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2"/>
  </p:notesMasterIdLst>
  <p:sldIdLst>
    <p:sldId id="256" r:id="rId2"/>
    <p:sldId id="257" r:id="rId3"/>
    <p:sldId id="259" r:id="rId4"/>
    <p:sldId id="288" r:id="rId5"/>
    <p:sldId id="262" r:id="rId6"/>
    <p:sldId id="295" r:id="rId7"/>
    <p:sldId id="269" r:id="rId8"/>
    <p:sldId id="289" r:id="rId9"/>
    <p:sldId id="265" r:id="rId10"/>
    <p:sldId id="299" r:id="rId11"/>
    <p:sldId id="307" r:id="rId12"/>
    <p:sldId id="304" r:id="rId13"/>
    <p:sldId id="300" r:id="rId14"/>
    <p:sldId id="306" r:id="rId15"/>
    <p:sldId id="301" r:id="rId16"/>
    <p:sldId id="274" r:id="rId17"/>
    <p:sldId id="273" r:id="rId18"/>
    <p:sldId id="298" r:id="rId19"/>
    <p:sldId id="275" r:id="rId20"/>
    <p:sldId id="276" r:id="rId21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23"/>
      <p:bold r:id="rId24"/>
    </p:embeddedFont>
    <p:embeddedFont>
      <p:font typeface="Roboto Thin" panose="02000000000000000000" pitchFamily="2" charset="0"/>
      <p:regular r:id="rId25"/>
      <p: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Raleway Thin" panose="020B0604020202020204" charset="0"/>
      <p:regular r:id="rId31"/>
      <p:bold r:id="rId32"/>
      <p:italic r:id="rId33"/>
      <p:boldItalic r:id="rId34"/>
    </p:embeddedFont>
    <p:embeddedFont>
      <p:font typeface="Microsoft Himalaya" panose="01010100010101010101" pitchFamily="2" charset="0"/>
      <p:regular r:id="rId35"/>
    </p:embeddedFont>
    <p:embeddedFont>
      <p:font typeface="Encode Sans" pitchFamily="2" charset="0"/>
      <p:regular r:id="rId36"/>
      <p:bold r:id="rId37"/>
    </p:embeddedFont>
    <p:embeddedFont>
      <p:font typeface="Proxima Nova Extrabold" panose="020B0604020202020204" charset="0"/>
      <p:bold r:id="rId38"/>
    </p:embeddedFont>
    <p:embeddedFont>
      <p:font typeface="Roboto Black" panose="02000000000000000000" pitchFamily="2" charset="0"/>
      <p:bold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dia Ema Montenegro" initials="NEM" lastIdx="8" clrIdx="0"/>
  <p:cmAuthor id="1" name="Daniel" initials="DI" lastIdx="3" clrIdx="1"/>
  <p:cmAuthor id="2" name="Usuario de Windows" initials="UdW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89BA1B-C187-40F1-9E16-7BE02DD4B409}">
  <a:tblStyle styleId="{3089BA1B-C187-40F1-9E16-7BE02DD4B4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30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¿En qué consiste?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AR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Un nuevo régimen diferenciado, “intermedio” entre el general para empresas grandes y el </a:t>
          </a:r>
          <a:r>
            <a:rPr lang="es-AR" sz="1600" dirty="0" err="1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PyME</a:t>
          </a:r>
          <a:r>
            <a:rPr lang="es-AR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, más accesible y con menores requisitos, para empresas de mediano porte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El RDI resulta de aplicación para acciones y </a:t>
          </a:r>
          <a:r>
            <a:rPr lang="es-ES" sz="1600" dirty="0" err="1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ONs</a:t>
          </a:r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. Los mercados podrán crear paneles de cotización diferenciados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FF8FFFE-3F35-4135-9170-4C999C345622}">
      <dgm:prSet phldrT="[Texto]" custT="1"/>
      <dgm:spPr/>
      <dgm:t>
        <a:bodyPr/>
        <a:lstStyle/>
        <a:p>
          <a:pPr algn="just"/>
          <a:r>
            <a:rPr lang="es-BO" sz="1600" dirty="0" smtClean="0">
              <a:solidFill>
                <a:schemeClr val="bg2"/>
              </a:solidFill>
              <a:latin typeface="Roboto" charset="0"/>
              <a:ea typeface="Roboto" charset="0"/>
            </a:rPr>
            <a:t>El acceso a este régimen está previsto a empresas con determinados topes de facturación (superiores al límite </a:t>
          </a:r>
          <a:r>
            <a:rPr lang="es-BO" sz="1600" dirty="0" err="1" smtClean="0">
              <a:solidFill>
                <a:schemeClr val="bg2"/>
              </a:solidFill>
              <a:latin typeface="Roboto" charset="0"/>
              <a:ea typeface="Roboto" charset="0"/>
            </a:rPr>
            <a:t>PyME</a:t>
          </a:r>
          <a:r>
            <a:rPr lang="es-BO" sz="1600" dirty="0" smtClean="0">
              <a:solidFill>
                <a:schemeClr val="bg2"/>
              </a:solidFill>
              <a:latin typeface="Roboto" charset="0"/>
              <a:ea typeface="Roboto" charset="0"/>
            </a:rPr>
            <a:t>), topes en activos y rentabilidad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1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4" custScaleX="111679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4" custScaleY="82790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3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4" custScaleY="68660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3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E871B6FA-462F-4EF8-8409-7F8AFAA41484}" type="pres">
      <dgm:prSet presAssocID="{DFF8FFFE-3F35-4135-9170-4C999C345622}" presName="horz2" presStyleCnt="0"/>
      <dgm:spPr/>
      <dgm:t>
        <a:bodyPr/>
        <a:lstStyle/>
        <a:p>
          <a:endParaRPr lang="es-ES"/>
        </a:p>
      </dgm:t>
    </dgm:pt>
    <dgm:pt modelId="{ADD49264-4639-45EF-95C5-6DCB6770188C}" type="pres">
      <dgm:prSet presAssocID="{DFF8FFFE-3F35-4135-9170-4C999C345622}" presName="horzSpace2" presStyleCnt="0"/>
      <dgm:spPr/>
      <dgm:t>
        <a:bodyPr/>
        <a:lstStyle/>
        <a:p>
          <a:endParaRPr lang="es-ES"/>
        </a:p>
      </dgm:t>
    </dgm:pt>
    <dgm:pt modelId="{0D1258CA-063A-4E05-8F23-2F9B20CDE7F7}" type="pres">
      <dgm:prSet presAssocID="{DFF8FFFE-3F35-4135-9170-4C999C345622}" presName="tx2" presStyleLbl="revTx" presStyleIdx="3" presStyleCnt="4" custScaleY="62487"/>
      <dgm:spPr/>
      <dgm:t>
        <a:bodyPr/>
        <a:lstStyle/>
        <a:p>
          <a:endParaRPr lang="es-ES"/>
        </a:p>
      </dgm:t>
    </dgm:pt>
    <dgm:pt modelId="{2470251F-9F0E-424B-95D8-6F21B006D1CB}" type="pres">
      <dgm:prSet presAssocID="{DFF8FFFE-3F35-4135-9170-4C999C345622}" presName="vert2" presStyleCnt="0"/>
      <dgm:spPr/>
      <dgm:t>
        <a:bodyPr/>
        <a:lstStyle/>
        <a:p>
          <a:endParaRPr lang="es-ES"/>
        </a:p>
      </dgm:t>
    </dgm:pt>
    <dgm:pt modelId="{B0C65F93-7E9E-4D5D-BEAF-D6569DBEDFA3}" type="pres">
      <dgm:prSet presAssocID="{DFF8FFFE-3F35-4135-9170-4C999C345622}" presName="thinLine2b" presStyleLbl="callout" presStyleIdx="2" presStyleCnt="3"/>
      <dgm:spPr/>
      <dgm:t>
        <a:bodyPr/>
        <a:lstStyle/>
        <a:p>
          <a:endParaRPr lang="es-ES"/>
        </a:p>
      </dgm:t>
    </dgm:pt>
    <dgm:pt modelId="{EA372D8D-F679-49DB-B219-53D908B3AF3A}" type="pres">
      <dgm:prSet presAssocID="{DFF8FFFE-3F35-4135-9170-4C999C345622}" presName="vertSpace2b" presStyleCnt="0"/>
      <dgm:spPr/>
      <dgm:t>
        <a:bodyPr/>
        <a:lstStyle/>
        <a:p>
          <a:endParaRPr lang="es-ES"/>
        </a:p>
      </dgm:t>
    </dgm:pt>
  </dgm:ptLst>
  <dgm:cxnLst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5771922A-D8A5-4AAA-8AF8-8B74C1E8B845}" srcId="{E1E80361-5C2D-41E9-9A0A-AEC8CFCF40E1}" destId="{DFF8FFFE-3F35-4135-9170-4C999C345622}" srcOrd="2" destOrd="0" parTransId="{E40960FE-032A-45AD-B0AC-FAE0311C526C}" sibTransId="{8E37038E-69EE-40CF-8CA8-D00C4232FF22}"/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5DBC5447-B2EC-4984-8AC1-A7D65CC33F20}" type="presOf" srcId="{DFF8FFFE-3F35-4135-9170-4C999C345622}" destId="{0D1258CA-063A-4E05-8F23-2F9B20CDE7F7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AF7F423A-E7EA-4870-895E-D7A5464FF1B5}" type="presParOf" srcId="{FE883E0B-9018-4C35-B845-9E7123491CA2}" destId="{E871B6FA-462F-4EF8-8409-7F8AFAA41484}" srcOrd="7" destOrd="0" presId="urn:microsoft.com/office/officeart/2008/layout/LinedList"/>
    <dgm:cxn modelId="{02E5DC7C-AC18-403E-8E16-2DC90466FADC}" type="presParOf" srcId="{E871B6FA-462F-4EF8-8409-7F8AFAA41484}" destId="{ADD49264-4639-45EF-95C5-6DCB6770188C}" srcOrd="0" destOrd="0" presId="urn:microsoft.com/office/officeart/2008/layout/LinedList"/>
    <dgm:cxn modelId="{9E1AB3AB-4A32-45D8-AAAF-E63C0836AC60}" type="presParOf" srcId="{E871B6FA-462F-4EF8-8409-7F8AFAA41484}" destId="{0D1258CA-063A-4E05-8F23-2F9B20CDE7F7}" srcOrd="1" destOrd="0" presId="urn:microsoft.com/office/officeart/2008/layout/LinedList"/>
    <dgm:cxn modelId="{3A5C0214-4ABE-47C9-BB28-F7BD77BA4704}" type="presParOf" srcId="{E871B6FA-462F-4EF8-8409-7F8AFAA41484}" destId="{2470251F-9F0E-424B-95D8-6F21B006D1CB}" srcOrd="2" destOrd="0" presId="urn:microsoft.com/office/officeart/2008/layout/LinedList"/>
    <dgm:cxn modelId="{E990B7D6-E148-48C1-A63D-E7D853505888}" type="presParOf" srcId="{FE883E0B-9018-4C35-B845-9E7123491CA2}" destId="{B0C65F93-7E9E-4D5D-BEAF-D6569DBEDFA3}" srcOrd="8" destOrd="0" presId="urn:microsoft.com/office/officeart/2008/layout/LinedList"/>
    <dgm:cxn modelId="{828F4D7B-C6A7-407B-A9FD-B01BB5B7BECA}" type="presParOf" srcId="{FE883E0B-9018-4C35-B845-9E7123491CA2}" destId="{EA372D8D-F679-49DB-B219-53D908B3AF3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Ventajas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Ofrece las ventajas del financiamiento vía oferta pública sin los costos del régimen general, facilitando el acercamiento de</a:t>
          </a:r>
          <a:r>
            <a:rPr lang="es-AR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 nuevas empresas medianas y familiares a su Oferta Pública Inicial en el mercado de capitales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Permite a los emisores ampliar sus posibilidades de elección de regímenes de oferta púbica de acciones, adecuados a sus necesidades de financiamiento, costos y estructura organizativa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FF8FFFE-3F35-4135-9170-4C999C34562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charset="0"/>
              <a:ea typeface="Roboto" charset="0"/>
            </a:rPr>
            <a:t>Ofrece una alternativa de financiamiento que evite la extranjerización de empresas exitosas</a:t>
          </a: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1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4" custScaleX="111679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4" custScaleY="82790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3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4" custScaleY="75973" custLinFactNeighborX="-830" custLinFactNeighborY="-3573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3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E871B6FA-462F-4EF8-8409-7F8AFAA41484}" type="pres">
      <dgm:prSet presAssocID="{DFF8FFFE-3F35-4135-9170-4C999C345622}" presName="horz2" presStyleCnt="0"/>
      <dgm:spPr/>
      <dgm:t>
        <a:bodyPr/>
        <a:lstStyle/>
        <a:p>
          <a:endParaRPr lang="es-ES"/>
        </a:p>
      </dgm:t>
    </dgm:pt>
    <dgm:pt modelId="{ADD49264-4639-45EF-95C5-6DCB6770188C}" type="pres">
      <dgm:prSet presAssocID="{DFF8FFFE-3F35-4135-9170-4C999C345622}" presName="horzSpace2" presStyleCnt="0"/>
      <dgm:spPr/>
      <dgm:t>
        <a:bodyPr/>
        <a:lstStyle/>
        <a:p>
          <a:endParaRPr lang="es-ES"/>
        </a:p>
      </dgm:t>
    </dgm:pt>
    <dgm:pt modelId="{0D1258CA-063A-4E05-8F23-2F9B20CDE7F7}" type="pres">
      <dgm:prSet presAssocID="{DFF8FFFE-3F35-4135-9170-4C999C345622}" presName="tx2" presStyleLbl="revTx" presStyleIdx="3" presStyleCnt="4" custScaleY="62487"/>
      <dgm:spPr/>
      <dgm:t>
        <a:bodyPr/>
        <a:lstStyle/>
        <a:p>
          <a:endParaRPr lang="es-ES"/>
        </a:p>
      </dgm:t>
    </dgm:pt>
    <dgm:pt modelId="{2470251F-9F0E-424B-95D8-6F21B006D1CB}" type="pres">
      <dgm:prSet presAssocID="{DFF8FFFE-3F35-4135-9170-4C999C345622}" presName="vert2" presStyleCnt="0"/>
      <dgm:spPr/>
      <dgm:t>
        <a:bodyPr/>
        <a:lstStyle/>
        <a:p>
          <a:endParaRPr lang="es-ES"/>
        </a:p>
      </dgm:t>
    </dgm:pt>
    <dgm:pt modelId="{B0C65F93-7E9E-4D5D-BEAF-D6569DBEDFA3}" type="pres">
      <dgm:prSet presAssocID="{DFF8FFFE-3F35-4135-9170-4C999C345622}" presName="thinLine2b" presStyleLbl="callout" presStyleIdx="2" presStyleCnt="3"/>
      <dgm:spPr/>
      <dgm:t>
        <a:bodyPr/>
        <a:lstStyle/>
        <a:p>
          <a:endParaRPr lang="es-ES"/>
        </a:p>
      </dgm:t>
    </dgm:pt>
    <dgm:pt modelId="{EA372D8D-F679-49DB-B219-53D908B3AF3A}" type="pres">
      <dgm:prSet presAssocID="{DFF8FFFE-3F35-4135-9170-4C999C345622}" presName="vertSpace2b" presStyleCnt="0"/>
      <dgm:spPr/>
      <dgm:t>
        <a:bodyPr/>
        <a:lstStyle/>
        <a:p>
          <a:endParaRPr lang="es-ES"/>
        </a:p>
      </dgm:t>
    </dgm:pt>
  </dgm:ptLst>
  <dgm:cxnLst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5771922A-D8A5-4AAA-8AF8-8B74C1E8B845}" srcId="{E1E80361-5C2D-41E9-9A0A-AEC8CFCF40E1}" destId="{DFF8FFFE-3F35-4135-9170-4C999C345622}" srcOrd="2" destOrd="0" parTransId="{E40960FE-032A-45AD-B0AC-FAE0311C526C}" sibTransId="{8E37038E-69EE-40CF-8CA8-D00C4232FF22}"/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5DBC5447-B2EC-4984-8AC1-A7D65CC33F20}" type="presOf" srcId="{DFF8FFFE-3F35-4135-9170-4C999C345622}" destId="{0D1258CA-063A-4E05-8F23-2F9B20CDE7F7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AF7F423A-E7EA-4870-895E-D7A5464FF1B5}" type="presParOf" srcId="{FE883E0B-9018-4C35-B845-9E7123491CA2}" destId="{E871B6FA-462F-4EF8-8409-7F8AFAA41484}" srcOrd="7" destOrd="0" presId="urn:microsoft.com/office/officeart/2008/layout/LinedList"/>
    <dgm:cxn modelId="{02E5DC7C-AC18-403E-8E16-2DC90466FADC}" type="presParOf" srcId="{E871B6FA-462F-4EF8-8409-7F8AFAA41484}" destId="{ADD49264-4639-45EF-95C5-6DCB6770188C}" srcOrd="0" destOrd="0" presId="urn:microsoft.com/office/officeart/2008/layout/LinedList"/>
    <dgm:cxn modelId="{9E1AB3AB-4A32-45D8-AAAF-E63C0836AC60}" type="presParOf" srcId="{E871B6FA-462F-4EF8-8409-7F8AFAA41484}" destId="{0D1258CA-063A-4E05-8F23-2F9B20CDE7F7}" srcOrd="1" destOrd="0" presId="urn:microsoft.com/office/officeart/2008/layout/LinedList"/>
    <dgm:cxn modelId="{3A5C0214-4ABE-47C9-BB28-F7BD77BA4704}" type="presParOf" srcId="{E871B6FA-462F-4EF8-8409-7F8AFAA41484}" destId="{2470251F-9F0E-424B-95D8-6F21B006D1CB}" srcOrd="2" destOrd="0" presId="urn:microsoft.com/office/officeart/2008/layout/LinedList"/>
    <dgm:cxn modelId="{E990B7D6-E148-48C1-A63D-E7D853505888}" type="presParOf" srcId="{FE883E0B-9018-4C35-B845-9E7123491CA2}" destId="{B0C65F93-7E9E-4D5D-BEAF-D6569DBEDFA3}" srcOrd="8" destOrd="0" presId="urn:microsoft.com/office/officeart/2008/layout/LinedList"/>
    <dgm:cxn modelId="{828F4D7B-C6A7-407B-A9FD-B01BB5B7BECA}" type="presParOf" srcId="{FE883E0B-9018-4C35-B845-9E7123491CA2}" destId="{EA372D8D-F679-49DB-B219-53D908B3AF3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Características</a:t>
          </a:r>
          <a:endParaRPr lang="es-ES" sz="1400" b="1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FCI Cerrados y FF.</a:t>
          </a:r>
          <a:endParaRPr lang="es-ES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70DF9FA-CB28-4284-A494-D9E69E1BDAE4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Definición de políticas de inversión y desinversión 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865E05D8-B8E7-466C-BA4E-21FA64080695}" type="parTrans" cxnId="{6D9C3505-0F39-4649-82E3-7524D990CCB0}">
      <dgm:prSet/>
      <dgm:spPr/>
      <dgm:t>
        <a:bodyPr/>
        <a:lstStyle/>
        <a:p>
          <a:endParaRPr lang="es-ES"/>
        </a:p>
      </dgm:t>
    </dgm:pt>
    <dgm:pt modelId="{B02EF0E6-40F5-4D55-A9C7-FE8F866112F3}" type="sibTrans" cxnId="{6D9C3505-0F39-4649-82E3-7524D990CCB0}">
      <dgm:prSet/>
      <dgm:spPr/>
      <dgm:t>
        <a:bodyPr/>
        <a:lstStyle/>
        <a:p>
          <a:endParaRPr lang="es-ES"/>
        </a:p>
      </dgm:t>
    </dgm:pt>
    <dgm:pt modelId="{F6B5996E-A740-4D5C-A48D-3FA57B9AC3F1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Emisión de tramos o rondas de inversión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4D85935A-6DAC-4747-8F8B-A0369D697DF7}" type="parTrans" cxnId="{60A62118-D6EC-4321-8BBE-B56A5748A39A}">
      <dgm:prSet/>
      <dgm:spPr/>
      <dgm:t>
        <a:bodyPr/>
        <a:lstStyle/>
        <a:p>
          <a:endParaRPr lang="es-ES"/>
        </a:p>
      </dgm:t>
    </dgm:pt>
    <dgm:pt modelId="{4F253BA9-2262-4400-AAA6-395C2ACD8985}" type="sibTrans" cxnId="{60A62118-D6EC-4321-8BBE-B56A5748A39A}">
      <dgm:prSet/>
      <dgm:spPr/>
      <dgm:t>
        <a:bodyPr/>
        <a:lstStyle/>
        <a:p>
          <a:endParaRPr lang="es-ES"/>
        </a:p>
      </dgm:t>
    </dgm:pt>
    <dgm:pt modelId="{54183766-F07F-435E-80E4-2E5B8AB38849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Integración diferida de aportes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8E060AF2-2E2E-4AE1-99F4-C587F10590DC}" type="parTrans" cxnId="{1DD48647-CF28-482F-85C8-F828BF085F00}">
      <dgm:prSet/>
      <dgm:spPr/>
      <dgm:t>
        <a:bodyPr/>
        <a:lstStyle/>
        <a:p>
          <a:endParaRPr lang="es-ES"/>
        </a:p>
      </dgm:t>
    </dgm:pt>
    <dgm:pt modelId="{C97C32B0-A586-4E72-80B8-8BC0EAD0EA4B}" type="sibTrans" cxnId="{1DD48647-CF28-482F-85C8-F828BF085F00}">
      <dgm:prSet/>
      <dgm:spPr/>
      <dgm:t>
        <a:bodyPr/>
        <a:lstStyle/>
        <a:p>
          <a:endParaRPr lang="es-ES"/>
        </a:p>
      </dgm:t>
    </dgm:pt>
    <dgm:pt modelId="{01A46A87-1E04-4459-8635-895B0512E4C7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Prevé </a:t>
          </a:r>
          <a:r>
            <a:rPr lang="es-BO" sz="140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Gestor Profesional, </a:t>
          </a:r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Comité de Inversiones y Comité de Control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453BE903-AB14-472A-9F49-EC80A1674195}" type="parTrans" cxnId="{5B8E3B44-D174-4BA4-9396-C9CCD23112E2}">
      <dgm:prSet/>
      <dgm:spPr/>
      <dgm:t>
        <a:bodyPr/>
        <a:lstStyle/>
        <a:p>
          <a:endParaRPr lang="es-ES"/>
        </a:p>
      </dgm:t>
    </dgm:pt>
    <dgm:pt modelId="{42E14590-A81C-4F09-9AC3-E7A646E50848}" type="sibTrans" cxnId="{5B8E3B44-D174-4BA4-9396-C9CCD23112E2}">
      <dgm:prSet/>
      <dgm:spPr/>
      <dgm:t>
        <a:bodyPr/>
        <a:lstStyle/>
        <a:p>
          <a:endParaRPr lang="es-ES"/>
        </a:p>
      </dgm:t>
    </dgm:pt>
    <dgm:pt modelId="{141CC7E6-CBFC-45F5-9FAF-69A2D273C8AC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Mecanismos de valuación acordes con la actividad a financiar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5832502-9953-40F7-97CD-003949DD0E3F}" type="parTrans" cxnId="{94653191-8424-49AF-858F-8854CAF54FE5}">
      <dgm:prSet/>
      <dgm:spPr/>
      <dgm:t>
        <a:bodyPr/>
        <a:lstStyle/>
        <a:p>
          <a:endParaRPr lang="es-ES"/>
        </a:p>
      </dgm:t>
    </dgm:pt>
    <dgm:pt modelId="{6F36177C-17A7-40DD-A530-A083DA178BF9}" type="sibTrans" cxnId="{94653191-8424-49AF-858F-8854CAF54FE5}">
      <dgm:prSet/>
      <dgm:spPr/>
      <dgm:t>
        <a:bodyPr/>
        <a:lstStyle/>
        <a:p>
          <a:endParaRPr lang="es-ES"/>
        </a:p>
      </dgm:t>
    </dgm:pt>
    <dgm:pt modelId="{62FC9CF2-B357-4AE1-A72D-B72E595296EF}">
      <dgm:prSet phldrT="[Texto]" custT="1"/>
      <dgm:spPr/>
      <dgm:t>
        <a:bodyPr/>
        <a:lstStyle/>
        <a:p>
          <a:r>
            <a:rPr lang="es-AR" sz="1400" b="1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Objetivos</a:t>
          </a:r>
          <a:endParaRPr lang="es-AR" sz="1400" b="1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A930FEE-2D21-4664-A476-945DAF4ABB6F}" type="parTrans" cxnId="{9909F571-84DE-49B0-B57A-92674FA721E5}">
      <dgm:prSet/>
      <dgm:spPr/>
      <dgm:t>
        <a:bodyPr/>
        <a:lstStyle/>
        <a:p>
          <a:endParaRPr lang="es-ES"/>
        </a:p>
      </dgm:t>
    </dgm:pt>
    <dgm:pt modelId="{D13F9A44-5A21-4F4C-BB49-FA0682552459}" type="sibTrans" cxnId="{9909F571-84DE-49B0-B57A-92674FA721E5}">
      <dgm:prSet/>
      <dgm:spPr/>
      <dgm:t>
        <a:bodyPr/>
        <a:lstStyle/>
        <a:p>
          <a:endParaRPr lang="es-ES"/>
        </a:p>
      </dgm:t>
    </dgm:pt>
    <dgm:pt modelId="{734D2098-0C1D-43DF-B290-93047217F513}">
      <dgm:prSet phldrT="[Texto]" custT="1"/>
      <dgm:spPr/>
      <dgm:t>
        <a:bodyPr/>
        <a:lstStyle/>
        <a:p>
          <a:r>
            <a:rPr lang="es-AR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Apoyar la formación de fondos o incubadoras de proyectos, facilitando el financiamiento de los mismos a través de inversores calificados bajo régimen de oferta pública</a:t>
          </a:r>
          <a:endParaRPr lang="es-AR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7A5FF310-4B0E-4260-A77B-A3842CA3445C}" type="parTrans" cxnId="{5BF9BE97-898D-4F05-8FD7-DB60766CD958}">
      <dgm:prSet/>
      <dgm:spPr/>
      <dgm:t>
        <a:bodyPr/>
        <a:lstStyle/>
        <a:p>
          <a:endParaRPr lang="es-ES"/>
        </a:p>
      </dgm:t>
    </dgm:pt>
    <dgm:pt modelId="{D27B2DF7-6BEB-4DD7-9F76-33972C9D6D4A}" type="sibTrans" cxnId="{5BF9BE97-898D-4F05-8FD7-DB60766CD958}">
      <dgm:prSet/>
      <dgm:spPr/>
      <dgm:t>
        <a:bodyPr/>
        <a:lstStyle/>
        <a:p>
          <a:endParaRPr lang="es-ES"/>
        </a:p>
      </dgm:t>
    </dgm:pt>
    <dgm:pt modelId="{8F5B192D-4ED6-4C82-A3C5-D3B369D71410}">
      <dgm:prSet custT="1"/>
      <dgm:spPr/>
      <dgm:t>
        <a:bodyPr/>
        <a:lstStyle/>
        <a:p>
          <a:r>
            <a:rPr lang="es-AR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Prever mecanismos de apoyo profesional  y seguimiento de los proyectos financiados que asegure alcanzar todo su potencial</a:t>
          </a:r>
        </a:p>
      </dgm:t>
    </dgm:pt>
    <dgm:pt modelId="{4C2846FD-1480-44D4-B6EC-67109531A399}" type="parTrans" cxnId="{F06F8E7B-65B8-4890-AF11-883F37D08C53}">
      <dgm:prSet/>
      <dgm:spPr/>
      <dgm:t>
        <a:bodyPr/>
        <a:lstStyle/>
        <a:p>
          <a:endParaRPr lang="es-ES"/>
        </a:p>
      </dgm:t>
    </dgm:pt>
    <dgm:pt modelId="{CA2EC476-1304-41E0-A706-11DEDBDBFD4D}" type="sibTrans" cxnId="{F06F8E7B-65B8-4890-AF11-883F37D08C53}">
      <dgm:prSet/>
      <dgm:spPr/>
      <dgm:t>
        <a:bodyPr/>
        <a:lstStyle/>
        <a:p>
          <a:endParaRPr lang="es-ES"/>
        </a:p>
      </dgm:t>
    </dgm:pt>
    <dgm:pt modelId="{F6911B11-975F-4705-B175-489F25599C95}">
      <dgm:prSet custT="1"/>
      <dgm:spPr/>
      <dgm:t>
        <a:bodyPr/>
        <a:lstStyle/>
        <a:p>
          <a:r>
            <a:rPr lang="es-AR" sz="1400" b="1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Destinatarios</a:t>
          </a:r>
        </a:p>
      </dgm:t>
    </dgm:pt>
    <dgm:pt modelId="{23D527A6-0DC1-40D7-9204-08A17A228E37}" type="parTrans" cxnId="{B5BF83AB-0512-4B8C-AE96-4B486917C19A}">
      <dgm:prSet/>
      <dgm:spPr/>
      <dgm:t>
        <a:bodyPr/>
        <a:lstStyle/>
        <a:p>
          <a:endParaRPr lang="es-ES"/>
        </a:p>
      </dgm:t>
    </dgm:pt>
    <dgm:pt modelId="{6BEB9489-9893-477F-8D69-4714F37F730A}" type="sibTrans" cxnId="{B5BF83AB-0512-4B8C-AE96-4B486917C19A}">
      <dgm:prSet/>
      <dgm:spPr/>
      <dgm:t>
        <a:bodyPr/>
        <a:lstStyle/>
        <a:p>
          <a:endParaRPr lang="es-ES"/>
        </a:p>
      </dgm:t>
    </dgm:pt>
    <dgm:pt modelId="{2B3C698E-86E1-4E40-9886-3781C932B497}">
      <dgm:prSet custT="1"/>
      <dgm:spPr/>
      <dgm:t>
        <a:bodyPr/>
        <a:lstStyle/>
        <a:p>
          <a:r>
            <a:rPr lang="es-BO" sz="1400" b="1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Proyectos de emprendedores de alto potencial </a:t>
          </a:r>
          <a:r>
            <a:rPr lang="es-BO" sz="14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que se encuentren en </a:t>
          </a:r>
          <a:r>
            <a:rPr lang="es-BO" sz="1400" b="1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su etapa inicial  de desarrollo </a:t>
          </a:r>
          <a:r>
            <a:rPr lang="es-BO" sz="14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y que requieran apoyo de capital y de gestión para su consolidación</a:t>
          </a:r>
          <a:endParaRPr lang="es-AR" sz="1400" dirty="0" smtClean="0">
            <a:solidFill>
              <a:schemeClr val="tx1">
                <a:lumMod val="50000"/>
              </a:schemeClr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4A3F3B17-B78B-4E61-8F4D-6B02E9771331}" type="parTrans" cxnId="{4E3D3E8F-920F-4DB7-B394-C205D62463AC}">
      <dgm:prSet/>
      <dgm:spPr/>
      <dgm:t>
        <a:bodyPr/>
        <a:lstStyle/>
        <a:p>
          <a:endParaRPr lang="es-ES"/>
        </a:p>
      </dgm:t>
    </dgm:pt>
    <dgm:pt modelId="{BF014A83-16A0-4E4E-B567-F1B3FEF75A4C}" type="sibTrans" cxnId="{4E3D3E8F-920F-4DB7-B394-C205D62463AC}">
      <dgm:prSet/>
      <dgm:spPr/>
      <dgm:t>
        <a:bodyPr/>
        <a:lstStyle/>
        <a:p>
          <a:endParaRPr lang="es-ES"/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3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12" custScaleX="111679" custLinFactNeighborY="5359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12" custScaleX="111241" custScaleY="102604" custLinFactNeighborX="745" custLinFactNeighborY="35330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9" custSzY="45720" custScaleX="106480" custLinFactY="343663" custLinFactNeighborX="544" custLinFactNeighborY="400000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2BD10E0E-D35C-4244-92F9-4876DF753D21}" type="pres">
      <dgm:prSet presAssocID="{270DF9FA-CB28-4284-A494-D9E69E1BDAE4}" presName="horz2" presStyleCnt="0"/>
      <dgm:spPr/>
    </dgm:pt>
    <dgm:pt modelId="{C69502AD-A354-4970-A2BD-247B3F6F1C1A}" type="pres">
      <dgm:prSet presAssocID="{270DF9FA-CB28-4284-A494-D9E69E1BDAE4}" presName="horzSpace2" presStyleCnt="0"/>
      <dgm:spPr/>
    </dgm:pt>
    <dgm:pt modelId="{607C1781-1A1E-420B-86F4-6778AC44D990}" type="pres">
      <dgm:prSet presAssocID="{270DF9FA-CB28-4284-A494-D9E69E1BDAE4}" presName="tx2" presStyleLbl="revTx" presStyleIdx="2" presStyleCnt="12" custScaleY="141589" custLinFactY="5264" custLinFactNeighborX="375" custLinFactNeighborY="100000"/>
      <dgm:spPr/>
      <dgm:t>
        <a:bodyPr/>
        <a:lstStyle/>
        <a:p>
          <a:endParaRPr lang="es-AR"/>
        </a:p>
      </dgm:t>
    </dgm:pt>
    <dgm:pt modelId="{F6DBDC46-BDD0-4244-9BFF-828253D6C569}" type="pres">
      <dgm:prSet presAssocID="{270DF9FA-CB28-4284-A494-D9E69E1BDAE4}" presName="vert2" presStyleCnt="0"/>
      <dgm:spPr/>
    </dgm:pt>
    <dgm:pt modelId="{01335E66-178C-4EA6-88F1-4030E6DCB6E1}" type="pres">
      <dgm:prSet presAssocID="{270DF9FA-CB28-4284-A494-D9E69E1BDAE4}" presName="thinLine2b" presStyleLbl="callout" presStyleIdx="1" presStyleCnt="9" custSzY="45720" custScaleX="106480" custLinFactY="400000" custLinFactNeighborX="544" custLinFactNeighborY="411001"/>
      <dgm:spPr/>
    </dgm:pt>
    <dgm:pt modelId="{2B13A0FA-F522-4F46-A56A-D2F0232E2EEE}" type="pres">
      <dgm:prSet presAssocID="{270DF9FA-CB28-4284-A494-D9E69E1BDAE4}" presName="vertSpace2b" presStyleCnt="0"/>
      <dgm:spPr/>
    </dgm:pt>
    <dgm:pt modelId="{AEB89078-B77A-4F9A-A991-995C4979F817}" type="pres">
      <dgm:prSet presAssocID="{F6B5996E-A740-4D5C-A48D-3FA57B9AC3F1}" presName="horz2" presStyleCnt="0"/>
      <dgm:spPr/>
    </dgm:pt>
    <dgm:pt modelId="{4A339F4A-12A8-450B-87B8-A588359D8428}" type="pres">
      <dgm:prSet presAssocID="{F6B5996E-A740-4D5C-A48D-3FA57B9AC3F1}" presName="horzSpace2" presStyleCnt="0"/>
      <dgm:spPr/>
    </dgm:pt>
    <dgm:pt modelId="{114344E9-C352-4A15-B8ED-27B37C2A0F47}" type="pres">
      <dgm:prSet presAssocID="{F6B5996E-A740-4D5C-A48D-3FA57B9AC3F1}" presName="tx2" presStyleLbl="revTx" presStyleIdx="3" presStyleCnt="12" custScaleX="112326" custScaleY="145633" custLinFactNeighborX="184" custLinFactNeighborY="83229"/>
      <dgm:spPr/>
      <dgm:t>
        <a:bodyPr/>
        <a:lstStyle/>
        <a:p>
          <a:endParaRPr lang="es-AR"/>
        </a:p>
      </dgm:t>
    </dgm:pt>
    <dgm:pt modelId="{7C25F3BB-F68C-4ABC-BEA1-9E94960DE857}" type="pres">
      <dgm:prSet presAssocID="{F6B5996E-A740-4D5C-A48D-3FA57B9AC3F1}" presName="vert2" presStyleCnt="0"/>
      <dgm:spPr/>
    </dgm:pt>
    <dgm:pt modelId="{6274C43A-3DB7-4325-BB98-319F0AB0087F}" type="pres">
      <dgm:prSet presAssocID="{F6B5996E-A740-4D5C-A48D-3FA57B9AC3F1}" presName="thinLine2b" presStyleLbl="callout" presStyleIdx="2" presStyleCnt="9" custSzY="45720" custScaleX="106480" custLinFactY="373200" custLinFactNeighborX="907" custLinFactNeighborY="400000"/>
      <dgm:spPr/>
      <dgm:t>
        <a:bodyPr/>
        <a:lstStyle/>
        <a:p>
          <a:endParaRPr lang="es-AR"/>
        </a:p>
      </dgm:t>
    </dgm:pt>
    <dgm:pt modelId="{B2BA480C-8DA0-4EF5-9A5C-8F83D2D798C8}" type="pres">
      <dgm:prSet presAssocID="{F6B5996E-A740-4D5C-A48D-3FA57B9AC3F1}" presName="vertSpace2b" presStyleCnt="0"/>
      <dgm:spPr/>
    </dgm:pt>
    <dgm:pt modelId="{9753C4E5-BD99-44C6-A42F-36CACA00DA77}" type="pres">
      <dgm:prSet presAssocID="{54183766-F07F-435E-80E4-2E5B8AB38849}" presName="horz2" presStyleCnt="0"/>
      <dgm:spPr/>
    </dgm:pt>
    <dgm:pt modelId="{AA6A6713-F818-47F7-9AC9-DF546A462F03}" type="pres">
      <dgm:prSet presAssocID="{54183766-F07F-435E-80E4-2E5B8AB38849}" presName="horzSpace2" presStyleCnt="0"/>
      <dgm:spPr/>
    </dgm:pt>
    <dgm:pt modelId="{7A5D43F2-7DBB-49E5-A660-FD3B600975BD}" type="pres">
      <dgm:prSet presAssocID="{54183766-F07F-435E-80E4-2E5B8AB38849}" presName="tx2" presStyleLbl="revTx" presStyleIdx="4" presStyleCnt="12" custScaleY="133700" custLinFactNeighborX="370" custLinFactNeighborY="77284"/>
      <dgm:spPr/>
      <dgm:t>
        <a:bodyPr/>
        <a:lstStyle/>
        <a:p>
          <a:endParaRPr lang="es-AR"/>
        </a:p>
      </dgm:t>
    </dgm:pt>
    <dgm:pt modelId="{611AAA66-7A5D-443D-9843-E616FCF28683}" type="pres">
      <dgm:prSet presAssocID="{54183766-F07F-435E-80E4-2E5B8AB38849}" presName="vert2" presStyleCnt="0"/>
      <dgm:spPr/>
    </dgm:pt>
    <dgm:pt modelId="{65B7D27C-75D9-499C-9C72-73FB650B8EE1}" type="pres">
      <dgm:prSet presAssocID="{54183766-F07F-435E-80E4-2E5B8AB38849}" presName="thinLine2b" presStyleLbl="callout" presStyleIdx="3" presStyleCnt="9" custSzY="45720" custScaleX="106480" custLinFactY="400000" custLinFactNeighborX="544" custLinFactNeighborY="428998"/>
      <dgm:spPr/>
    </dgm:pt>
    <dgm:pt modelId="{68965341-9703-421E-9471-A731672EE162}" type="pres">
      <dgm:prSet presAssocID="{54183766-F07F-435E-80E4-2E5B8AB38849}" presName="vertSpace2b" presStyleCnt="0"/>
      <dgm:spPr/>
    </dgm:pt>
    <dgm:pt modelId="{9597C9D3-CB4D-4B74-B030-83EA000E78CE}" type="pres">
      <dgm:prSet presAssocID="{01A46A87-1E04-4459-8635-895B0512E4C7}" presName="horz2" presStyleCnt="0"/>
      <dgm:spPr/>
    </dgm:pt>
    <dgm:pt modelId="{6385FF74-884B-4DDE-804D-19167C8462C0}" type="pres">
      <dgm:prSet presAssocID="{01A46A87-1E04-4459-8635-895B0512E4C7}" presName="horzSpace2" presStyleCnt="0"/>
      <dgm:spPr/>
    </dgm:pt>
    <dgm:pt modelId="{8E5B20B3-0E8B-45F3-9856-7D81AD987F64}" type="pres">
      <dgm:prSet presAssocID="{01A46A87-1E04-4459-8635-895B0512E4C7}" presName="tx2" presStyleLbl="revTx" presStyleIdx="5" presStyleCnt="12" custScaleY="165217" custLinFactNeighborY="84058"/>
      <dgm:spPr/>
      <dgm:t>
        <a:bodyPr/>
        <a:lstStyle/>
        <a:p>
          <a:endParaRPr lang="es-ES"/>
        </a:p>
      </dgm:t>
    </dgm:pt>
    <dgm:pt modelId="{56BD6124-6DD5-461B-9B5D-9D91ED1720A7}" type="pres">
      <dgm:prSet presAssocID="{01A46A87-1E04-4459-8635-895B0512E4C7}" presName="vert2" presStyleCnt="0"/>
      <dgm:spPr/>
    </dgm:pt>
    <dgm:pt modelId="{B921D13A-C581-4AA9-8258-859EBE6F132B}" type="pres">
      <dgm:prSet presAssocID="{01A46A87-1E04-4459-8635-895B0512E4C7}" presName="thinLine2b" presStyleLbl="callout" presStyleIdx="4" presStyleCnt="9" custSzY="45720" custScaleX="107144" custLinFactY="300000" custLinFactNeighborX="-181" custLinFactNeighborY="337980"/>
      <dgm:spPr/>
    </dgm:pt>
    <dgm:pt modelId="{71414560-ADCE-43FF-8BC6-2A4430A8FB9F}" type="pres">
      <dgm:prSet presAssocID="{01A46A87-1E04-4459-8635-895B0512E4C7}" presName="vertSpace2b" presStyleCnt="0"/>
      <dgm:spPr/>
    </dgm:pt>
    <dgm:pt modelId="{36AAD261-E201-4E48-B263-755070381BE6}" type="pres">
      <dgm:prSet presAssocID="{141CC7E6-CBFC-45F5-9FAF-69A2D273C8AC}" presName="horz2" presStyleCnt="0"/>
      <dgm:spPr/>
    </dgm:pt>
    <dgm:pt modelId="{D710A4AB-9A1C-4FD5-95CC-F379969497B9}" type="pres">
      <dgm:prSet presAssocID="{141CC7E6-CBFC-45F5-9FAF-69A2D273C8AC}" presName="horzSpace2" presStyleCnt="0"/>
      <dgm:spPr/>
    </dgm:pt>
    <dgm:pt modelId="{F3B520E1-21EC-4FF2-9A5E-21F7B65D8A9F}" type="pres">
      <dgm:prSet presAssocID="{141CC7E6-CBFC-45F5-9FAF-69A2D273C8AC}" presName="tx2" presStyleLbl="revTx" presStyleIdx="6" presStyleCnt="12" custScaleY="175989" custLinFactNeighborX="370" custLinFactNeighborY="65394"/>
      <dgm:spPr/>
      <dgm:t>
        <a:bodyPr/>
        <a:lstStyle/>
        <a:p>
          <a:endParaRPr lang="es-ES"/>
        </a:p>
      </dgm:t>
    </dgm:pt>
    <dgm:pt modelId="{F854DC3F-A275-48EC-9EE9-EF7EB8E03E6A}" type="pres">
      <dgm:prSet presAssocID="{141CC7E6-CBFC-45F5-9FAF-69A2D273C8AC}" presName="vert2" presStyleCnt="0"/>
      <dgm:spPr/>
    </dgm:pt>
    <dgm:pt modelId="{8FEEA1E9-7972-4F48-99E4-A83F423F4657}" type="pres">
      <dgm:prSet presAssocID="{141CC7E6-CBFC-45F5-9FAF-69A2D273C8AC}" presName="thinLine2b" presStyleLbl="callout" presStyleIdx="5" presStyleCnt="9" custLinFactY="300000" custLinFactNeighborX="-181" custLinFactNeighborY="337968"/>
      <dgm:spPr/>
    </dgm:pt>
    <dgm:pt modelId="{AA9D83CE-0134-4DE1-B25A-AEDFC5CF6978}" type="pres">
      <dgm:prSet presAssocID="{141CC7E6-CBFC-45F5-9FAF-69A2D273C8AC}" presName="vertSpace2b" presStyleCnt="0"/>
      <dgm:spPr/>
    </dgm:pt>
    <dgm:pt modelId="{B6894ACB-7C52-4D00-BEAE-16050C3E92C6}" type="pres">
      <dgm:prSet presAssocID="{62FC9CF2-B357-4AE1-A72D-B72E595296EF}" presName="thickLine" presStyleLbl="alignNode1" presStyleIdx="1" presStyleCnt="3" custLinFactNeighborY="8721"/>
      <dgm:spPr/>
    </dgm:pt>
    <dgm:pt modelId="{9899A30C-F164-4904-9879-A655339FF26D}" type="pres">
      <dgm:prSet presAssocID="{62FC9CF2-B357-4AE1-A72D-B72E595296EF}" presName="horz1" presStyleCnt="0"/>
      <dgm:spPr/>
    </dgm:pt>
    <dgm:pt modelId="{AD5D8F38-1E42-4054-8BAD-5C120AA998C5}" type="pres">
      <dgm:prSet presAssocID="{62FC9CF2-B357-4AE1-A72D-B72E595296EF}" presName="tx1" presStyleLbl="revTx" presStyleIdx="7" presStyleCnt="12" custScaleY="72833" custLinFactNeighborX="489" custLinFactNeighborY="14736"/>
      <dgm:spPr/>
      <dgm:t>
        <a:bodyPr/>
        <a:lstStyle/>
        <a:p>
          <a:endParaRPr lang="es-AR"/>
        </a:p>
      </dgm:t>
    </dgm:pt>
    <dgm:pt modelId="{CF0EB278-A35E-4874-A281-94CB7B0A4E82}" type="pres">
      <dgm:prSet presAssocID="{62FC9CF2-B357-4AE1-A72D-B72E595296EF}" presName="vert1" presStyleCnt="0"/>
      <dgm:spPr/>
    </dgm:pt>
    <dgm:pt modelId="{5DC84C3E-2028-4045-996F-07ED4B1CCC90}" type="pres">
      <dgm:prSet presAssocID="{734D2098-0C1D-43DF-B290-93047217F513}" presName="vertSpace2a" presStyleCnt="0"/>
      <dgm:spPr/>
    </dgm:pt>
    <dgm:pt modelId="{6ED7B8AC-5DE8-42C6-8800-FE6432BE68C9}" type="pres">
      <dgm:prSet presAssocID="{734D2098-0C1D-43DF-B290-93047217F513}" presName="horz2" presStyleCnt="0"/>
      <dgm:spPr/>
    </dgm:pt>
    <dgm:pt modelId="{A165857B-13F4-4164-9F39-7D81FF81B85F}" type="pres">
      <dgm:prSet presAssocID="{734D2098-0C1D-43DF-B290-93047217F513}" presName="horzSpace2" presStyleCnt="0"/>
      <dgm:spPr/>
    </dgm:pt>
    <dgm:pt modelId="{A23B8841-689B-4B61-A8B8-81CE93E7B51C}" type="pres">
      <dgm:prSet presAssocID="{734D2098-0C1D-43DF-B290-93047217F513}" presName="tx2" presStyleLbl="revTx" presStyleIdx="8" presStyleCnt="12" custScaleY="63719" custLinFactNeighborY="14127"/>
      <dgm:spPr/>
      <dgm:t>
        <a:bodyPr/>
        <a:lstStyle/>
        <a:p>
          <a:endParaRPr lang="es-ES"/>
        </a:p>
      </dgm:t>
    </dgm:pt>
    <dgm:pt modelId="{13064449-6601-4226-9F0B-637C07763F07}" type="pres">
      <dgm:prSet presAssocID="{734D2098-0C1D-43DF-B290-93047217F513}" presName="vert2" presStyleCnt="0"/>
      <dgm:spPr/>
    </dgm:pt>
    <dgm:pt modelId="{F3CF4A5A-712A-4204-A6E4-04EF4171C1E2}" type="pres">
      <dgm:prSet presAssocID="{734D2098-0C1D-43DF-B290-93047217F513}" presName="thinLine2b" presStyleLbl="callout" presStyleIdx="6" presStyleCnt="9" custFlipVert="1" custSzY="45720" custScaleX="95735" custLinFactY="56084" custLinFactNeighborX="1468" custLinFactNeighborY="100000"/>
      <dgm:spPr/>
    </dgm:pt>
    <dgm:pt modelId="{DF01C464-AB06-4A4D-9DC2-E000B2421C15}" type="pres">
      <dgm:prSet presAssocID="{734D2098-0C1D-43DF-B290-93047217F513}" presName="vertSpace2b" presStyleCnt="0"/>
      <dgm:spPr/>
    </dgm:pt>
    <dgm:pt modelId="{34F10872-01D0-48DB-A11C-BBBD875D5BE7}" type="pres">
      <dgm:prSet presAssocID="{8F5B192D-4ED6-4C82-A3C5-D3B369D71410}" presName="horz2" presStyleCnt="0"/>
      <dgm:spPr/>
    </dgm:pt>
    <dgm:pt modelId="{286C9FEA-F6FA-4CBA-9F18-A9731B1E35D8}" type="pres">
      <dgm:prSet presAssocID="{8F5B192D-4ED6-4C82-A3C5-D3B369D71410}" presName="horzSpace2" presStyleCnt="0"/>
      <dgm:spPr/>
    </dgm:pt>
    <dgm:pt modelId="{975D0409-AC14-46E7-BEE4-5D42B3AE90F7}" type="pres">
      <dgm:prSet presAssocID="{8F5B192D-4ED6-4C82-A3C5-D3B369D71410}" presName="tx2" presStyleLbl="revTx" presStyleIdx="9" presStyleCnt="12" custScaleY="41638" custLinFactNeighborY="1606"/>
      <dgm:spPr/>
      <dgm:t>
        <a:bodyPr/>
        <a:lstStyle/>
        <a:p>
          <a:endParaRPr lang="es-ES"/>
        </a:p>
      </dgm:t>
    </dgm:pt>
    <dgm:pt modelId="{52CB565B-988B-4294-82DB-945D35D4B612}" type="pres">
      <dgm:prSet presAssocID="{8F5B192D-4ED6-4C82-A3C5-D3B369D71410}" presName="vert2" presStyleCnt="0"/>
      <dgm:spPr/>
    </dgm:pt>
    <dgm:pt modelId="{3EE57D31-097A-4EE3-B506-3FAFE81EFB5D}" type="pres">
      <dgm:prSet presAssocID="{8F5B192D-4ED6-4C82-A3C5-D3B369D71410}" presName="thinLine2b" presStyleLbl="callout" presStyleIdx="7" presStyleCnt="9" custFlipVert="1" custSzY="45720" custScaleX="95549" custLinFactNeighborX="1631"/>
      <dgm:spPr/>
    </dgm:pt>
    <dgm:pt modelId="{7525AB61-E16E-4203-8504-4404B49B8ECA}" type="pres">
      <dgm:prSet presAssocID="{8F5B192D-4ED6-4C82-A3C5-D3B369D71410}" presName="vertSpace2b" presStyleCnt="0"/>
      <dgm:spPr/>
    </dgm:pt>
    <dgm:pt modelId="{528B7421-26DE-4995-8E8D-7428626D411E}" type="pres">
      <dgm:prSet presAssocID="{F6911B11-975F-4705-B175-489F25599C95}" presName="thickLine" presStyleLbl="alignNode1" presStyleIdx="2" presStyleCnt="3" custLinFactNeighborY="2199"/>
      <dgm:spPr/>
    </dgm:pt>
    <dgm:pt modelId="{ADBDC7FE-A04F-4D24-B240-84DA5732C4B5}" type="pres">
      <dgm:prSet presAssocID="{F6911B11-975F-4705-B175-489F25599C95}" presName="horz1" presStyleCnt="0"/>
      <dgm:spPr/>
    </dgm:pt>
    <dgm:pt modelId="{3B2C7AE4-B3BD-4F8E-802E-91E72B9934E5}" type="pres">
      <dgm:prSet presAssocID="{F6911B11-975F-4705-B175-489F25599C95}" presName="tx1" presStyleLbl="revTx" presStyleIdx="10" presStyleCnt="12" custScaleY="51632" custLinFactNeighborY="3178"/>
      <dgm:spPr/>
      <dgm:t>
        <a:bodyPr/>
        <a:lstStyle/>
        <a:p>
          <a:endParaRPr lang="es-AR"/>
        </a:p>
      </dgm:t>
    </dgm:pt>
    <dgm:pt modelId="{AB01DE5B-6518-4113-AE45-1339063EDB0F}" type="pres">
      <dgm:prSet presAssocID="{F6911B11-975F-4705-B175-489F25599C95}" presName="vert1" presStyleCnt="0"/>
      <dgm:spPr/>
    </dgm:pt>
    <dgm:pt modelId="{1147E5E2-6831-491E-B6F8-90BB8F7ABB53}" type="pres">
      <dgm:prSet presAssocID="{2B3C698E-86E1-4E40-9886-3781C932B497}" presName="vertSpace2a" presStyleCnt="0"/>
      <dgm:spPr/>
    </dgm:pt>
    <dgm:pt modelId="{B12EA119-711B-408A-953F-6294A58E3795}" type="pres">
      <dgm:prSet presAssocID="{2B3C698E-86E1-4E40-9886-3781C932B497}" presName="horz2" presStyleCnt="0"/>
      <dgm:spPr/>
    </dgm:pt>
    <dgm:pt modelId="{12F8315A-34F4-4A22-962A-804E0CBA6C82}" type="pres">
      <dgm:prSet presAssocID="{2B3C698E-86E1-4E40-9886-3781C932B497}" presName="horzSpace2" presStyleCnt="0"/>
      <dgm:spPr/>
    </dgm:pt>
    <dgm:pt modelId="{28139B4D-915B-4EDB-A154-9E241BB45CF5}" type="pres">
      <dgm:prSet presAssocID="{2B3C698E-86E1-4E40-9886-3781C932B497}" presName="tx2" presStyleLbl="revTx" presStyleIdx="11" presStyleCnt="12" custScaleY="46604" custLinFactNeighborY="2526"/>
      <dgm:spPr/>
      <dgm:t>
        <a:bodyPr/>
        <a:lstStyle/>
        <a:p>
          <a:endParaRPr lang="es-ES"/>
        </a:p>
      </dgm:t>
    </dgm:pt>
    <dgm:pt modelId="{C9A0C5F1-DB56-49EB-8BAD-273DA78BF72D}" type="pres">
      <dgm:prSet presAssocID="{2B3C698E-86E1-4E40-9886-3781C932B497}" presName="vert2" presStyleCnt="0"/>
      <dgm:spPr/>
    </dgm:pt>
    <dgm:pt modelId="{5C8C49B3-6E89-4C40-881B-F4269EB3DE3C}" type="pres">
      <dgm:prSet presAssocID="{2B3C698E-86E1-4E40-9886-3781C932B497}" presName="thinLine2b" presStyleLbl="callout" presStyleIdx="8" presStyleCnt="9"/>
      <dgm:spPr/>
    </dgm:pt>
    <dgm:pt modelId="{DC3F82AA-C52A-4C49-A72D-9D687D0EBDD7}" type="pres">
      <dgm:prSet presAssocID="{2B3C698E-86E1-4E40-9886-3781C932B497}" presName="vertSpace2b" presStyleCnt="0"/>
      <dgm:spPr/>
    </dgm:pt>
  </dgm:ptLst>
  <dgm:cxnLst>
    <dgm:cxn modelId="{C6670EF8-F3EA-4A05-8E91-866FF49AD427}" type="presOf" srcId="{01A46A87-1E04-4459-8635-895B0512E4C7}" destId="{8E5B20B3-0E8B-45F3-9856-7D81AD987F64}" srcOrd="0" destOrd="0" presId="urn:microsoft.com/office/officeart/2008/layout/LinedList"/>
    <dgm:cxn modelId="{F985D4DE-DBAA-4E3F-8A28-CFEAD3A71761}" type="presOf" srcId="{54183766-F07F-435E-80E4-2E5B8AB38849}" destId="{7A5D43F2-7DBB-49E5-A660-FD3B600975BD}" srcOrd="0" destOrd="0" presId="urn:microsoft.com/office/officeart/2008/layout/LinedList"/>
    <dgm:cxn modelId="{60A62118-D6EC-4321-8BBE-B56A5748A39A}" srcId="{E1E80361-5C2D-41E9-9A0A-AEC8CFCF40E1}" destId="{F6B5996E-A740-4D5C-A48D-3FA57B9AC3F1}" srcOrd="2" destOrd="0" parTransId="{4D85935A-6DAC-4747-8F8B-A0369D697DF7}" sibTransId="{4F253BA9-2262-4400-AAA6-395C2ACD8985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9909F571-84DE-49B0-B57A-92674FA721E5}" srcId="{8E4D7568-3B61-4931-BA09-9F66B2413BEB}" destId="{62FC9CF2-B357-4AE1-A72D-B72E595296EF}" srcOrd="1" destOrd="0" parTransId="{AA930FEE-2D21-4664-A476-945DAF4ABB6F}" sibTransId="{D13F9A44-5A21-4F4C-BB49-FA0682552459}"/>
    <dgm:cxn modelId="{C18A75E5-0F16-4A34-92BB-F170133332DF}" type="presOf" srcId="{F6911B11-975F-4705-B175-489F25599C95}" destId="{3B2C7AE4-B3BD-4F8E-802E-91E72B9934E5}" srcOrd="0" destOrd="0" presId="urn:microsoft.com/office/officeart/2008/layout/LinedList"/>
    <dgm:cxn modelId="{9352ED2C-49B5-40DB-BC81-3A004BAC3D7E}" type="presOf" srcId="{8F5B192D-4ED6-4C82-A3C5-D3B369D71410}" destId="{975D0409-AC14-46E7-BEE4-5D42B3AE90F7}" srcOrd="0" destOrd="0" presId="urn:microsoft.com/office/officeart/2008/layout/LinedList"/>
    <dgm:cxn modelId="{B5BF83AB-0512-4B8C-AE96-4B486917C19A}" srcId="{8E4D7568-3B61-4931-BA09-9F66B2413BEB}" destId="{F6911B11-975F-4705-B175-489F25599C95}" srcOrd="2" destOrd="0" parTransId="{23D527A6-0DC1-40D7-9204-08A17A228E37}" sibTransId="{6BEB9489-9893-477F-8D69-4714F37F730A}"/>
    <dgm:cxn modelId="{5BF9BE97-898D-4F05-8FD7-DB60766CD958}" srcId="{62FC9CF2-B357-4AE1-A72D-B72E595296EF}" destId="{734D2098-0C1D-43DF-B290-93047217F513}" srcOrd="0" destOrd="0" parTransId="{7A5FF310-4B0E-4260-A77B-A3842CA3445C}" sibTransId="{D27B2DF7-6BEB-4DD7-9F76-33972C9D6D4A}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4DDDB09A-31B0-44A9-88B9-E5DD554C834A}" type="presOf" srcId="{62FC9CF2-B357-4AE1-A72D-B72E595296EF}" destId="{AD5D8F38-1E42-4054-8BAD-5C120AA998C5}" srcOrd="0" destOrd="0" presId="urn:microsoft.com/office/officeart/2008/layout/LinedList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75409454-916B-4D5C-8FD6-490B3A8405B1}" type="presOf" srcId="{F6B5996E-A740-4D5C-A48D-3FA57B9AC3F1}" destId="{114344E9-C352-4A15-B8ED-27B37C2A0F47}" srcOrd="0" destOrd="0" presId="urn:microsoft.com/office/officeart/2008/layout/LinedList"/>
    <dgm:cxn modelId="{94653191-8424-49AF-858F-8854CAF54FE5}" srcId="{E1E80361-5C2D-41E9-9A0A-AEC8CFCF40E1}" destId="{141CC7E6-CBFC-45F5-9FAF-69A2D273C8AC}" srcOrd="5" destOrd="0" parTransId="{35832502-9953-40F7-97CD-003949DD0E3F}" sibTransId="{6F36177C-17A7-40DD-A530-A083DA178BF9}"/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DE70DB80-6B5A-4A85-A5EE-87DD2B4B0759}" type="presOf" srcId="{141CC7E6-CBFC-45F5-9FAF-69A2D273C8AC}" destId="{F3B520E1-21EC-4FF2-9A5E-21F7B65D8A9F}" srcOrd="0" destOrd="0" presId="urn:microsoft.com/office/officeart/2008/layout/LinedList"/>
    <dgm:cxn modelId="{DEFAAD8D-8761-4BDD-A0E6-941155EDA6D5}" type="presOf" srcId="{734D2098-0C1D-43DF-B290-93047217F513}" destId="{A23B8841-689B-4B61-A8B8-81CE93E7B51C}" srcOrd="0" destOrd="0" presId="urn:microsoft.com/office/officeart/2008/layout/LinedList"/>
    <dgm:cxn modelId="{12A27C39-FC99-4DE1-89B1-ADF74C296EF1}" type="presOf" srcId="{2B3C698E-86E1-4E40-9886-3781C932B497}" destId="{28139B4D-915B-4EDB-A154-9E241BB45CF5}" srcOrd="0" destOrd="0" presId="urn:microsoft.com/office/officeart/2008/layout/LinedList"/>
    <dgm:cxn modelId="{5B8E3B44-D174-4BA4-9396-C9CCD23112E2}" srcId="{E1E80361-5C2D-41E9-9A0A-AEC8CFCF40E1}" destId="{01A46A87-1E04-4459-8635-895B0512E4C7}" srcOrd="4" destOrd="0" parTransId="{453BE903-AB14-472A-9F49-EC80A1674195}" sibTransId="{42E14590-A81C-4F09-9AC3-E7A646E50848}"/>
    <dgm:cxn modelId="{4E3D3E8F-920F-4DB7-B394-C205D62463AC}" srcId="{F6911B11-975F-4705-B175-489F25599C95}" destId="{2B3C698E-86E1-4E40-9886-3781C932B497}" srcOrd="0" destOrd="0" parTransId="{4A3F3B17-B78B-4E61-8F4D-6B02E9771331}" sibTransId="{BF014A83-16A0-4E4E-B567-F1B3FEF75A4C}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6D9C3505-0F39-4649-82E3-7524D990CCB0}" srcId="{E1E80361-5C2D-41E9-9A0A-AEC8CFCF40E1}" destId="{270DF9FA-CB28-4284-A494-D9E69E1BDAE4}" srcOrd="1" destOrd="0" parTransId="{865E05D8-B8E7-466C-BA4E-21FA64080695}" sibTransId="{B02EF0E6-40F5-4D55-A9C7-FE8F866112F3}"/>
    <dgm:cxn modelId="{1DD48647-CF28-482F-85C8-F828BF085F00}" srcId="{E1E80361-5C2D-41E9-9A0A-AEC8CFCF40E1}" destId="{54183766-F07F-435E-80E4-2E5B8AB38849}" srcOrd="3" destOrd="0" parTransId="{8E060AF2-2E2E-4AE1-99F4-C587F10590DC}" sibTransId="{C97C32B0-A586-4E72-80B8-8BC0EAD0EA4B}"/>
    <dgm:cxn modelId="{65A59538-CFBA-46FA-882A-04EB612A9DAE}" type="presOf" srcId="{270DF9FA-CB28-4284-A494-D9E69E1BDAE4}" destId="{607C1781-1A1E-420B-86F4-6778AC44D990}" srcOrd="0" destOrd="0" presId="urn:microsoft.com/office/officeart/2008/layout/LinedList"/>
    <dgm:cxn modelId="{F06F8E7B-65B8-4890-AF11-883F37D08C53}" srcId="{62FC9CF2-B357-4AE1-A72D-B72E595296EF}" destId="{8F5B192D-4ED6-4C82-A3C5-D3B369D71410}" srcOrd="1" destOrd="0" parTransId="{4C2846FD-1480-44D4-B6EC-67109531A399}" sibTransId="{CA2EC476-1304-41E0-A706-11DEDBDBFD4D}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2AA1D0B7-BD21-42CB-AB49-8F35817678AB}" type="presParOf" srcId="{FE883E0B-9018-4C35-B845-9E7123491CA2}" destId="{2BD10E0E-D35C-4244-92F9-4876DF753D21}" srcOrd="4" destOrd="0" presId="urn:microsoft.com/office/officeart/2008/layout/LinedList"/>
    <dgm:cxn modelId="{FCDF2624-20CB-4878-8BAB-287FC748692C}" type="presParOf" srcId="{2BD10E0E-D35C-4244-92F9-4876DF753D21}" destId="{C69502AD-A354-4970-A2BD-247B3F6F1C1A}" srcOrd="0" destOrd="0" presId="urn:microsoft.com/office/officeart/2008/layout/LinedList"/>
    <dgm:cxn modelId="{21269CD1-5D12-4D9B-99F5-3146AE008526}" type="presParOf" srcId="{2BD10E0E-D35C-4244-92F9-4876DF753D21}" destId="{607C1781-1A1E-420B-86F4-6778AC44D990}" srcOrd="1" destOrd="0" presId="urn:microsoft.com/office/officeart/2008/layout/LinedList"/>
    <dgm:cxn modelId="{766B6813-78BA-440C-A115-194C980A254D}" type="presParOf" srcId="{2BD10E0E-D35C-4244-92F9-4876DF753D21}" destId="{F6DBDC46-BDD0-4244-9BFF-828253D6C569}" srcOrd="2" destOrd="0" presId="urn:microsoft.com/office/officeart/2008/layout/LinedList"/>
    <dgm:cxn modelId="{8EDDC2E6-3414-4934-9D23-5DFCB8D31BF6}" type="presParOf" srcId="{FE883E0B-9018-4C35-B845-9E7123491CA2}" destId="{01335E66-178C-4EA6-88F1-4030E6DCB6E1}" srcOrd="5" destOrd="0" presId="urn:microsoft.com/office/officeart/2008/layout/LinedList"/>
    <dgm:cxn modelId="{65A2CBCB-8331-41A3-A289-27B0E8B10082}" type="presParOf" srcId="{FE883E0B-9018-4C35-B845-9E7123491CA2}" destId="{2B13A0FA-F522-4F46-A56A-D2F0232E2EEE}" srcOrd="6" destOrd="0" presId="urn:microsoft.com/office/officeart/2008/layout/LinedList"/>
    <dgm:cxn modelId="{C14F2701-B7E6-4835-A781-3C3DF7C142BF}" type="presParOf" srcId="{FE883E0B-9018-4C35-B845-9E7123491CA2}" destId="{AEB89078-B77A-4F9A-A991-995C4979F817}" srcOrd="7" destOrd="0" presId="urn:microsoft.com/office/officeart/2008/layout/LinedList"/>
    <dgm:cxn modelId="{D62E016F-6A41-4457-BECC-35D57EF25763}" type="presParOf" srcId="{AEB89078-B77A-4F9A-A991-995C4979F817}" destId="{4A339F4A-12A8-450B-87B8-A588359D8428}" srcOrd="0" destOrd="0" presId="urn:microsoft.com/office/officeart/2008/layout/LinedList"/>
    <dgm:cxn modelId="{D48666DF-E6D3-4566-A485-440D6A23481A}" type="presParOf" srcId="{AEB89078-B77A-4F9A-A991-995C4979F817}" destId="{114344E9-C352-4A15-B8ED-27B37C2A0F47}" srcOrd="1" destOrd="0" presId="urn:microsoft.com/office/officeart/2008/layout/LinedList"/>
    <dgm:cxn modelId="{846D6F03-49FD-460A-94A6-E3A2BE5FB116}" type="presParOf" srcId="{AEB89078-B77A-4F9A-A991-995C4979F817}" destId="{7C25F3BB-F68C-4ABC-BEA1-9E94960DE857}" srcOrd="2" destOrd="0" presId="urn:microsoft.com/office/officeart/2008/layout/LinedList"/>
    <dgm:cxn modelId="{760B9F15-EBBF-40B9-8FA7-75853AF7CAE9}" type="presParOf" srcId="{FE883E0B-9018-4C35-B845-9E7123491CA2}" destId="{6274C43A-3DB7-4325-BB98-319F0AB0087F}" srcOrd="8" destOrd="0" presId="urn:microsoft.com/office/officeart/2008/layout/LinedList"/>
    <dgm:cxn modelId="{8AA680E2-4E37-4F5E-942E-13074EE36EB9}" type="presParOf" srcId="{FE883E0B-9018-4C35-B845-9E7123491CA2}" destId="{B2BA480C-8DA0-4EF5-9A5C-8F83D2D798C8}" srcOrd="9" destOrd="0" presId="urn:microsoft.com/office/officeart/2008/layout/LinedList"/>
    <dgm:cxn modelId="{6D703D5E-975D-4F34-9FE7-E2D67BFEAF73}" type="presParOf" srcId="{FE883E0B-9018-4C35-B845-9E7123491CA2}" destId="{9753C4E5-BD99-44C6-A42F-36CACA00DA77}" srcOrd="10" destOrd="0" presId="urn:microsoft.com/office/officeart/2008/layout/LinedList"/>
    <dgm:cxn modelId="{726316E5-498A-4576-8C50-CCF57117E78D}" type="presParOf" srcId="{9753C4E5-BD99-44C6-A42F-36CACA00DA77}" destId="{AA6A6713-F818-47F7-9AC9-DF546A462F03}" srcOrd="0" destOrd="0" presId="urn:microsoft.com/office/officeart/2008/layout/LinedList"/>
    <dgm:cxn modelId="{0996F263-B7FA-4E5C-8FB0-C978860E1702}" type="presParOf" srcId="{9753C4E5-BD99-44C6-A42F-36CACA00DA77}" destId="{7A5D43F2-7DBB-49E5-A660-FD3B600975BD}" srcOrd="1" destOrd="0" presId="urn:microsoft.com/office/officeart/2008/layout/LinedList"/>
    <dgm:cxn modelId="{2EF116A8-1C71-4D68-9749-8AA042AD063B}" type="presParOf" srcId="{9753C4E5-BD99-44C6-A42F-36CACA00DA77}" destId="{611AAA66-7A5D-443D-9843-E616FCF28683}" srcOrd="2" destOrd="0" presId="urn:microsoft.com/office/officeart/2008/layout/LinedList"/>
    <dgm:cxn modelId="{2CE69FD6-520B-43E5-8159-F95F4C0D14CB}" type="presParOf" srcId="{FE883E0B-9018-4C35-B845-9E7123491CA2}" destId="{65B7D27C-75D9-499C-9C72-73FB650B8EE1}" srcOrd="11" destOrd="0" presId="urn:microsoft.com/office/officeart/2008/layout/LinedList"/>
    <dgm:cxn modelId="{889CDEBF-C439-4B92-AC58-23CB80859827}" type="presParOf" srcId="{FE883E0B-9018-4C35-B845-9E7123491CA2}" destId="{68965341-9703-421E-9471-A731672EE162}" srcOrd="12" destOrd="0" presId="urn:microsoft.com/office/officeart/2008/layout/LinedList"/>
    <dgm:cxn modelId="{CB340294-02ED-43A9-86F1-52E688810B15}" type="presParOf" srcId="{FE883E0B-9018-4C35-B845-9E7123491CA2}" destId="{9597C9D3-CB4D-4B74-B030-83EA000E78CE}" srcOrd="13" destOrd="0" presId="urn:microsoft.com/office/officeart/2008/layout/LinedList"/>
    <dgm:cxn modelId="{D7F18B16-FD2E-42B7-BC9E-DD8FD66B245C}" type="presParOf" srcId="{9597C9D3-CB4D-4B74-B030-83EA000E78CE}" destId="{6385FF74-884B-4DDE-804D-19167C8462C0}" srcOrd="0" destOrd="0" presId="urn:microsoft.com/office/officeart/2008/layout/LinedList"/>
    <dgm:cxn modelId="{12805FFC-C61F-4339-B429-D73EB4DA7C04}" type="presParOf" srcId="{9597C9D3-CB4D-4B74-B030-83EA000E78CE}" destId="{8E5B20B3-0E8B-45F3-9856-7D81AD987F64}" srcOrd="1" destOrd="0" presId="urn:microsoft.com/office/officeart/2008/layout/LinedList"/>
    <dgm:cxn modelId="{2A2BBAF1-44AC-4CDC-BBEE-67C4ADC29557}" type="presParOf" srcId="{9597C9D3-CB4D-4B74-B030-83EA000E78CE}" destId="{56BD6124-6DD5-461B-9B5D-9D91ED1720A7}" srcOrd="2" destOrd="0" presId="urn:microsoft.com/office/officeart/2008/layout/LinedList"/>
    <dgm:cxn modelId="{DBE8891C-0600-4644-A853-4434E4576ECD}" type="presParOf" srcId="{FE883E0B-9018-4C35-B845-9E7123491CA2}" destId="{B921D13A-C581-4AA9-8258-859EBE6F132B}" srcOrd="14" destOrd="0" presId="urn:microsoft.com/office/officeart/2008/layout/LinedList"/>
    <dgm:cxn modelId="{7A6D4537-E055-4D81-B3E9-2343941DF330}" type="presParOf" srcId="{FE883E0B-9018-4C35-B845-9E7123491CA2}" destId="{71414560-ADCE-43FF-8BC6-2A4430A8FB9F}" srcOrd="15" destOrd="0" presId="urn:microsoft.com/office/officeart/2008/layout/LinedList"/>
    <dgm:cxn modelId="{396DCE8B-535D-4F26-877A-104FBD7FCA4C}" type="presParOf" srcId="{FE883E0B-9018-4C35-B845-9E7123491CA2}" destId="{36AAD261-E201-4E48-B263-755070381BE6}" srcOrd="16" destOrd="0" presId="urn:microsoft.com/office/officeart/2008/layout/LinedList"/>
    <dgm:cxn modelId="{7D2BF2DE-41CC-4909-8F8B-F92BF4533D9A}" type="presParOf" srcId="{36AAD261-E201-4E48-B263-755070381BE6}" destId="{D710A4AB-9A1C-4FD5-95CC-F379969497B9}" srcOrd="0" destOrd="0" presId="urn:microsoft.com/office/officeart/2008/layout/LinedList"/>
    <dgm:cxn modelId="{7D55B718-C0F9-4374-9FDA-EF082CC92178}" type="presParOf" srcId="{36AAD261-E201-4E48-B263-755070381BE6}" destId="{F3B520E1-21EC-4FF2-9A5E-21F7B65D8A9F}" srcOrd="1" destOrd="0" presId="urn:microsoft.com/office/officeart/2008/layout/LinedList"/>
    <dgm:cxn modelId="{CB9D9BD9-DD09-4606-BEC0-24800A642C70}" type="presParOf" srcId="{36AAD261-E201-4E48-B263-755070381BE6}" destId="{F854DC3F-A275-48EC-9EE9-EF7EB8E03E6A}" srcOrd="2" destOrd="0" presId="urn:microsoft.com/office/officeart/2008/layout/LinedList"/>
    <dgm:cxn modelId="{3E7CFBC6-41D7-4F70-A33E-0D5418D245A0}" type="presParOf" srcId="{FE883E0B-9018-4C35-B845-9E7123491CA2}" destId="{8FEEA1E9-7972-4F48-99E4-A83F423F4657}" srcOrd="17" destOrd="0" presId="urn:microsoft.com/office/officeart/2008/layout/LinedList"/>
    <dgm:cxn modelId="{6C5C8B03-74FA-434F-8E62-FA32B61F3D75}" type="presParOf" srcId="{FE883E0B-9018-4C35-B845-9E7123491CA2}" destId="{AA9D83CE-0134-4DE1-B25A-AEDFC5CF6978}" srcOrd="18" destOrd="0" presId="urn:microsoft.com/office/officeart/2008/layout/LinedList"/>
    <dgm:cxn modelId="{E8292383-D061-4BD9-A4CE-88A3B157986E}" type="presParOf" srcId="{1CBEB204-2CD8-45CC-A2D9-563EA590DEBF}" destId="{B6894ACB-7C52-4D00-BEAE-16050C3E92C6}" srcOrd="2" destOrd="0" presId="urn:microsoft.com/office/officeart/2008/layout/LinedList"/>
    <dgm:cxn modelId="{937B40D1-C463-47A8-BB31-8A2721EEA992}" type="presParOf" srcId="{1CBEB204-2CD8-45CC-A2D9-563EA590DEBF}" destId="{9899A30C-F164-4904-9879-A655339FF26D}" srcOrd="3" destOrd="0" presId="urn:microsoft.com/office/officeart/2008/layout/LinedList"/>
    <dgm:cxn modelId="{0FA9C8A9-8B8E-43AD-95FC-17F5DDC7B933}" type="presParOf" srcId="{9899A30C-F164-4904-9879-A655339FF26D}" destId="{AD5D8F38-1E42-4054-8BAD-5C120AA998C5}" srcOrd="0" destOrd="0" presId="urn:microsoft.com/office/officeart/2008/layout/LinedList"/>
    <dgm:cxn modelId="{CBF3A134-3C06-4888-A919-65C5C64CF95D}" type="presParOf" srcId="{9899A30C-F164-4904-9879-A655339FF26D}" destId="{CF0EB278-A35E-4874-A281-94CB7B0A4E82}" srcOrd="1" destOrd="0" presId="urn:microsoft.com/office/officeart/2008/layout/LinedList"/>
    <dgm:cxn modelId="{47F5A241-02E4-4226-8ED6-13B589346917}" type="presParOf" srcId="{CF0EB278-A35E-4874-A281-94CB7B0A4E82}" destId="{5DC84C3E-2028-4045-996F-07ED4B1CCC90}" srcOrd="0" destOrd="0" presId="urn:microsoft.com/office/officeart/2008/layout/LinedList"/>
    <dgm:cxn modelId="{18D6BA47-06FD-4D70-98B6-530AEBDEFFC9}" type="presParOf" srcId="{CF0EB278-A35E-4874-A281-94CB7B0A4E82}" destId="{6ED7B8AC-5DE8-42C6-8800-FE6432BE68C9}" srcOrd="1" destOrd="0" presId="urn:microsoft.com/office/officeart/2008/layout/LinedList"/>
    <dgm:cxn modelId="{6D4BB45B-99D9-421E-BA30-38B5E0A01EFA}" type="presParOf" srcId="{6ED7B8AC-5DE8-42C6-8800-FE6432BE68C9}" destId="{A165857B-13F4-4164-9F39-7D81FF81B85F}" srcOrd="0" destOrd="0" presId="urn:microsoft.com/office/officeart/2008/layout/LinedList"/>
    <dgm:cxn modelId="{BA9D7A10-9B81-410D-B477-D4F48DEBA2EC}" type="presParOf" srcId="{6ED7B8AC-5DE8-42C6-8800-FE6432BE68C9}" destId="{A23B8841-689B-4B61-A8B8-81CE93E7B51C}" srcOrd="1" destOrd="0" presId="urn:microsoft.com/office/officeart/2008/layout/LinedList"/>
    <dgm:cxn modelId="{EDDC796F-F86F-4850-82CF-BBEB4741513C}" type="presParOf" srcId="{6ED7B8AC-5DE8-42C6-8800-FE6432BE68C9}" destId="{13064449-6601-4226-9F0B-637C07763F07}" srcOrd="2" destOrd="0" presId="urn:microsoft.com/office/officeart/2008/layout/LinedList"/>
    <dgm:cxn modelId="{7F8DBF5B-EC7E-47BB-B567-8372B7BF3A12}" type="presParOf" srcId="{CF0EB278-A35E-4874-A281-94CB7B0A4E82}" destId="{F3CF4A5A-712A-4204-A6E4-04EF4171C1E2}" srcOrd="2" destOrd="0" presId="urn:microsoft.com/office/officeart/2008/layout/LinedList"/>
    <dgm:cxn modelId="{A3A32FC8-B05C-4BC3-B58E-01C1AA5D6E5A}" type="presParOf" srcId="{CF0EB278-A35E-4874-A281-94CB7B0A4E82}" destId="{DF01C464-AB06-4A4D-9DC2-E000B2421C15}" srcOrd="3" destOrd="0" presId="urn:microsoft.com/office/officeart/2008/layout/LinedList"/>
    <dgm:cxn modelId="{CF18E4C7-64F4-4564-8D6D-5DBA5D5905E4}" type="presParOf" srcId="{CF0EB278-A35E-4874-A281-94CB7B0A4E82}" destId="{34F10872-01D0-48DB-A11C-BBBD875D5BE7}" srcOrd="4" destOrd="0" presId="urn:microsoft.com/office/officeart/2008/layout/LinedList"/>
    <dgm:cxn modelId="{A855101C-D0E9-455F-8657-8478024244EF}" type="presParOf" srcId="{34F10872-01D0-48DB-A11C-BBBD875D5BE7}" destId="{286C9FEA-F6FA-4CBA-9F18-A9731B1E35D8}" srcOrd="0" destOrd="0" presId="urn:microsoft.com/office/officeart/2008/layout/LinedList"/>
    <dgm:cxn modelId="{C32FB123-425E-4C31-B7F9-8BF20CE7A00C}" type="presParOf" srcId="{34F10872-01D0-48DB-A11C-BBBD875D5BE7}" destId="{975D0409-AC14-46E7-BEE4-5D42B3AE90F7}" srcOrd="1" destOrd="0" presId="urn:microsoft.com/office/officeart/2008/layout/LinedList"/>
    <dgm:cxn modelId="{839BF368-F270-4E9E-81E2-D545F516C054}" type="presParOf" srcId="{34F10872-01D0-48DB-A11C-BBBD875D5BE7}" destId="{52CB565B-988B-4294-82DB-945D35D4B612}" srcOrd="2" destOrd="0" presId="urn:microsoft.com/office/officeart/2008/layout/LinedList"/>
    <dgm:cxn modelId="{66ADDC3C-9A4F-4432-A09F-7B655CE3F119}" type="presParOf" srcId="{CF0EB278-A35E-4874-A281-94CB7B0A4E82}" destId="{3EE57D31-097A-4EE3-B506-3FAFE81EFB5D}" srcOrd="5" destOrd="0" presId="urn:microsoft.com/office/officeart/2008/layout/LinedList"/>
    <dgm:cxn modelId="{AD4E7DD2-8AA2-483F-898D-092019A40DD5}" type="presParOf" srcId="{CF0EB278-A35E-4874-A281-94CB7B0A4E82}" destId="{7525AB61-E16E-4203-8504-4404B49B8ECA}" srcOrd="6" destOrd="0" presId="urn:microsoft.com/office/officeart/2008/layout/LinedList"/>
    <dgm:cxn modelId="{476CA3B6-794F-4E85-B61B-940BD338D78E}" type="presParOf" srcId="{1CBEB204-2CD8-45CC-A2D9-563EA590DEBF}" destId="{528B7421-26DE-4995-8E8D-7428626D411E}" srcOrd="4" destOrd="0" presId="urn:microsoft.com/office/officeart/2008/layout/LinedList"/>
    <dgm:cxn modelId="{34FD94D0-21CC-4412-AE83-63B429436565}" type="presParOf" srcId="{1CBEB204-2CD8-45CC-A2D9-563EA590DEBF}" destId="{ADBDC7FE-A04F-4D24-B240-84DA5732C4B5}" srcOrd="5" destOrd="0" presId="urn:microsoft.com/office/officeart/2008/layout/LinedList"/>
    <dgm:cxn modelId="{8EC67E82-E32A-485C-89A9-105E27BAD104}" type="presParOf" srcId="{ADBDC7FE-A04F-4D24-B240-84DA5732C4B5}" destId="{3B2C7AE4-B3BD-4F8E-802E-91E72B9934E5}" srcOrd="0" destOrd="0" presId="urn:microsoft.com/office/officeart/2008/layout/LinedList"/>
    <dgm:cxn modelId="{D5BB4018-936B-458A-8073-3D4BB17CBB59}" type="presParOf" srcId="{ADBDC7FE-A04F-4D24-B240-84DA5732C4B5}" destId="{AB01DE5B-6518-4113-AE45-1339063EDB0F}" srcOrd="1" destOrd="0" presId="urn:microsoft.com/office/officeart/2008/layout/LinedList"/>
    <dgm:cxn modelId="{D550D12F-1F72-4010-87D1-949E1FBB22EC}" type="presParOf" srcId="{AB01DE5B-6518-4113-AE45-1339063EDB0F}" destId="{1147E5E2-6831-491E-B6F8-90BB8F7ABB53}" srcOrd="0" destOrd="0" presId="urn:microsoft.com/office/officeart/2008/layout/LinedList"/>
    <dgm:cxn modelId="{624F3AA8-BCA7-4398-A7AA-1DCA9FE954AB}" type="presParOf" srcId="{AB01DE5B-6518-4113-AE45-1339063EDB0F}" destId="{B12EA119-711B-408A-953F-6294A58E3795}" srcOrd="1" destOrd="0" presId="urn:microsoft.com/office/officeart/2008/layout/LinedList"/>
    <dgm:cxn modelId="{056E969B-765D-4A8C-AA5A-7181EA9CF569}" type="presParOf" srcId="{B12EA119-711B-408A-953F-6294A58E3795}" destId="{12F8315A-34F4-4A22-962A-804E0CBA6C82}" srcOrd="0" destOrd="0" presId="urn:microsoft.com/office/officeart/2008/layout/LinedList"/>
    <dgm:cxn modelId="{2B2195BF-015B-462D-92E9-A2AF39B38C75}" type="presParOf" srcId="{B12EA119-711B-408A-953F-6294A58E3795}" destId="{28139B4D-915B-4EDB-A154-9E241BB45CF5}" srcOrd="1" destOrd="0" presId="urn:microsoft.com/office/officeart/2008/layout/LinedList"/>
    <dgm:cxn modelId="{B64B94FD-08B2-4C57-929E-5F209E265DC2}" type="presParOf" srcId="{B12EA119-711B-408A-953F-6294A58E3795}" destId="{C9A0C5F1-DB56-49EB-8BAD-273DA78BF72D}" srcOrd="2" destOrd="0" presId="urn:microsoft.com/office/officeart/2008/layout/LinedList"/>
    <dgm:cxn modelId="{4606C24E-079D-47AE-9C1C-357A5FB6B471}" type="presParOf" srcId="{AB01DE5B-6518-4113-AE45-1339063EDB0F}" destId="{5C8C49B3-6E89-4C40-881B-F4269EB3DE3C}" srcOrd="2" destOrd="0" presId="urn:microsoft.com/office/officeart/2008/layout/LinedList"/>
    <dgm:cxn modelId="{520D9D94-5419-43FF-8719-D64CB8E8559C}" type="presParOf" srcId="{AB01DE5B-6518-4113-AE45-1339063EDB0F}" destId="{DC3F82AA-C52A-4C49-A72D-9D687D0EBDD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Características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Proyectos que requieran bajos montos de capital a través de emisión de acciones/deuda convertible en acciones/fideicomisos</a:t>
          </a:r>
          <a:endParaRPr lang="es-ES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Financiamiento a través de plataformas electrónicas que unen inversores con proyectos</a:t>
          </a:r>
          <a:endParaRPr lang="es-ES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8D68B3C-6BAF-4392-A8B6-767ECA10851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/>
              </a:solidFill>
              <a:latin typeface="Roboto" charset="0"/>
              <a:ea typeface="Roboto" charset="0"/>
            </a:rPr>
            <a:t>Acciones coordinadas con mercados, plataformas y otras autoridades públicas</a:t>
          </a:r>
        </a:p>
      </dgm:t>
    </dgm:pt>
    <dgm:pt modelId="{55CA41EC-CC67-4EEB-B517-E9637452C3A7}" type="parTrans" cxnId="{B5E4733F-17C3-462D-B252-940EA85FB019}">
      <dgm:prSet/>
      <dgm:spPr/>
      <dgm:t>
        <a:bodyPr/>
        <a:lstStyle/>
        <a:p>
          <a:endParaRPr lang="es-ES"/>
        </a:p>
      </dgm:t>
    </dgm:pt>
    <dgm:pt modelId="{4D5F3ABC-3A31-4C26-B23C-113063DBFF05}" type="sibTrans" cxnId="{B5E4733F-17C3-462D-B252-940EA85FB019}">
      <dgm:prSet/>
      <dgm:spPr/>
      <dgm:t>
        <a:bodyPr/>
        <a:lstStyle/>
        <a:p>
          <a:endParaRPr lang="es-ES"/>
        </a:p>
      </dgm:t>
    </dgm:pt>
    <dgm:pt modelId="{9B942F8C-029A-4638-9741-1112DCF01074}">
      <dgm:prSet custT="1"/>
      <dgm:spPr/>
      <dgm:t>
        <a:bodyPr/>
        <a:lstStyle/>
        <a:p>
          <a:pPr algn="just"/>
          <a:r>
            <a:rPr lang="es-ES" sz="1400" dirty="0" smtClean="0">
              <a:solidFill>
                <a:schemeClr val="bg2"/>
              </a:solidFill>
              <a:latin typeface="Roboto" charset="0"/>
              <a:ea typeface="Roboto" charset="0"/>
            </a:rPr>
            <a:t>Revisión de los montos mínimos de inversión, criterios de diversificación, régimen informativo, custodia de las participaciones, destino de los fondos, etc.</a:t>
          </a:r>
        </a:p>
      </dgm:t>
    </dgm:pt>
    <dgm:pt modelId="{39A65CFE-A62C-4BA0-8D54-2AEE05FE132B}" type="parTrans" cxnId="{5937114D-6F05-43EF-B9EF-3E051AAA586B}">
      <dgm:prSet/>
      <dgm:spPr/>
      <dgm:t>
        <a:bodyPr/>
        <a:lstStyle/>
        <a:p>
          <a:endParaRPr lang="es-ES"/>
        </a:p>
      </dgm:t>
    </dgm:pt>
    <dgm:pt modelId="{EFA67455-7FE2-432C-A7B9-11AFC7212F46}" type="sibTrans" cxnId="{5937114D-6F05-43EF-B9EF-3E051AAA586B}">
      <dgm:prSet/>
      <dgm:spPr/>
      <dgm:t>
        <a:bodyPr/>
        <a:lstStyle/>
        <a:p>
          <a:endParaRPr lang="es-ES"/>
        </a:p>
      </dgm:t>
    </dgm:pt>
    <dgm:pt modelId="{86A7012E-ED0F-4B0D-9E3D-473E520E99BC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CNV pondrá en consulta pública una nueva revisión del régimen con el objetivo de hacer más viable la figura</a:t>
          </a:r>
          <a:endParaRPr lang="es-ES" sz="1400" dirty="0" smtClean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699231F0-7DDC-4970-8C37-BDD0BC425F9F}" type="parTrans" cxnId="{8740D120-DB6E-4A49-9170-09A525E6DBDB}">
      <dgm:prSet/>
      <dgm:spPr/>
      <dgm:t>
        <a:bodyPr/>
        <a:lstStyle/>
        <a:p>
          <a:endParaRPr lang="es-ES"/>
        </a:p>
      </dgm:t>
    </dgm:pt>
    <dgm:pt modelId="{02AA5914-294C-4FFA-B43B-1803D49AF07C}" type="sibTrans" cxnId="{8740D120-DB6E-4A49-9170-09A525E6DBDB}">
      <dgm:prSet/>
      <dgm:spPr/>
      <dgm:t>
        <a:bodyPr/>
        <a:lstStyle/>
        <a:p>
          <a:endParaRPr lang="es-ES"/>
        </a:p>
      </dgm:t>
    </dgm:pt>
    <dgm:pt modelId="{DFF8FFFE-3F35-4135-9170-4C999C345622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400" dirty="0" smtClean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2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7" custScaleX="111679" custLinFactNeighborY="4644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7" custScaleY="46799" custLinFactNeighborX="-1669" custLinFactNeighborY="585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5" custLinFactY="-200000" custLinFactNeighborX="-163" custLinFactNeighborY="-216743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7" custScaleY="40812" custLinFactNeighborX="-2003" custLinFactNeighborY="-16323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5" custLinFactY="-300000" custLinFactNeighborX="408" custLinFactNeighborY="-331464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1DAA2FF4-8497-4353-86F8-8090A02750A6}" type="pres">
      <dgm:prSet presAssocID="{DFF8FFFE-3F35-4135-9170-4C999C345622}" presName="thickLine" presStyleLbl="alignNode1" presStyleIdx="1" presStyleCnt="2" custLinFactNeighborY="-27025"/>
      <dgm:spPr/>
    </dgm:pt>
    <dgm:pt modelId="{FD37DF55-FA9F-40F2-BFC0-6CA78C650120}" type="pres">
      <dgm:prSet presAssocID="{DFF8FFFE-3F35-4135-9170-4C999C345622}" presName="horz1" presStyleCnt="0"/>
      <dgm:spPr/>
    </dgm:pt>
    <dgm:pt modelId="{F7FBECDF-24F9-4C5F-8144-766CE8894B22}" type="pres">
      <dgm:prSet presAssocID="{DFF8FFFE-3F35-4135-9170-4C999C345622}" presName="tx1" presStyleLbl="revTx" presStyleIdx="3" presStyleCnt="7" custLinFactNeighborX="335" custLinFactNeighborY="-18718"/>
      <dgm:spPr/>
      <dgm:t>
        <a:bodyPr/>
        <a:lstStyle/>
        <a:p>
          <a:endParaRPr lang="es-ES"/>
        </a:p>
      </dgm:t>
    </dgm:pt>
    <dgm:pt modelId="{AAB9C7B2-4C6A-4EF8-A903-B4C9D39C02FD}" type="pres">
      <dgm:prSet presAssocID="{DFF8FFFE-3F35-4135-9170-4C999C345622}" presName="vert1" presStyleCnt="0"/>
      <dgm:spPr/>
    </dgm:pt>
    <dgm:pt modelId="{302E12F8-EEF2-4B9D-A0C3-DC0F22B7A416}" type="pres">
      <dgm:prSet presAssocID="{86A7012E-ED0F-4B0D-9E3D-473E520E99BC}" presName="vertSpace2a" presStyleCnt="0"/>
      <dgm:spPr/>
    </dgm:pt>
    <dgm:pt modelId="{ADA8E904-151D-42D8-A0BF-97BEA9C98B8D}" type="pres">
      <dgm:prSet presAssocID="{86A7012E-ED0F-4B0D-9E3D-473E520E99BC}" presName="horz2" presStyleCnt="0"/>
      <dgm:spPr/>
    </dgm:pt>
    <dgm:pt modelId="{A6EB25BD-F6EC-4369-A407-2ACB5CEDCDEA}" type="pres">
      <dgm:prSet presAssocID="{86A7012E-ED0F-4B0D-9E3D-473E520E99BC}" presName="horzSpace2" presStyleCnt="0"/>
      <dgm:spPr/>
    </dgm:pt>
    <dgm:pt modelId="{94FFA1FA-09F6-4C9B-B886-73E0BE172FFC}" type="pres">
      <dgm:prSet presAssocID="{86A7012E-ED0F-4B0D-9E3D-473E520E99BC}" presName="tx2" presStyleLbl="revTx" presStyleIdx="4" presStyleCnt="7" custScaleY="233450" custLinFactY="-46163" custLinFactNeighborY="-100000"/>
      <dgm:spPr/>
      <dgm:t>
        <a:bodyPr/>
        <a:lstStyle/>
        <a:p>
          <a:endParaRPr lang="es-ES"/>
        </a:p>
      </dgm:t>
    </dgm:pt>
    <dgm:pt modelId="{C2089C14-9E00-402F-BEE6-0379A861E9FA}" type="pres">
      <dgm:prSet presAssocID="{86A7012E-ED0F-4B0D-9E3D-473E520E99BC}" presName="vert2" presStyleCnt="0"/>
      <dgm:spPr/>
    </dgm:pt>
    <dgm:pt modelId="{EC5844DD-5C68-42A7-857A-4F95B52145C3}" type="pres">
      <dgm:prSet presAssocID="{86A7012E-ED0F-4B0D-9E3D-473E520E99BC}" presName="thinLine2b" presStyleLbl="callout" presStyleIdx="2" presStyleCnt="5" custLinFactY="-1121774" custLinFactNeighborX="800" custLinFactNeighborY="-1200000"/>
      <dgm:spPr/>
    </dgm:pt>
    <dgm:pt modelId="{E796E44F-0034-4A6E-A738-678023C92D01}" type="pres">
      <dgm:prSet presAssocID="{86A7012E-ED0F-4B0D-9E3D-473E520E99BC}" presName="vertSpace2b" presStyleCnt="0"/>
      <dgm:spPr/>
    </dgm:pt>
    <dgm:pt modelId="{DE09C869-BAC7-40F3-B6C6-FA7D604D5FCB}" type="pres">
      <dgm:prSet presAssocID="{B8D68B3C-6BAF-4392-A8B6-767ECA10851B}" presName="horz2" presStyleCnt="0"/>
      <dgm:spPr/>
    </dgm:pt>
    <dgm:pt modelId="{E00370F6-E513-485F-9038-A3341226B7E9}" type="pres">
      <dgm:prSet presAssocID="{B8D68B3C-6BAF-4392-A8B6-767ECA10851B}" presName="horzSpace2" presStyleCnt="0"/>
      <dgm:spPr/>
    </dgm:pt>
    <dgm:pt modelId="{5CF7C1FB-A646-4F78-B47E-5B6B06235E07}" type="pres">
      <dgm:prSet presAssocID="{B8D68B3C-6BAF-4392-A8B6-767ECA10851B}" presName="tx2" presStyleLbl="revTx" presStyleIdx="5" presStyleCnt="7" custScaleY="207841" custLinFactY="-69093" custLinFactNeighborX="-296" custLinFactNeighborY="-100000"/>
      <dgm:spPr/>
      <dgm:t>
        <a:bodyPr/>
        <a:lstStyle/>
        <a:p>
          <a:endParaRPr lang="es-ES"/>
        </a:p>
      </dgm:t>
    </dgm:pt>
    <dgm:pt modelId="{1FE74768-B4DA-461D-A158-444802CC141B}" type="pres">
      <dgm:prSet presAssocID="{B8D68B3C-6BAF-4392-A8B6-767ECA10851B}" presName="vert2" presStyleCnt="0"/>
      <dgm:spPr/>
    </dgm:pt>
    <dgm:pt modelId="{FFE71ABA-00F6-4430-A01D-4F11F77A6274}" type="pres">
      <dgm:prSet presAssocID="{B8D68B3C-6BAF-4392-A8B6-767ECA10851B}" presName="thinLine2b" presStyleLbl="callout" presStyleIdx="3" presStyleCnt="5" custLinFactY="-1431033" custLinFactNeighborY="-1500000"/>
      <dgm:spPr/>
    </dgm:pt>
    <dgm:pt modelId="{86017FAC-35B5-47F3-A767-15A926BBA2E0}" type="pres">
      <dgm:prSet presAssocID="{B8D68B3C-6BAF-4392-A8B6-767ECA10851B}" presName="vertSpace2b" presStyleCnt="0"/>
      <dgm:spPr/>
    </dgm:pt>
    <dgm:pt modelId="{75CB9D1E-5DD0-45B6-9405-8D3F6F2F848D}" type="pres">
      <dgm:prSet presAssocID="{9B942F8C-029A-4638-9741-1112DCF01074}" presName="horz2" presStyleCnt="0"/>
      <dgm:spPr/>
    </dgm:pt>
    <dgm:pt modelId="{39797696-3A17-4CF4-BF1D-C308E695CB44}" type="pres">
      <dgm:prSet presAssocID="{9B942F8C-029A-4638-9741-1112DCF01074}" presName="horzSpace2" presStyleCnt="0"/>
      <dgm:spPr/>
    </dgm:pt>
    <dgm:pt modelId="{580B27F1-009D-4FB2-859C-859DF3D8E2A2}" type="pres">
      <dgm:prSet presAssocID="{9B942F8C-029A-4638-9741-1112DCF01074}" presName="tx2" presStyleLbl="revTx" presStyleIdx="6" presStyleCnt="7" custScaleY="157262" custLinFactY="-100000" custLinFactNeighborX="-163" custLinFactNeighborY="-133761"/>
      <dgm:spPr/>
      <dgm:t>
        <a:bodyPr/>
        <a:lstStyle/>
        <a:p>
          <a:endParaRPr lang="es-ES"/>
        </a:p>
      </dgm:t>
    </dgm:pt>
    <dgm:pt modelId="{5DD2C50B-D2AE-426F-8486-2AEF44DCF22A}" type="pres">
      <dgm:prSet presAssocID="{9B942F8C-029A-4638-9741-1112DCF01074}" presName="vert2" presStyleCnt="0"/>
      <dgm:spPr/>
    </dgm:pt>
    <dgm:pt modelId="{1208E3EE-3DAF-40C9-B11F-AC885F7DD11C}" type="pres">
      <dgm:prSet presAssocID="{9B942F8C-029A-4638-9741-1112DCF01074}" presName="thinLine2b" presStyleLbl="callout" presStyleIdx="4" presStyleCnt="5"/>
      <dgm:spPr/>
    </dgm:pt>
    <dgm:pt modelId="{ADA0EA20-A758-482D-98BA-F69535A8869C}" type="pres">
      <dgm:prSet presAssocID="{9B942F8C-029A-4638-9741-1112DCF01074}" presName="vertSpace2b" presStyleCnt="0"/>
      <dgm:spPr/>
    </dgm:pt>
  </dgm:ptLst>
  <dgm:cxnLst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8740D120-DB6E-4A49-9170-09A525E6DBDB}" srcId="{DFF8FFFE-3F35-4135-9170-4C999C345622}" destId="{86A7012E-ED0F-4B0D-9E3D-473E520E99BC}" srcOrd="0" destOrd="0" parTransId="{699231F0-7DDC-4970-8C37-BDD0BC425F9F}" sibTransId="{02AA5914-294C-4FFA-B43B-1803D49AF07C}"/>
    <dgm:cxn modelId="{B5E4733F-17C3-462D-B252-940EA85FB019}" srcId="{DFF8FFFE-3F35-4135-9170-4C999C345622}" destId="{B8D68B3C-6BAF-4392-A8B6-767ECA10851B}" srcOrd="1" destOrd="0" parTransId="{55CA41EC-CC67-4EEB-B517-E9637452C3A7}" sibTransId="{4D5F3ABC-3A31-4C26-B23C-113063DBFF05}"/>
    <dgm:cxn modelId="{ADD38678-5DD5-48F3-BD4F-3FAF15049D48}" type="presOf" srcId="{86A7012E-ED0F-4B0D-9E3D-473E520E99BC}" destId="{94FFA1FA-09F6-4C9B-B886-73E0BE172FFC}" srcOrd="0" destOrd="0" presId="urn:microsoft.com/office/officeart/2008/layout/LinedList"/>
    <dgm:cxn modelId="{3E896EDD-844A-4294-8491-85DFBC5689B7}" type="presOf" srcId="{DFF8FFFE-3F35-4135-9170-4C999C345622}" destId="{F7FBECDF-24F9-4C5F-8144-766CE8894B22}" srcOrd="0" destOrd="0" presId="urn:microsoft.com/office/officeart/2008/layout/LinedList"/>
    <dgm:cxn modelId="{5937114D-6F05-43EF-B9EF-3E051AAA586B}" srcId="{DFF8FFFE-3F35-4135-9170-4C999C345622}" destId="{9B942F8C-029A-4638-9741-1112DCF01074}" srcOrd="2" destOrd="0" parTransId="{39A65CFE-A62C-4BA0-8D54-2AEE05FE132B}" sibTransId="{EFA67455-7FE2-432C-A7B9-11AFC7212F46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B2D0943A-B518-4963-8E6A-838681F1F8C5}" type="presOf" srcId="{B8D68B3C-6BAF-4392-A8B6-767ECA10851B}" destId="{5CF7C1FB-A646-4F78-B47E-5B6B06235E07}" srcOrd="0" destOrd="0" presId="urn:microsoft.com/office/officeart/2008/layout/LinedList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5771922A-D8A5-4AAA-8AF8-8B74C1E8B845}" srcId="{8E4D7568-3B61-4931-BA09-9F66B2413BEB}" destId="{DFF8FFFE-3F35-4135-9170-4C999C345622}" srcOrd="1" destOrd="0" parTransId="{E40960FE-032A-45AD-B0AC-FAE0311C526C}" sibTransId="{8E37038E-69EE-40CF-8CA8-D00C4232FF22}"/>
    <dgm:cxn modelId="{129672C7-9311-427D-B49D-189672A6551E}" type="presOf" srcId="{9B942F8C-029A-4638-9741-1112DCF01074}" destId="{580B27F1-009D-4FB2-859C-859DF3D8E2A2}" srcOrd="0" destOrd="0" presId="urn:microsoft.com/office/officeart/2008/layout/LinedList"/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682525AD-2515-4FAF-8C9E-08B6A573CEB0}" type="presParOf" srcId="{1CBEB204-2CD8-45CC-A2D9-563EA590DEBF}" destId="{1DAA2FF4-8497-4353-86F8-8090A02750A6}" srcOrd="2" destOrd="0" presId="urn:microsoft.com/office/officeart/2008/layout/LinedList"/>
    <dgm:cxn modelId="{0B0E5215-A018-491F-8E6F-2A512ACB380A}" type="presParOf" srcId="{1CBEB204-2CD8-45CC-A2D9-563EA590DEBF}" destId="{FD37DF55-FA9F-40F2-BFC0-6CA78C650120}" srcOrd="3" destOrd="0" presId="urn:microsoft.com/office/officeart/2008/layout/LinedList"/>
    <dgm:cxn modelId="{E07D734A-6305-45FF-B625-02838A4457A5}" type="presParOf" srcId="{FD37DF55-FA9F-40F2-BFC0-6CA78C650120}" destId="{F7FBECDF-24F9-4C5F-8144-766CE8894B22}" srcOrd="0" destOrd="0" presId="urn:microsoft.com/office/officeart/2008/layout/LinedList"/>
    <dgm:cxn modelId="{48555B32-4C8E-4A27-84BB-AC0D922A747B}" type="presParOf" srcId="{FD37DF55-FA9F-40F2-BFC0-6CA78C650120}" destId="{AAB9C7B2-4C6A-4EF8-A903-B4C9D39C02FD}" srcOrd="1" destOrd="0" presId="urn:microsoft.com/office/officeart/2008/layout/LinedList"/>
    <dgm:cxn modelId="{D3D3CD17-B7E6-4D36-AA4F-0A7D1FD185D4}" type="presParOf" srcId="{AAB9C7B2-4C6A-4EF8-A903-B4C9D39C02FD}" destId="{302E12F8-EEF2-4B9D-A0C3-DC0F22B7A416}" srcOrd="0" destOrd="0" presId="urn:microsoft.com/office/officeart/2008/layout/LinedList"/>
    <dgm:cxn modelId="{82E5B57E-9268-4A9B-A7BF-128A08BFE863}" type="presParOf" srcId="{AAB9C7B2-4C6A-4EF8-A903-B4C9D39C02FD}" destId="{ADA8E904-151D-42D8-A0BF-97BEA9C98B8D}" srcOrd="1" destOrd="0" presId="urn:microsoft.com/office/officeart/2008/layout/LinedList"/>
    <dgm:cxn modelId="{D283248F-AD66-4731-B655-2B9086ABFCCF}" type="presParOf" srcId="{ADA8E904-151D-42D8-A0BF-97BEA9C98B8D}" destId="{A6EB25BD-F6EC-4369-A407-2ACB5CEDCDEA}" srcOrd="0" destOrd="0" presId="urn:microsoft.com/office/officeart/2008/layout/LinedList"/>
    <dgm:cxn modelId="{75527A5A-AD01-4D16-90F0-9911A5DBCD74}" type="presParOf" srcId="{ADA8E904-151D-42D8-A0BF-97BEA9C98B8D}" destId="{94FFA1FA-09F6-4C9B-B886-73E0BE172FFC}" srcOrd="1" destOrd="0" presId="urn:microsoft.com/office/officeart/2008/layout/LinedList"/>
    <dgm:cxn modelId="{45ECF845-8051-416A-A237-3368F433D5A0}" type="presParOf" srcId="{ADA8E904-151D-42D8-A0BF-97BEA9C98B8D}" destId="{C2089C14-9E00-402F-BEE6-0379A861E9FA}" srcOrd="2" destOrd="0" presId="urn:microsoft.com/office/officeart/2008/layout/LinedList"/>
    <dgm:cxn modelId="{7E65E2C5-2C3E-4A9E-A89D-6D512F7ABE84}" type="presParOf" srcId="{AAB9C7B2-4C6A-4EF8-A903-B4C9D39C02FD}" destId="{EC5844DD-5C68-42A7-857A-4F95B52145C3}" srcOrd="2" destOrd="0" presId="urn:microsoft.com/office/officeart/2008/layout/LinedList"/>
    <dgm:cxn modelId="{D75C166B-59B2-447B-9969-07EC2E273971}" type="presParOf" srcId="{AAB9C7B2-4C6A-4EF8-A903-B4C9D39C02FD}" destId="{E796E44F-0034-4A6E-A738-678023C92D01}" srcOrd="3" destOrd="0" presId="urn:microsoft.com/office/officeart/2008/layout/LinedList"/>
    <dgm:cxn modelId="{2AA8DE1B-E050-4EC7-8A6D-350E4DCAD01F}" type="presParOf" srcId="{AAB9C7B2-4C6A-4EF8-A903-B4C9D39C02FD}" destId="{DE09C869-BAC7-40F3-B6C6-FA7D604D5FCB}" srcOrd="4" destOrd="0" presId="urn:microsoft.com/office/officeart/2008/layout/LinedList"/>
    <dgm:cxn modelId="{2C37AB4F-C5DC-4E34-BCF7-FB8959F5666A}" type="presParOf" srcId="{DE09C869-BAC7-40F3-B6C6-FA7D604D5FCB}" destId="{E00370F6-E513-485F-9038-A3341226B7E9}" srcOrd="0" destOrd="0" presId="urn:microsoft.com/office/officeart/2008/layout/LinedList"/>
    <dgm:cxn modelId="{DB12158D-4FFC-4D81-A83A-01A4110F86D0}" type="presParOf" srcId="{DE09C869-BAC7-40F3-B6C6-FA7D604D5FCB}" destId="{5CF7C1FB-A646-4F78-B47E-5B6B06235E07}" srcOrd="1" destOrd="0" presId="urn:microsoft.com/office/officeart/2008/layout/LinedList"/>
    <dgm:cxn modelId="{08ED090C-E3C5-44ED-842F-195749BE9095}" type="presParOf" srcId="{DE09C869-BAC7-40F3-B6C6-FA7D604D5FCB}" destId="{1FE74768-B4DA-461D-A158-444802CC141B}" srcOrd="2" destOrd="0" presId="urn:microsoft.com/office/officeart/2008/layout/LinedList"/>
    <dgm:cxn modelId="{0D5AEBAF-FF50-4309-8E64-16A5D0189EA6}" type="presParOf" srcId="{AAB9C7B2-4C6A-4EF8-A903-B4C9D39C02FD}" destId="{FFE71ABA-00F6-4430-A01D-4F11F77A6274}" srcOrd="5" destOrd="0" presId="urn:microsoft.com/office/officeart/2008/layout/LinedList"/>
    <dgm:cxn modelId="{79AC122D-468E-4E10-AB76-E9A2E68C4326}" type="presParOf" srcId="{AAB9C7B2-4C6A-4EF8-A903-B4C9D39C02FD}" destId="{86017FAC-35B5-47F3-A767-15A926BBA2E0}" srcOrd="6" destOrd="0" presId="urn:microsoft.com/office/officeart/2008/layout/LinedList"/>
    <dgm:cxn modelId="{DA42ACD4-C9C2-4368-991C-138C9266E52E}" type="presParOf" srcId="{AAB9C7B2-4C6A-4EF8-A903-B4C9D39C02FD}" destId="{75CB9D1E-5DD0-45B6-9405-8D3F6F2F848D}" srcOrd="7" destOrd="0" presId="urn:microsoft.com/office/officeart/2008/layout/LinedList"/>
    <dgm:cxn modelId="{D0C738A0-CAF5-4905-BCFE-34572B16B99B}" type="presParOf" srcId="{75CB9D1E-5DD0-45B6-9405-8D3F6F2F848D}" destId="{39797696-3A17-4CF4-BF1D-C308E695CB44}" srcOrd="0" destOrd="0" presId="urn:microsoft.com/office/officeart/2008/layout/LinedList"/>
    <dgm:cxn modelId="{04FE1837-01E0-4299-B5CD-29A1066AD6B2}" type="presParOf" srcId="{75CB9D1E-5DD0-45B6-9405-8D3F6F2F848D}" destId="{580B27F1-009D-4FB2-859C-859DF3D8E2A2}" srcOrd="1" destOrd="0" presId="urn:microsoft.com/office/officeart/2008/layout/LinedList"/>
    <dgm:cxn modelId="{4A090C3C-70D8-4DDA-AB42-87DB5AB3EF62}" type="presParOf" srcId="{75CB9D1E-5DD0-45B6-9405-8D3F6F2F848D}" destId="{5DD2C50B-D2AE-426F-8486-2AEF44DCF22A}" srcOrd="2" destOrd="0" presId="urn:microsoft.com/office/officeart/2008/layout/LinedList"/>
    <dgm:cxn modelId="{DD39F910-C601-47D2-84E3-84E2A02D3605}" type="presParOf" srcId="{AAB9C7B2-4C6A-4EF8-A903-B4C9D39C02FD}" destId="{1208E3EE-3DAF-40C9-B11F-AC885F7DD11C}" srcOrd="8" destOrd="0" presId="urn:microsoft.com/office/officeart/2008/layout/LinedList"/>
    <dgm:cxn modelId="{A961D5BC-39F8-41EC-ACF3-2EDD7068AEF7}" type="presParOf" srcId="{AAB9C7B2-4C6A-4EF8-A903-B4C9D39C02FD}" destId="{ADA0EA20-A758-482D-98BA-F69535A8869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4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BO" sz="1400" dirty="0" smtClean="0">
              <a:solidFill>
                <a:schemeClr val="bg2"/>
              </a:solidFill>
              <a:latin typeface="Roboto" charset="0"/>
              <a:ea typeface="Roboto" charset="0"/>
            </a:rPr>
            <a:t>FCI abiertos que incorporen en sus carteras, además de valores de deuda,  instrumentos de participación de capital, invirtiendo en Fondos de Inversión de capital emprendedor, de capital privado, o directamente en acciones con oferta pública de baja capitalización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charset="0"/>
              <a:ea typeface="Roboto" charset="0"/>
            </a:rPr>
            <a:t>Estos fondos otorgarán liquidez a valores negociables con baja negociación y permitirán reducir y diversificar el riesgo de inversión a los potenciales interesa</a:t>
          </a:r>
          <a:r>
            <a:rPr lang="es-BO" sz="1600" dirty="0" smtClean="0">
              <a:solidFill>
                <a:schemeClr val="bg2"/>
              </a:solidFill>
              <a:latin typeface="Roboto" charset="0"/>
              <a:ea typeface="Roboto" charset="0"/>
            </a:rPr>
            <a:t>dos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FF8FFFE-3F35-4135-9170-4C999C345622}">
      <dgm:prSet phldrT="[Texto]" custT="1"/>
      <dgm:spPr/>
      <dgm:t>
        <a:bodyPr/>
        <a:lstStyle/>
        <a:p>
          <a:r>
            <a:rPr lang="es-BO" sz="1400" dirty="0" smtClean="0">
              <a:solidFill>
                <a:schemeClr val="bg2"/>
              </a:solidFill>
              <a:latin typeface="Roboto" charset="0"/>
              <a:ea typeface="Roboto" charset="0"/>
            </a:rPr>
            <a:t>Para la emisora permitirá que la tenencia de sus acciones y el ejercicio de sus derechos políticos se distribuya, en forma indirecta,  entre todos los </a:t>
          </a:r>
          <a:r>
            <a:rPr lang="es-BO" sz="1400" dirty="0" err="1" smtClean="0">
              <a:solidFill>
                <a:schemeClr val="bg2"/>
              </a:solidFill>
              <a:latin typeface="Roboto" charset="0"/>
              <a:ea typeface="Roboto" charset="0"/>
            </a:rPr>
            <a:t>cuotapartistas</a:t>
          </a:r>
          <a:r>
            <a:rPr lang="es-BO" sz="1400" dirty="0" smtClean="0">
              <a:solidFill>
                <a:schemeClr val="bg2"/>
              </a:solidFill>
              <a:latin typeface="Roboto" charset="0"/>
              <a:ea typeface="Roboto" charset="0"/>
            </a:rPr>
            <a:t> del fondo</a:t>
          </a:r>
          <a:endParaRPr lang="es-ES" sz="1400" dirty="0">
            <a:solidFill>
              <a:schemeClr val="bg2"/>
            </a:solidFill>
            <a:latin typeface="Roboto" charset="0"/>
            <a:ea typeface="Roboto" charset="0"/>
          </a:endParaRP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1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4" custScaleX="111679" custLinFactNeighborX="618" custLinFactNeighborY="280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4" custScaleY="82790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3" custLinFactY="-100000" custLinFactNeighborY="-173808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4" custScaleY="68660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3" custLinFactY="-180256" custLinFactNeighborY="-200000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E871B6FA-462F-4EF8-8409-7F8AFAA41484}" type="pres">
      <dgm:prSet presAssocID="{DFF8FFFE-3F35-4135-9170-4C999C345622}" presName="horz2" presStyleCnt="0"/>
      <dgm:spPr/>
      <dgm:t>
        <a:bodyPr/>
        <a:lstStyle/>
        <a:p>
          <a:endParaRPr lang="es-ES"/>
        </a:p>
      </dgm:t>
    </dgm:pt>
    <dgm:pt modelId="{ADD49264-4639-45EF-95C5-6DCB6770188C}" type="pres">
      <dgm:prSet presAssocID="{DFF8FFFE-3F35-4135-9170-4C999C345622}" presName="horzSpace2" presStyleCnt="0"/>
      <dgm:spPr/>
      <dgm:t>
        <a:bodyPr/>
        <a:lstStyle/>
        <a:p>
          <a:endParaRPr lang="es-ES"/>
        </a:p>
      </dgm:t>
    </dgm:pt>
    <dgm:pt modelId="{0D1258CA-063A-4E05-8F23-2F9B20CDE7F7}" type="pres">
      <dgm:prSet presAssocID="{DFF8FFFE-3F35-4135-9170-4C999C345622}" presName="tx2" presStyleLbl="revTx" presStyleIdx="3" presStyleCnt="4" custScaleY="62487" custLinFactNeighborY="-9170"/>
      <dgm:spPr/>
      <dgm:t>
        <a:bodyPr/>
        <a:lstStyle/>
        <a:p>
          <a:endParaRPr lang="es-ES"/>
        </a:p>
      </dgm:t>
    </dgm:pt>
    <dgm:pt modelId="{2470251F-9F0E-424B-95D8-6F21B006D1CB}" type="pres">
      <dgm:prSet presAssocID="{DFF8FFFE-3F35-4135-9170-4C999C345622}" presName="vert2" presStyleCnt="0"/>
      <dgm:spPr/>
      <dgm:t>
        <a:bodyPr/>
        <a:lstStyle/>
        <a:p>
          <a:endParaRPr lang="es-ES"/>
        </a:p>
      </dgm:t>
    </dgm:pt>
    <dgm:pt modelId="{B0C65F93-7E9E-4D5D-BEAF-D6569DBEDFA3}" type="pres">
      <dgm:prSet presAssocID="{DFF8FFFE-3F35-4135-9170-4C999C345622}" presName="thinLine2b" presStyleLbl="callout" presStyleIdx="2" presStyleCnt="3"/>
      <dgm:spPr/>
      <dgm:t>
        <a:bodyPr/>
        <a:lstStyle/>
        <a:p>
          <a:endParaRPr lang="es-ES"/>
        </a:p>
      </dgm:t>
    </dgm:pt>
    <dgm:pt modelId="{EA372D8D-F679-49DB-B219-53D908B3AF3A}" type="pres">
      <dgm:prSet presAssocID="{DFF8FFFE-3F35-4135-9170-4C999C345622}" presName="vertSpace2b" presStyleCnt="0"/>
      <dgm:spPr/>
      <dgm:t>
        <a:bodyPr/>
        <a:lstStyle/>
        <a:p>
          <a:endParaRPr lang="es-ES"/>
        </a:p>
      </dgm:t>
    </dgm:pt>
  </dgm:ptLst>
  <dgm:cxnLst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5771922A-D8A5-4AAA-8AF8-8B74C1E8B845}" srcId="{E1E80361-5C2D-41E9-9A0A-AEC8CFCF40E1}" destId="{DFF8FFFE-3F35-4135-9170-4C999C345622}" srcOrd="2" destOrd="0" parTransId="{E40960FE-032A-45AD-B0AC-FAE0311C526C}" sibTransId="{8E37038E-69EE-40CF-8CA8-D00C4232FF22}"/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5DBC5447-B2EC-4984-8AC1-A7D65CC33F20}" type="presOf" srcId="{DFF8FFFE-3F35-4135-9170-4C999C345622}" destId="{0D1258CA-063A-4E05-8F23-2F9B20CDE7F7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AF7F423A-E7EA-4870-895E-D7A5464FF1B5}" type="presParOf" srcId="{FE883E0B-9018-4C35-B845-9E7123491CA2}" destId="{E871B6FA-462F-4EF8-8409-7F8AFAA41484}" srcOrd="7" destOrd="0" presId="urn:microsoft.com/office/officeart/2008/layout/LinedList"/>
    <dgm:cxn modelId="{02E5DC7C-AC18-403E-8E16-2DC90466FADC}" type="presParOf" srcId="{E871B6FA-462F-4EF8-8409-7F8AFAA41484}" destId="{ADD49264-4639-45EF-95C5-6DCB6770188C}" srcOrd="0" destOrd="0" presId="urn:microsoft.com/office/officeart/2008/layout/LinedList"/>
    <dgm:cxn modelId="{9E1AB3AB-4A32-45D8-AAAF-E63C0836AC60}" type="presParOf" srcId="{E871B6FA-462F-4EF8-8409-7F8AFAA41484}" destId="{0D1258CA-063A-4E05-8F23-2F9B20CDE7F7}" srcOrd="1" destOrd="0" presId="urn:microsoft.com/office/officeart/2008/layout/LinedList"/>
    <dgm:cxn modelId="{3A5C0214-4ABE-47C9-BB28-F7BD77BA4704}" type="presParOf" srcId="{E871B6FA-462F-4EF8-8409-7F8AFAA41484}" destId="{2470251F-9F0E-424B-95D8-6F21B006D1CB}" srcOrd="2" destOrd="0" presId="urn:microsoft.com/office/officeart/2008/layout/LinedList"/>
    <dgm:cxn modelId="{E990B7D6-E148-48C1-A63D-E7D853505888}" type="presParOf" srcId="{FE883E0B-9018-4C35-B845-9E7123491CA2}" destId="{B0C65F93-7E9E-4D5D-BEAF-D6569DBEDFA3}" srcOrd="8" destOrd="0" presId="urn:microsoft.com/office/officeart/2008/layout/LinedList"/>
    <dgm:cxn modelId="{828F4D7B-C6A7-407B-A9FD-B01BB5B7BECA}" type="presParOf" srcId="{FE883E0B-9018-4C35-B845-9E7123491CA2}" destId="{EA372D8D-F679-49DB-B219-53D908B3AF3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AR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Apoyar la formación de fondos de inversión en participaciones de capital privado de empresas en crecimiento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Lograr mayor competitividad, desarrollo, puestos de trabajo y, a nivel agregado, crecimiento económico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FF8FFFE-3F35-4135-9170-4C999C345622}">
      <dgm:prSet phldrT="[Texto]" custT="1"/>
      <dgm:spPr/>
      <dgm:t>
        <a:bodyPr/>
        <a:lstStyle/>
        <a:p>
          <a:pPr algn="just"/>
          <a:r>
            <a:rPr lang="es-BO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Permitir que pequeñas empresas puedan financiar su etapa de maduración para llegar a la oferta pública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46DE3BE1-2654-4FDC-9B30-865E1518F3D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Principales características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3538E273-246D-4C3B-884E-0FCB43ED85D4}" type="parTrans" cxnId="{6CF0813A-8E49-407E-A013-AB62F1B862E5}">
      <dgm:prSet/>
      <dgm:spPr/>
      <dgm:t>
        <a:bodyPr/>
        <a:lstStyle/>
        <a:p>
          <a:endParaRPr lang="es-ES"/>
        </a:p>
      </dgm:t>
    </dgm:pt>
    <dgm:pt modelId="{6109D37A-FC34-4E23-B0EB-7BEAF7B45671}" type="sibTrans" cxnId="{6CF0813A-8E49-407E-A013-AB62F1B862E5}">
      <dgm:prSet/>
      <dgm:spPr/>
      <dgm:t>
        <a:bodyPr/>
        <a:lstStyle/>
        <a:p>
          <a:endParaRPr lang="es-ES"/>
        </a:p>
      </dgm:t>
    </dgm:pt>
    <dgm:pt modelId="{F6F30BC7-ED6E-45D5-B2AA-2A56C47227BD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Sobre la base de la norma de</a:t>
          </a:r>
          <a:r>
            <a:rPr lang="es-BO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 fondos de inversión en capital emprendedor, se suman mayores requerimientos de información, gobierno corporativo, transparencia, mecanismos de salida de desinversión a través de cotización de acciones, etc.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49A34BD8-E0D5-4586-9ACA-9F372B71E2B2}" type="parTrans" cxnId="{6E5E8033-D04D-437A-B73B-CCF5996DDB6A}">
      <dgm:prSet/>
      <dgm:spPr/>
      <dgm:t>
        <a:bodyPr/>
        <a:lstStyle/>
        <a:p>
          <a:endParaRPr lang="es-ES"/>
        </a:p>
      </dgm:t>
    </dgm:pt>
    <dgm:pt modelId="{D160F861-EAE2-4144-A131-B746A26661D2}" type="sibTrans" cxnId="{6E5E8033-D04D-437A-B73B-CCF5996DDB6A}">
      <dgm:prSet/>
      <dgm:spPr/>
      <dgm:t>
        <a:bodyPr/>
        <a:lstStyle/>
        <a:p>
          <a:endParaRPr lang="es-ES"/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2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6" custScaleX="111679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6" custScaleY="82790" custLinFactNeighborX="-2434" custLinFactNeighborY="8872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4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6" custScaleY="68660" custLinFactNeighborX="-2434" custLinFactNeighborY="-1267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4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E871B6FA-462F-4EF8-8409-7F8AFAA41484}" type="pres">
      <dgm:prSet presAssocID="{DFF8FFFE-3F35-4135-9170-4C999C345622}" presName="horz2" presStyleCnt="0"/>
      <dgm:spPr/>
      <dgm:t>
        <a:bodyPr/>
        <a:lstStyle/>
        <a:p>
          <a:endParaRPr lang="es-ES"/>
        </a:p>
      </dgm:t>
    </dgm:pt>
    <dgm:pt modelId="{ADD49264-4639-45EF-95C5-6DCB6770188C}" type="pres">
      <dgm:prSet presAssocID="{DFF8FFFE-3F35-4135-9170-4C999C345622}" presName="horzSpace2" presStyleCnt="0"/>
      <dgm:spPr/>
      <dgm:t>
        <a:bodyPr/>
        <a:lstStyle/>
        <a:p>
          <a:endParaRPr lang="es-ES"/>
        </a:p>
      </dgm:t>
    </dgm:pt>
    <dgm:pt modelId="{0D1258CA-063A-4E05-8F23-2F9B20CDE7F7}" type="pres">
      <dgm:prSet presAssocID="{DFF8FFFE-3F35-4135-9170-4C999C345622}" presName="tx2" presStyleLbl="revTx" presStyleIdx="3" presStyleCnt="6" custScaleY="62487" custLinFactNeighborX="-2260" custLinFactNeighborY="5070"/>
      <dgm:spPr/>
      <dgm:t>
        <a:bodyPr/>
        <a:lstStyle/>
        <a:p>
          <a:endParaRPr lang="es-ES"/>
        </a:p>
      </dgm:t>
    </dgm:pt>
    <dgm:pt modelId="{2470251F-9F0E-424B-95D8-6F21B006D1CB}" type="pres">
      <dgm:prSet presAssocID="{DFF8FFFE-3F35-4135-9170-4C999C345622}" presName="vert2" presStyleCnt="0"/>
      <dgm:spPr/>
      <dgm:t>
        <a:bodyPr/>
        <a:lstStyle/>
        <a:p>
          <a:endParaRPr lang="es-ES"/>
        </a:p>
      </dgm:t>
    </dgm:pt>
    <dgm:pt modelId="{B0C65F93-7E9E-4D5D-BEAF-D6569DBEDFA3}" type="pres">
      <dgm:prSet presAssocID="{DFF8FFFE-3F35-4135-9170-4C999C345622}" presName="thinLine2b" presStyleLbl="callout" presStyleIdx="2" presStyleCnt="4" custLinFactY="121365" custLinFactNeighborX="171" custLinFactNeighborY="200000"/>
      <dgm:spPr/>
      <dgm:t>
        <a:bodyPr/>
        <a:lstStyle/>
        <a:p>
          <a:endParaRPr lang="es-ES"/>
        </a:p>
      </dgm:t>
    </dgm:pt>
    <dgm:pt modelId="{EA372D8D-F679-49DB-B219-53D908B3AF3A}" type="pres">
      <dgm:prSet presAssocID="{DFF8FFFE-3F35-4135-9170-4C999C345622}" presName="vertSpace2b" presStyleCnt="0"/>
      <dgm:spPr/>
      <dgm:t>
        <a:bodyPr/>
        <a:lstStyle/>
        <a:p>
          <a:endParaRPr lang="es-ES"/>
        </a:p>
      </dgm:t>
    </dgm:pt>
    <dgm:pt modelId="{389ACF95-8AED-4F8D-B27B-22C31CA8A773}" type="pres">
      <dgm:prSet presAssocID="{46DE3BE1-2654-4FDC-9B30-865E1518F3D9}" presName="thickLine" presStyleLbl="alignNode1" presStyleIdx="1" presStyleCnt="2" custLinFactNeighborY="8690"/>
      <dgm:spPr/>
    </dgm:pt>
    <dgm:pt modelId="{1EB7C68A-3FC3-4AAA-9F17-3578069966AF}" type="pres">
      <dgm:prSet presAssocID="{46DE3BE1-2654-4FDC-9B30-865E1518F3D9}" presName="horz1" presStyleCnt="0"/>
      <dgm:spPr/>
    </dgm:pt>
    <dgm:pt modelId="{47D6005F-B281-403E-AD6E-38CDACB3F9B3}" type="pres">
      <dgm:prSet presAssocID="{46DE3BE1-2654-4FDC-9B30-865E1518F3D9}" presName="tx1" presStyleLbl="revTx" presStyleIdx="4" presStyleCnt="6" custScaleY="61790" custLinFactNeighborX="333" custLinFactNeighborY="9205"/>
      <dgm:spPr/>
      <dgm:t>
        <a:bodyPr/>
        <a:lstStyle/>
        <a:p>
          <a:endParaRPr lang="es-ES"/>
        </a:p>
      </dgm:t>
    </dgm:pt>
    <dgm:pt modelId="{5AAFF0B3-8437-432C-8DA3-CB70E09E4A18}" type="pres">
      <dgm:prSet presAssocID="{46DE3BE1-2654-4FDC-9B30-865E1518F3D9}" presName="vert1" presStyleCnt="0"/>
      <dgm:spPr/>
    </dgm:pt>
    <dgm:pt modelId="{19AE89E0-42EC-449A-BE24-1FA4D40A70A2}" type="pres">
      <dgm:prSet presAssocID="{F6F30BC7-ED6E-45D5-B2AA-2A56C47227BD}" presName="vertSpace2a" presStyleCnt="0"/>
      <dgm:spPr/>
    </dgm:pt>
    <dgm:pt modelId="{66D1E6AF-8431-4627-AAAE-75410522F4B9}" type="pres">
      <dgm:prSet presAssocID="{F6F30BC7-ED6E-45D5-B2AA-2A56C47227BD}" presName="horz2" presStyleCnt="0"/>
      <dgm:spPr/>
    </dgm:pt>
    <dgm:pt modelId="{1A7E719A-6600-4CFA-B6E2-56D4D8BF73F3}" type="pres">
      <dgm:prSet presAssocID="{F6F30BC7-ED6E-45D5-B2AA-2A56C47227BD}" presName="horzSpace2" presStyleCnt="0"/>
      <dgm:spPr/>
    </dgm:pt>
    <dgm:pt modelId="{B2A6BBFE-02F6-490C-90A0-4F3A7B08F8C7}" type="pres">
      <dgm:prSet presAssocID="{F6F30BC7-ED6E-45D5-B2AA-2A56C47227BD}" presName="tx2" presStyleLbl="revTx" presStyleIdx="5" presStyleCnt="6" custScaleY="64770" custLinFactNeighborX="-340" custLinFactNeighborY="19797"/>
      <dgm:spPr/>
      <dgm:t>
        <a:bodyPr/>
        <a:lstStyle/>
        <a:p>
          <a:endParaRPr lang="es-ES"/>
        </a:p>
      </dgm:t>
    </dgm:pt>
    <dgm:pt modelId="{D3EA2127-15ED-48E6-890D-034397FA1CA2}" type="pres">
      <dgm:prSet presAssocID="{F6F30BC7-ED6E-45D5-B2AA-2A56C47227BD}" presName="vert2" presStyleCnt="0"/>
      <dgm:spPr/>
    </dgm:pt>
    <dgm:pt modelId="{4D99E902-FF87-4162-8796-91FFAD3602FF}" type="pres">
      <dgm:prSet presAssocID="{F6F30BC7-ED6E-45D5-B2AA-2A56C47227BD}" presName="thinLine2b" presStyleLbl="callout" presStyleIdx="3" presStyleCnt="4"/>
      <dgm:spPr/>
    </dgm:pt>
    <dgm:pt modelId="{5E719466-4B30-46C6-BD61-CEDF04D8E7B7}" type="pres">
      <dgm:prSet presAssocID="{F6F30BC7-ED6E-45D5-B2AA-2A56C47227BD}" presName="vertSpace2b" presStyleCnt="0"/>
      <dgm:spPr/>
    </dgm:pt>
  </dgm:ptLst>
  <dgm:cxnLst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6E5E8033-D04D-437A-B73B-CCF5996DDB6A}" srcId="{46DE3BE1-2654-4FDC-9B30-865E1518F3D9}" destId="{F6F30BC7-ED6E-45D5-B2AA-2A56C47227BD}" srcOrd="0" destOrd="0" parTransId="{49A34BD8-E0D5-4586-9ACA-9F372B71E2B2}" sibTransId="{D160F861-EAE2-4144-A131-B746A26661D2}"/>
    <dgm:cxn modelId="{51665A12-C875-4C87-90F5-A28193749693}" type="presOf" srcId="{F6F30BC7-ED6E-45D5-B2AA-2A56C47227BD}" destId="{B2A6BBFE-02F6-490C-90A0-4F3A7B08F8C7}" srcOrd="0" destOrd="0" presId="urn:microsoft.com/office/officeart/2008/layout/LinedList"/>
    <dgm:cxn modelId="{6CF0813A-8E49-407E-A013-AB62F1B862E5}" srcId="{8E4D7568-3B61-4931-BA09-9F66B2413BEB}" destId="{46DE3BE1-2654-4FDC-9B30-865E1518F3D9}" srcOrd="1" destOrd="0" parTransId="{3538E273-246D-4C3B-884E-0FCB43ED85D4}" sibTransId="{6109D37A-FC34-4E23-B0EB-7BEAF7B45671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2E90CA22-ABCA-49ED-A174-BFADDDD579E1}" type="presOf" srcId="{46DE3BE1-2654-4FDC-9B30-865E1518F3D9}" destId="{47D6005F-B281-403E-AD6E-38CDACB3F9B3}" srcOrd="0" destOrd="0" presId="urn:microsoft.com/office/officeart/2008/layout/LinedList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5DBC5447-B2EC-4984-8AC1-A7D65CC33F20}" type="presOf" srcId="{DFF8FFFE-3F35-4135-9170-4C999C345622}" destId="{0D1258CA-063A-4E05-8F23-2F9B20CDE7F7}" srcOrd="0" destOrd="0" presId="urn:microsoft.com/office/officeart/2008/layout/LinedList"/>
    <dgm:cxn modelId="{5771922A-D8A5-4AAA-8AF8-8B74C1E8B845}" srcId="{E1E80361-5C2D-41E9-9A0A-AEC8CFCF40E1}" destId="{DFF8FFFE-3F35-4135-9170-4C999C345622}" srcOrd="2" destOrd="0" parTransId="{E40960FE-032A-45AD-B0AC-FAE0311C526C}" sibTransId="{8E37038E-69EE-40CF-8CA8-D00C4232FF22}"/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AF7F423A-E7EA-4870-895E-D7A5464FF1B5}" type="presParOf" srcId="{FE883E0B-9018-4C35-B845-9E7123491CA2}" destId="{E871B6FA-462F-4EF8-8409-7F8AFAA41484}" srcOrd="7" destOrd="0" presId="urn:microsoft.com/office/officeart/2008/layout/LinedList"/>
    <dgm:cxn modelId="{02E5DC7C-AC18-403E-8E16-2DC90466FADC}" type="presParOf" srcId="{E871B6FA-462F-4EF8-8409-7F8AFAA41484}" destId="{ADD49264-4639-45EF-95C5-6DCB6770188C}" srcOrd="0" destOrd="0" presId="urn:microsoft.com/office/officeart/2008/layout/LinedList"/>
    <dgm:cxn modelId="{9E1AB3AB-4A32-45D8-AAAF-E63C0836AC60}" type="presParOf" srcId="{E871B6FA-462F-4EF8-8409-7F8AFAA41484}" destId="{0D1258CA-063A-4E05-8F23-2F9B20CDE7F7}" srcOrd="1" destOrd="0" presId="urn:microsoft.com/office/officeart/2008/layout/LinedList"/>
    <dgm:cxn modelId="{3A5C0214-4ABE-47C9-BB28-F7BD77BA4704}" type="presParOf" srcId="{E871B6FA-462F-4EF8-8409-7F8AFAA41484}" destId="{2470251F-9F0E-424B-95D8-6F21B006D1CB}" srcOrd="2" destOrd="0" presId="urn:microsoft.com/office/officeart/2008/layout/LinedList"/>
    <dgm:cxn modelId="{E990B7D6-E148-48C1-A63D-E7D853505888}" type="presParOf" srcId="{FE883E0B-9018-4C35-B845-9E7123491CA2}" destId="{B0C65F93-7E9E-4D5D-BEAF-D6569DBEDFA3}" srcOrd="8" destOrd="0" presId="urn:microsoft.com/office/officeart/2008/layout/LinedList"/>
    <dgm:cxn modelId="{828F4D7B-C6A7-407B-A9FD-B01BB5B7BECA}" type="presParOf" srcId="{FE883E0B-9018-4C35-B845-9E7123491CA2}" destId="{EA372D8D-F679-49DB-B219-53D908B3AF3A}" srcOrd="9" destOrd="0" presId="urn:microsoft.com/office/officeart/2008/layout/LinedList"/>
    <dgm:cxn modelId="{05EFC40C-6AE3-4855-BD1C-C7C6EA1C27A6}" type="presParOf" srcId="{1CBEB204-2CD8-45CC-A2D9-563EA590DEBF}" destId="{389ACF95-8AED-4F8D-B27B-22C31CA8A773}" srcOrd="2" destOrd="0" presId="urn:microsoft.com/office/officeart/2008/layout/LinedList"/>
    <dgm:cxn modelId="{8E998502-DBB7-4915-81C1-449745DBF1B1}" type="presParOf" srcId="{1CBEB204-2CD8-45CC-A2D9-563EA590DEBF}" destId="{1EB7C68A-3FC3-4AAA-9F17-3578069966AF}" srcOrd="3" destOrd="0" presId="urn:microsoft.com/office/officeart/2008/layout/LinedList"/>
    <dgm:cxn modelId="{6ED9330D-7966-4824-B2BA-0D42155D626D}" type="presParOf" srcId="{1EB7C68A-3FC3-4AAA-9F17-3578069966AF}" destId="{47D6005F-B281-403E-AD6E-38CDACB3F9B3}" srcOrd="0" destOrd="0" presId="urn:microsoft.com/office/officeart/2008/layout/LinedList"/>
    <dgm:cxn modelId="{A87A3BF8-1D37-4228-A1FD-600F4973CABD}" type="presParOf" srcId="{1EB7C68A-3FC3-4AAA-9F17-3578069966AF}" destId="{5AAFF0B3-8437-432C-8DA3-CB70E09E4A18}" srcOrd="1" destOrd="0" presId="urn:microsoft.com/office/officeart/2008/layout/LinedList"/>
    <dgm:cxn modelId="{6F6456B0-068F-49EA-9E28-9B4E89F4B724}" type="presParOf" srcId="{5AAFF0B3-8437-432C-8DA3-CB70E09E4A18}" destId="{19AE89E0-42EC-449A-BE24-1FA4D40A70A2}" srcOrd="0" destOrd="0" presId="urn:microsoft.com/office/officeart/2008/layout/LinedList"/>
    <dgm:cxn modelId="{FC770CEA-4FEC-4164-AB43-F18C3266DAE5}" type="presParOf" srcId="{5AAFF0B3-8437-432C-8DA3-CB70E09E4A18}" destId="{66D1E6AF-8431-4627-AAAE-75410522F4B9}" srcOrd="1" destOrd="0" presId="urn:microsoft.com/office/officeart/2008/layout/LinedList"/>
    <dgm:cxn modelId="{08EC4044-7F9F-4C94-A957-C9031D5DE497}" type="presParOf" srcId="{66D1E6AF-8431-4627-AAAE-75410522F4B9}" destId="{1A7E719A-6600-4CFA-B6E2-56D4D8BF73F3}" srcOrd="0" destOrd="0" presId="urn:microsoft.com/office/officeart/2008/layout/LinedList"/>
    <dgm:cxn modelId="{A2641EB5-1278-4A5B-B5AA-8C4D29302ED6}" type="presParOf" srcId="{66D1E6AF-8431-4627-AAAE-75410522F4B9}" destId="{B2A6BBFE-02F6-490C-90A0-4F3A7B08F8C7}" srcOrd="1" destOrd="0" presId="urn:microsoft.com/office/officeart/2008/layout/LinedList"/>
    <dgm:cxn modelId="{FFD4A75F-72B6-4F15-BD39-E20B9E5B5FD5}" type="presParOf" srcId="{66D1E6AF-8431-4627-AAAE-75410522F4B9}" destId="{D3EA2127-15ED-48E6-890D-034397FA1CA2}" srcOrd="2" destOrd="0" presId="urn:microsoft.com/office/officeart/2008/layout/LinedList"/>
    <dgm:cxn modelId="{59F129E2-3B51-4D88-AAE4-80C7227B34A1}" type="presParOf" srcId="{5AAFF0B3-8437-432C-8DA3-CB70E09E4A18}" destId="{4D99E902-FF87-4162-8796-91FFAD3602FF}" srcOrd="2" destOrd="0" presId="urn:microsoft.com/office/officeart/2008/layout/LinedList"/>
    <dgm:cxn modelId="{2595A9BE-1109-4E10-9828-FE0AF4198D17}" type="presParOf" srcId="{5AAFF0B3-8437-432C-8DA3-CB70E09E4A18}" destId="{5E719466-4B30-46C6-BD61-CEDF04D8E7B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4D7568-3B61-4931-BA09-9F66B2413B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1E80361-5C2D-41E9-9A0A-AEC8CFCF40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DEDB3299-3D0C-485D-B519-D8B27C101684}" type="par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B1FC1D32-D467-4E07-B786-CBE44BA231B5}" type="sibTrans" cxnId="{C1530B99-2F75-4F21-8DA6-9F675742759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0E4E864-20D5-4C75-A3C1-91E22BF2FE5B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bg2"/>
              </a:solidFill>
              <a:latin typeface="Roboto" charset="0"/>
              <a:ea typeface="Roboto" charset="0"/>
            </a:rPr>
            <a:t>Desarrollar </a:t>
          </a:r>
          <a:r>
            <a:rPr lang="es-AR" sz="1600" dirty="0" smtClean="0">
              <a:solidFill>
                <a:schemeClr val="bg2"/>
              </a:solidFill>
              <a:latin typeface="Roboto" charset="0"/>
              <a:ea typeface="Roboto" charset="0"/>
            </a:rPr>
            <a:t>un régimen  simplificado de autorización a la oferta pública de acciones de empresas ya listadas en otros mercados, bajo pautas de reciprocidad</a:t>
          </a:r>
          <a:endParaRPr lang="es-ES" sz="1600" dirty="0">
            <a:solidFill>
              <a:schemeClr val="bg2"/>
            </a:solidFill>
            <a:latin typeface="Roboto" charset="0"/>
            <a:ea typeface="Roboto" charset="0"/>
          </a:endParaRPr>
        </a:p>
      </dgm:t>
    </dgm:pt>
    <dgm:pt modelId="{AC78CA20-3DB9-4438-AEE4-97ED3B67504E}" type="par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2AEAD882-765B-4D11-9E8C-35B4FCBC2E9C}" type="sibTrans" cxnId="{310DAC78-6D95-4DC6-85C6-FA3DCCDCE4F3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719FD6ED-809E-4945-A632-55A76EF4562D}">
      <dgm:prSet phldrT="[Texto]" custT="1"/>
      <dgm:spPr/>
      <dgm:t>
        <a:bodyPr/>
        <a:lstStyle/>
        <a:p>
          <a:pPr algn="just"/>
          <a:r>
            <a:rPr lang="en" sz="1600" dirty="0" smtClean="0">
              <a:solidFill>
                <a:schemeClr val="bg2"/>
              </a:solidFill>
              <a:latin typeface="Roboto" charset="0"/>
              <a:ea typeface="Roboto" charset="0"/>
            </a:rPr>
            <a:t>Empresas </a:t>
          </a:r>
          <a:r>
            <a:rPr lang="es-AR" sz="1600" dirty="0" smtClean="0">
              <a:solidFill>
                <a:schemeClr val="bg2"/>
              </a:solidFill>
              <a:latin typeface="Roboto" charset="0"/>
              <a:ea typeface="Roboto" charset="0"/>
            </a:rPr>
            <a:t>que cotizan en mercados del exterior reconocidos por CNV simultáneamente coticen en el mercado argentino bajo un régimen distintivo y muy sencillo</a:t>
          </a:r>
          <a:endParaRPr lang="es-ES" sz="1600" dirty="0">
            <a:solidFill>
              <a:schemeClr val="bg2"/>
            </a:solidFill>
            <a:latin typeface="Roboto" charset="0"/>
            <a:ea typeface="Roboto" charset="0"/>
          </a:endParaRPr>
        </a:p>
      </dgm:t>
    </dgm:pt>
    <dgm:pt modelId="{3172F08B-7F50-45DF-BA5B-E9ACB310D44F}" type="par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5285A8B8-1903-4EE5-975A-676F91619E47}" type="sibTrans" cxnId="{634D9B43-BC59-498A-8F0C-EBEA2346F51A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DFF8FFFE-3F35-4135-9170-4C999C345622}">
      <dgm:prSet phldrT="[Texto]" custT="1"/>
      <dgm:spPr/>
      <dgm:t>
        <a:bodyPr/>
        <a:lstStyle/>
        <a:p>
          <a:pPr algn="just"/>
          <a:r>
            <a:rPr lang="es-AR" sz="1600" dirty="0" smtClean="0">
              <a:solidFill>
                <a:schemeClr val="bg2"/>
              </a:solidFill>
              <a:latin typeface="Roboto" charset="0"/>
              <a:ea typeface="Roboto" charset="0"/>
            </a:rPr>
            <a:t>Empresas locales, mediante la colocación por oferta pública inicial en el mercado local, puedan acceder a automáticamente mercados del exterior, tanto para la captación de inversiones en capital como la negociación de sus acciones</a:t>
          </a:r>
          <a:endParaRPr lang="es-ES" sz="16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E40960FE-032A-45AD-B0AC-FAE0311C526C}" type="par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8E37038E-69EE-40CF-8CA8-D00C4232FF22}" type="sibTrans" cxnId="{5771922A-D8A5-4AAA-8AF8-8B74C1E8B845}">
      <dgm:prSet/>
      <dgm:spPr/>
      <dgm:t>
        <a:bodyPr/>
        <a:lstStyle/>
        <a:p>
          <a:endParaRPr lang="es-ES" sz="1600">
            <a:solidFill>
              <a:schemeClr val="bg2"/>
            </a:solidFill>
          </a:endParaRPr>
        </a:p>
      </dgm:t>
    </dgm:pt>
    <dgm:pt modelId="{1CBEB204-2CD8-45CC-A2D9-563EA590DEBF}" type="pres">
      <dgm:prSet presAssocID="{8E4D7568-3B61-4931-BA09-9F66B2413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E814C1-EDED-4106-B526-2E3648C2DAF6}" type="pres">
      <dgm:prSet presAssocID="{E1E80361-5C2D-41E9-9A0A-AEC8CFCF40E1}" presName="thickLine" presStyleLbl="alignNode1" presStyleIdx="0" presStyleCnt="1"/>
      <dgm:spPr/>
      <dgm:t>
        <a:bodyPr/>
        <a:lstStyle/>
        <a:p>
          <a:endParaRPr lang="es-ES"/>
        </a:p>
      </dgm:t>
    </dgm:pt>
    <dgm:pt modelId="{92882FDC-DFBE-4B62-99EA-A9946A02A549}" type="pres">
      <dgm:prSet presAssocID="{E1E80361-5C2D-41E9-9A0A-AEC8CFCF40E1}" presName="horz1" presStyleCnt="0"/>
      <dgm:spPr/>
      <dgm:t>
        <a:bodyPr/>
        <a:lstStyle/>
        <a:p>
          <a:endParaRPr lang="es-ES"/>
        </a:p>
      </dgm:t>
    </dgm:pt>
    <dgm:pt modelId="{BCAB6571-44A2-4413-BE08-1E7C20D32BE8}" type="pres">
      <dgm:prSet presAssocID="{E1E80361-5C2D-41E9-9A0A-AEC8CFCF40E1}" presName="tx1" presStyleLbl="revTx" presStyleIdx="0" presStyleCnt="4" custScaleX="111679"/>
      <dgm:spPr/>
      <dgm:t>
        <a:bodyPr/>
        <a:lstStyle/>
        <a:p>
          <a:endParaRPr lang="es-ES"/>
        </a:p>
      </dgm:t>
    </dgm:pt>
    <dgm:pt modelId="{FE883E0B-9018-4C35-B845-9E7123491CA2}" type="pres">
      <dgm:prSet presAssocID="{E1E80361-5C2D-41E9-9A0A-AEC8CFCF40E1}" presName="vert1" presStyleCnt="0"/>
      <dgm:spPr/>
      <dgm:t>
        <a:bodyPr/>
        <a:lstStyle/>
        <a:p>
          <a:endParaRPr lang="es-ES"/>
        </a:p>
      </dgm:t>
    </dgm:pt>
    <dgm:pt modelId="{D552FE48-358B-435F-B773-D17071F5D199}" type="pres">
      <dgm:prSet presAssocID="{D0E4E864-20D5-4C75-A3C1-91E22BF2FE5B}" presName="vertSpace2a" presStyleCnt="0"/>
      <dgm:spPr/>
      <dgm:t>
        <a:bodyPr/>
        <a:lstStyle/>
        <a:p>
          <a:endParaRPr lang="es-ES"/>
        </a:p>
      </dgm:t>
    </dgm:pt>
    <dgm:pt modelId="{8E631BC4-924D-4FFC-BE89-CA01F4464881}" type="pres">
      <dgm:prSet presAssocID="{D0E4E864-20D5-4C75-A3C1-91E22BF2FE5B}" presName="horz2" presStyleCnt="0"/>
      <dgm:spPr/>
      <dgm:t>
        <a:bodyPr/>
        <a:lstStyle/>
        <a:p>
          <a:endParaRPr lang="es-ES"/>
        </a:p>
      </dgm:t>
    </dgm:pt>
    <dgm:pt modelId="{75E0F30D-7DAB-4A76-AEB5-0680BC822BDB}" type="pres">
      <dgm:prSet presAssocID="{D0E4E864-20D5-4C75-A3C1-91E22BF2FE5B}" presName="horzSpace2" presStyleCnt="0"/>
      <dgm:spPr/>
      <dgm:t>
        <a:bodyPr/>
        <a:lstStyle/>
        <a:p>
          <a:endParaRPr lang="es-ES"/>
        </a:p>
      </dgm:t>
    </dgm:pt>
    <dgm:pt modelId="{BF7DB2B7-4834-4255-85AD-E260F7E208D6}" type="pres">
      <dgm:prSet presAssocID="{D0E4E864-20D5-4C75-A3C1-91E22BF2FE5B}" presName="tx2" presStyleLbl="revTx" presStyleIdx="1" presStyleCnt="4" custScaleY="82790"/>
      <dgm:spPr/>
      <dgm:t>
        <a:bodyPr/>
        <a:lstStyle/>
        <a:p>
          <a:endParaRPr lang="es-ES"/>
        </a:p>
      </dgm:t>
    </dgm:pt>
    <dgm:pt modelId="{10C8F081-7016-492A-81A9-389BD1143C01}" type="pres">
      <dgm:prSet presAssocID="{D0E4E864-20D5-4C75-A3C1-91E22BF2FE5B}" presName="vert2" presStyleCnt="0"/>
      <dgm:spPr/>
      <dgm:t>
        <a:bodyPr/>
        <a:lstStyle/>
        <a:p>
          <a:endParaRPr lang="es-ES"/>
        </a:p>
      </dgm:t>
    </dgm:pt>
    <dgm:pt modelId="{2D64B589-2D7B-4B55-B810-76326817F2A1}" type="pres">
      <dgm:prSet presAssocID="{D0E4E864-20D5-4C75-A3C1-91E22BF2FE5B}" presName="thinLine2b" presStyleLbl="callout" presStyleIdx="0" presStyleCnt="3" custLinFactY="-200000" custLinFactNeighborX="-341" custLinFactNeighborY="-251245"/>
      <dgm:spPr/>
      <dgm:t>
        <a:bodyPr/>
        <a:lstStyle/>
        <a:p>
          <a:endParaRPr lang="es-ES"/>
        </a:p>
      </dgm:t>
    </dgm:pt>
    <dgm:pt modelId="{9D62840A-BFB0-4E90-8241-83E280AC0EBB}" type="pres">
      <dgm:prSet presAssocID="{D0E4E864-20D5-4C75-A3C1-91E22BF2FE5B}" presName="vertSpace2b" presStyleCnt="0"/>
      <dgm:spPr/>
      <dgm:t>
        <a:bodyPr/>
        <a:lstStyle/>
        <a:p>
          <a:endParaRPr lang="es-ES"/>
        </a:p>
      </dgm:t>
    </dgm:pt>
    <dgm:pt modelId="{9A277836-9AED-4B16-B576-1E16A36F3D3F}" type="pres">
      <dgm:prSet presAssocID="{719FD6ED-809E-4945-A632-55A76EF4562D}" presName="horz2" presStyleCnt="0"/>
      <dgm:spPr/>
      <dgm:t>
        <a:bodyPr/>
        <a:lstStyle/>
        <a:p>
          <a:endParaRPr lang="es-ES"/>
        </a:p>
      </dgm:t>
    </dgm:pt>
    <dgm:pt modelId="{0726649E-EDD8-42C6-BF4F-85C24CBF4411}" type="pres">
      <dgm:prSet presAssocID="{719FD6ED-809E-4945-A632-55A76EF4562D}" presName="horzSpace2" presStyleCnt="0"/>
      <dgm:spPr/>
      <dgm:t>
        <a:bodyPr/>
        <a:lstStyle/>
        <a:p>
          <a:endParaRPr lang="es-ES"/>
        </a:p>
      </dgm:t>
    </dgm:pt>
    <dgm:pt modelId="{9147E282-D1FD-46AB-813F-C34479EFCB13}" type="pres">
      <dgm:prSet presAssocID="{719FD6ED-809E-4945-A632-55A76EF4562D}" presName="tx2" presStyleLbl="revTx" presStyleIdx="2" presStyleCnt="4" custScaleY="68660" custLinFactNeighborX="-348" custLinFactNeighborY="-18842"/>
      <dgm:spPr/>
      <dgm:t>
        <a:bodyPr/>
        <a:lstStyle/>
        <a:p>
          <a:endParaRPr lang="es-ES"/>
        </a:p>
      </dgm:t>
    </dgm:pt>
    <dgm:pt modelId="{7995E492-884E-4DF5-9BBF-C5AB856C5988}" type="pres">
      <dgm:prSet presAssocID="{719FD6ED-809E-4945-A632-55A76EF4562D}" presName="vert2" presStyleCnt="0"/>
      <dgm:spPr/>
      <dgm:t>
        <a:bodyPr/>
        <a:lstStyle/>
        <a:p>
          <a:endParaRPr lang="es-ES"/>
        </a:p>
      </dgm:t>
    </dgm:pt>
    <dgm:pt modelId="{63DF7709-E005-4DF7-824D-207C7F088C58}" type="pres">
      <dgm:prSet presAssocID="{719FD6ED-809E-4945-A632-55A76EF4562D}" presName="thinLine2b" presStyleLbl="callout" presStyleIdx="1" presStyleCnt="3" custLinFactY="-336765" custLinFactNeighborX="512" custLinFactNeighborY="-400000"/>
      <dgm:spPr/>
      <dgm:t>
        <a:bodyPr/>
        <a:lstStyle/>
        <a:p>
          <a:endParaRPr lang="es-ES"/>
        </a:p>
      </dgm:t>
    </dgm:pt>
    <dgm:pt modelId="{2581A1A7-F2C4-4CE8-9167-8EE880CCA3D8}" type="pres">
      <dgm:prSet presAssocID="{719FD6ED-809E-4945-A632-55A76EF4562D}" presName="vertSpace2b" presStyleCnt="0"/>
      <dgm:spPr/>
      <dgm:t>
        <a:bodyPr/>
        <a:lstStyle/>
        <a:p>
          <a:endParaRPr lang="es-ES"/>
        </a:p>
      </dgm:t>
    </dgm:pt>
    <dgm:pt modelId="{E871B6FA-462F-4EF8-8409-7F8AFAA41484}" type="pres">
      <dgm:prSet presAssocID="{DFF8FFFE-3F35-4135-9170-4C999C345622}" presName="horz2" presStyleCnt="0"/>
      <dgm:spPr/>
      <dgm:t>
        <a:bodyPr/>
        <a:lstStyle/>
        <a:p>
          <a:endParaRPr lang="es-ES"/>
        </a:p>
      </dgm:t>
    </dgm:pt>
    <dgm:pt modelId="{ADD49264-4639-45EF-95C5-6DCB6770188C}" type="pres">
      <dgm:prSet presAssocID="{DFF8FFFE-3F35-4135-9170-4C999C345622}" presName="horzSpace2" presStyleCnt="0"/>
      <dgm:spPr/>
      <dgm:t>
        <a:bodyPr/>
        <a:lstStyle/>
        <a:p>
          <a:endParaRPr lang="es-ES"/>
        </a:p>
      </dgm:t>
    </dgm:pt>
    <dgm:pt modelId="{0D1258CA-063A-4E05-8F23-2F9B20CDE7F7}" type="pres">
      <dgm:prSet presAssocID="{DFF8FFFE-3F35-4135-9170-4C999C345622}" presName="tx2" presStyleLbl="revTx" presStyleIdx="3" presStyleCnt="4" custScaleY="62487" custLinFactNeighborX="-695" custLinFactNeighborY="-25398"/>
      <dgm:spPr/>
      <dgm:t>
        <a:bodyPr/>
        <a:lstStyle/>
        <a:p>
          <a:endParaRPr lang="es-ES"/>
        </a:p>
      </dgm:t>
    </dgm:pt>
    <dgm:pt modelId="{2470251F-9F0E-424B-95D8-6F21B006D1CB}" type="pres">
      <dgm:prSet presAssocID="{DFF8FFFE-3F35-4135-9170-4C999C345622}" presName="vert2" presStyleCnt="0"/>
      <dgm:spPr/>
      <dgm:t>
        <a:bodyPr/>
        <a:lstStyle/>
        <a:p>
          <a:endParaRPr lang="es-ES"/>
        </a:p>
      </dgm:t>
    </dgm:pt>
    <dgm:pt modelId="{B0C65F93-7E9E-4D5D-BEAF-D6569DBEDFA3}" type="pres">
      <dgm:prSet presAssocID="{DFF8FFFE-3F35-4135-9170-4C999C345622}" presName="thinLine2b" presStyleLbl="callout" presStyleIdx="2" presStyleCnt="3" custLinFactY="-200000" custLinFactNeighborX="341" custLinFactNeighborY="-249707"/>
      <dgm:spPr/>
      <dgm:t>
        <a:bodyPr/>
        <a:lstStyle/>
        <a:p>
          <a:endParaRPr lang="es-ES"/>
        </a:p>
      </dgm:t>
    </dgm:pt>
    <dgm:pt modelId="{EA372D8D-F679-49DB-B219-53D908B3AF3A}" type="pres">
      <dgm:prSet presAssocID="{DFF8FFFE-3F35-4135-9170-4C999C345622}" presName="vertSpace2b" presStyleCnt="0"/>
      <dgm:spPr/>
      <dgm:t>
        <a:bodyPr/>
        <a:lstStyle/>
        <a:p>
          <a:endParaRPr lang="es-ES"/>
        </a:p>
      </dgm:t>
    </dgm:pt>
  </dgm:ptLst>
  <dgm:cxnLst>
    <dgm:cxn modelId="{634D9B43-BC59-498A-8F0C-EBEA2346F51A}" srcId="{E1E80361-5C2D-41E9-9A0A-AEC8CFCF40E1}" destId="{719FD6ED-809E-4945-A632-55A76EF4562D}" srcOrd="1" destOrd="0" parTransId="{3172F08B-7F50-45DF-BA5B-E9ACB310D44F}" sibTransId="{5285A8B8-1903-4EE5-975A-676F91619E47}"/>
    <dgm:cxn modelId="{000BF2BB-1FE0-4E28-A950-753D557DDC20}" type="presOf" srcId="{8E4D7568-3B61-4931-BA09-9F66B2413BEB}" destId="{1CBEB204-2CD8-45CC-A2D9-563EA590DEBF}" srcOrd="0" destOrd="0" presId="urn:microsoft.com/office/officeart/2008/layout/LinedList"/>
    <dgm:cxn modelId="{5771922A-D8A5-4AAA-8AF8-8B74C1E8B845}" srcId="{E1E80361-5C2D-41E9-9A0A-AEC8CFCF40E1}" destId="{DFF8FFFE-3F35-4135-9170-4C999C345622}" srcOrd="2" destOrd="0" parTransId="{E40960FE-032A-45AD-B0AC-FAE0311C526C}" sibTransId="{8E37038E-69EE-40CF-8CA8-D00C4232FF22}"/>
    <dgm:cxn modelId="{526313ED-C1AA-4540-A7F9-96684044226C}" type="presOf" srcId="{D0E4E864-20D5-4C75-A3C1-91E22BF2FE5B}" destId="{BF7DB2B7-4834-4255-85AD-E260F7E208D6}" srcOrd="0" destOrd="0" presId="urn:microsoft.com/office/officeart/2008/layout/LinedList"/>
    <dgm:cxn modelId="{4783F2B0-462F-4207-8754-41AC7685E05B}" type="presOf" srcId="{E1E80361-5C2D-41E9-9A0A-AEC8CFCF40E1}" destId="{BCAB6571-44A2-4413-BE08-1E7C20D32BE8}" srcOrd="0" destOrd="0" presId="urn:microsoft.com/office/officeart/2008/layout/LinedList"/>
    <dgm:cxn modelId="{C1530B99-2F75-4F21-8DA6-9F6757427593}" srcId="{8E4D7568-3B61-4931-BA09-9F66B2413BEB}" destId="{E1E80361-5C2D-41E9-9A0A-AEC8CFCF40E1}" srcOrd="0" destOrd="0" parTransId="{DEDB3299-3D0C-485D-B519-D8B27C101684}" sibTransId="{B1FC1D32-D467-4E07-B786-CBE44BA231B5}"/>
    <dgm:cxn modelId="{310DAC78-6D95-4DC6-85C6-FA3DCCDCE4F3}" srcId="{E1E80361-5C2D-41E9-9A0A-AEC8CFCF40E1}" destId="{D0E4E864-20D5-4C75-A3C1-91E22BF2FE5B}" srcOrd="0" destOrd="0" parTransId="{AC78CA20-3DB9-4438-AEE4-97ED3B67504E}" sibTransId="{2AEAD882-765B-4D11-9E8C-35B4FCBC2E9C}"/>
    <dgm:cxn modelId="{5DBC5447-B2EC-4984-8AC1-A7D65CC33F20}" type="presOf" srcId="{DFF8FFFE-3F35-4135-9170-4C999C345622}" destId="{0D1258CA-063A-4E05-8F23-2F9B20CDE7F7}" srcOrd="0" destOrd="0" presId="urn:microsoft.com/office/officeart/2008/layout/LinedList"/>
    <dgm:cxn modelId="{1B29DD95-505B-490C-91CB-45497D1E9A36}" type="presOf" srcId="{719FD6ED-809E-4945-A632-55A76EF4562D}" destId="{9147E282-D1FD-46AB-813F-C34479EFCB13}" srcOrd="0" destOrd="0" presId="urn:microsoft.com/office/officeart/2008/layout/LinedList"/>
    <dgm:cxn modelId="{25017ACC-459A-4896-8DCC-DBEEB847BC9A}" type="presParOf" srcId="{1CBEB204-2CD8-45CC-A2D9-563EA590DEBF}" destId="{47E814C1-EDED-4106-B526-2E3648C2DAF6}" srcOrd="0" destOrd="0" presId="urn:microsoft.com/office/officeart/2008/layout/LinedList"/>
    <dgm:cxn modelId="{4257616C-DB8E-4BE3-88D8-B1AEC27CDF8E}" type="presParOf" srcId="{1CBEB204-2CD8-45CC-A2D9-563EA590DEBF}" destId="{92882FDC-DFBE-4B62-99EA-A9946A02A549}" srcOrd="1" destOrd="0" presId="urn:microsoft.com/office/officeart/2008/layout/LinedList"/>
    <dgm:cxn modelId="{7E6A37A6-1847-44C6-B878-C367C7531AD2}" type="presParOf" srcId="{92882FDC-DFBE-4B62-99EA-A9946A02A549}" destId="{BCAB6571-44A2-4413-BE08-1E7C20D32BE8}" srcOrd="0" destOrd="0" presId="urn:microsoft.com/office/officeart/2008/layout/LinedList"/>
    <dgm:cxn modelId="{33A4B94F-3B51-417E-8D58-59A6C0557642}" type="presParOf" srcId="{92882FDC-DFBE-4B62-99EA-A9946A02A549}" destId="{FE883E0B-9018-4C35-B845-9E7123491CA2}" srcOrd="1" destOrd="0" presId="urn:microsoft.com/office/officeart/2008/layout/LinedList"/>
    <dgm:cxn modelId="{300E7153-90C0-46A6-AF84-5A6311B45342}" type="presParOf" srcId="{FE883E0B-9018-4C35-B845-9E7123491CA2}" destId="{D552FE48-358B-435F-B773-D17071F5D199}" srcOrd="0" destOrd="0" presId="urn:microsoft.com/office/officeart/2008/layout/LinedList"/>
    <dgm:cxn modelId="{8DCD358E-97C9-4A8F-B6E5-0B76698411D3}" type="presParOf" srcId="{FE883E0B-9018-4C35-B845-9E7123491CA2}" destId="{8E631BC4-924D-4FFC-BE89-CA01F4464881}" srcOrd="1" destOrd="0" presId="urn:microsoft.com/office/officeart/2008/layout/LinedList"/>
    <dgm:cxn modelId="{169EE2A9-1123-440B-BC8C-12FD69836B10}" type="presParOf" srcId="{8E631BC4-924D-4FFC-BE89-CA01F4464881}" destId="{75E0F30D-7DAB-4A76-AEB5-0680BC822BDB}" srcOrd="0" destOrd="0" presId="urn:microsoft.com/office/officeart/2008/layout/LinedList"/>
    <dgm:cxn modelId="{279203B1-FDA5-4DB2-8E89-10DF8D81BA3A}" type="presParOf" srcId="{8E631BC4-924D-4FFC-BE89-CA01F4464881}" destId="{BF7DB2B7-4834-4255-85AD-E260F7E208D6}" srcOrd="1" destOrd="0" presId="urn:microsoft.com/office/officeart/2008/layout/LinedList"/>
    <dgm:cxn modelId="{11CF83D2-F7C9-4EE1-9EB7-855BB30D4528}" type="presParOf" srcId="{8E631BC4-924D-4FFC-BE89-CA01F4464881}" destId="{10C8F081-7016-492A-81A9-389BD1143C01}" srcOrd="2" destOrd="0" presId="urn:microsoft.com/office/officeart/2008/layout/LinedList"/>
    <dgm:cxn modelId="{14030E42-01AF-450B-A73E-495315D244C0}" type="presParOf" srcId="{FE883E0B-9018-4C35-B845-9E7123491CA2}" destId="{2D64B589-2D7B-4B55-B810-76326817F2A1}" srcOrd="2" destOrd="0" presId="urn:microsoft.com/office/officeart/2008/layout/LinedList"/>
    <dgm:cxn modelId="{6CDADE00-3559-47C3-844C-902D0FDCDF32}" type="presParOf" srcId="{FE883E0B-9018-4C35-B845-9E7123491CA2}" destId="{9D62840A-BFB0-4E90-8241-83E280AC0EBB}" srcOrd="3" destOrd="0" presId="urn:microsoft.com/office/officeart/2008/layout/LinedList"/>
    <dgm:cxn modelId="{AB7CDE91-2FDA-4A43-BE58-4C874881946D}" type="presParOf" srcId="{FE883E0B-9018-4C35-B845-9E7123491CA2}" destId="{9A277836-9AED-4B16-B576-1E16A36F3D3F}" srcOrd="4" destOrd="0" presId="urn:microsoft.com/office/officeart/2008/layout/LinedList"/>
    <dgm:cxn modelId="{34DA441E-CA7B-4721-AF92-121E9BC19EDD}" type="presParOf" srcId="{9A277836-9AED-4B16-B576-1E16A36F3D3F}" destId="{0726649E-EDD8-42C6-BF4F-85C24CBF4411}" srcOrd="0" destOrd="0" presId="urn:microsoft.com/office/officeart/2008/layout/LinedList"/>
    <dgm:cxn modelId="{3A03B7D8-24EC-4A78-9035-39C4965E1FD9}" type="presParOf" srcId="{9A277836-9AED-4B16-B576-1E16A36F3D3F}" destId="{9147E282-D1FD-46AB-813F-C34479EFCB13}" srcOrd="1" destOrd="0" presId="urn:microsoft.com/office/officeart/2008/layout/LinedList"/>
    <dgm:cxn modelId="{987A576C-658D-4D48-B1F7-D7EDCEFC4A3B}" type="presParOf" srcId="{9A277836-9AED-4B16-B576-1E16A36F3D3F}" destId="{7995E492-884E-4DF5-9BBF-C5AB856C5988}" srcOrd="2" destOrd="0" presId="urn:microsoft.com/office/officeart/2008/layout/LinedList"/>
    <dgm:cxn modelId="{0D951B0C-2B1F-4024-8256-8075285C9EEB}" type="presParOf" srcId="{FE883E0B-9018-4C35-B845-9E7123491CA2}" destId="{63DF7709-E005-4DF7-824D-207C7F088C58}" srcOrd="5" destOrd="0" presId="urn:microsoft.com/office/officeart/2008/layout/LinedList"/>
    <dgm:cxn modelId="{78FE7675-AC08-4E9D-85B0-71EFF981D039}" type="presParOf" srcId="{FE883E0B-9018-4C35-B845-9E7123491CA2}" destId="{2581A1A7-F2C4-4CE8-9167-8EE880CCA3D8}" srcOrd="6" destOrd="0" presId="urn:microsoft.com/office/officeart/2008/layout/LinedList"/>
    <dgm:cxn modelId="{AF7F423A-E7EA-4870-895E-D7A5464FF1B5}" type="presParOf" srcId="{FE883E0B-9018-4C35-B845-9E7123491CA2}" destId="{E871B6FA-462F-4EF8-8409-7F8AFAA41484}" srcOrd="7" destOrd="0" presId="urn:microsoft.com/office/officeart/2008/layout/LinedList"/>
    <dgm:cxn modelId="{02E5DC7C-AC18-403E-8E16-2DC90466FADC}" type="presParOf" srcId="{E871B6FA-462F-4EF8-8409-7F8AFAA41484}" destId="{ADD49264-4639-45EF-95C5-6DCB6770188C}" srcOrd="0" destOrd="0" presId="urn:microsoft.com/office/officeart/2008/layout/LinedList"/>
    <dgm:cxn modelId="{9E1AB3AB-4A32-45D8-AAAF-E63C0836AC60}" type="presParOf" srcId="{E871B6FA-462F-4EF8-8409-7F8AFAA41484}" destId="{0D1258CA-063A-4E05-8F23-2F9B20CDE7F7}" srcOrd="1" destOrd="0" presId="urn:microsoft.com/office/officeart/2008/layout/LinedList"/>
    <dgm:cxn modelId="{3A5C0214-4ABE-47C9-BB28-F7BD77BA4704}" type="presParOf" srcId="{E871B6FA-462F-4EF8-8409-7F8AFAA41484}" destId="{2470251F-9F0E-424B-95D8-6F21B006D1CB}" srcOrd="2" destOrd="0" presId="urn:microsoft.com/office/officeart/2008/layout/LinedList"/>
    <dgm:cxn modelId="{E990B7D6-E148-48C1-A63D-E7D853505888}" type="presParOf" srcId="{FE883E0B-9018-4C35-B845-9E7123491CA2}" destId="{B0C65F93-7E9E-4D5D-BEAF-D6569DBEDFA3}" srcOrd="8" destOrd="0" presId="urn:microsoft.com/office/officeart/2008/layout/LinedList"/>
    <dgm:cxn modelId="{828F4D7B-C6A7-407B-A9FD-B01BB5B7BECA}" type="presParOf" srcId="{FE883E0B-9018-4C35-B845-9E7123491CA2}" destId="{EA372D8D-F679-49DB-B219-53D908B3AF3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0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0"/>
          <a:ext cx="1740064" cy="343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¿En qué consiste?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0"/>
        <a:ext cx="1740064" cy="3437368"/>
      </dsp:txXfrm>
    </dsp:sp>
    <dsp:sp modelId="{BF7DB2B7-4834-4255-85AD-E260F7E208D6}">
      <dsp:nvSpPr>
        <dsp:cNvPr id="0" name=""/>
        <dsp:cNvSpPr/>
      </dsp:nvSpPr>
      <dsp:spPr>
        <a:xfrm>
          <a:off x="1856921" y="73430"/>
          <a:ext cx="6115521" cy="12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Un nuevo régimen diferenciado, “intermedio” entre el general para empresas grandes y el </a:t>
          </a:r>
          <a:r>
            <a:rPr lang="es-AR" sz="1600" kern="1200" dirty="0" err="1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PyME</a:t>
          </a:r>
          <a:r>
            <a:rPr lang="es-AR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, más accesible y con menores requisitos, para empresas de mediano porte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73430"/>
        <a:ext cx="6115521" cy="1215855"/>
      </dsp:txXfrm>
    </dsp:sp>
    <dsp:sp modelId="{2D64B589-2D7B-4B55-B810-76326817F2A1}">
      <dsp:nvSpPr>
        <dsp:cNvPr id="0" name=""/>
        <dsp:cNvSpPr/>
      </dsp:nvSpPr>
      <dsp:spPr>
        <a:xfrm>
          <a:off x="1740064" y="1289285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856921" y="1362715"/>
          <a:ext cx="6115521" cy="100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El RDI resulta de aplicación para acciones y </a:t>
          </a:r>
          <a:r>
            <a:rPr lang="es-ES" sz="1600" kern="1200" dirty="0" err="1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ONs</a:t>
          </a: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. Los mercados podrán crear paneles de cotización diferenciados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1362715"/>
        <a:ext cx="6115521" cy="1008342"/>
      </dsp:txXfrm>
    </dsp:sp>
    <dsp:sp modelId="{63DF7709-E005-4DF7-824D-207C7F088C58}">
      <dsp:nvSpPr>
        <dsp:cNvPr id="0" name=""/>
        <dsp:cNvSpPr/>
      </dsp:nvSpPr>
      <dsp:spPr>
        <a:xfrm>
          <a:off x="1740064" y="2371058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258CA-063A-4E05-8F23-2F9B20CDE7F7}">
      <dsp:nvSpPr>
        <dsp:cNvPr id="0" name=""/>
        <dsp:cNvSpPr/>
      </dsp:nvSpPr>
      <dsp:spPr>
        <a:xfrm>
          <a:off x="1856921" y="2444488"/>
          <a:ext cx="6115521" cy="91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El acceso a este régimen está previsto a empresas con determinados topes de facturación (superiores al límite </a:t>
          </a:r>
          <a:r>
            <a:rPr lang="es-BO" sz="1600" kern="1200" dirty="0" err="1" smtClean="0">
              <a:solidFill>
                <a:schemeClr val="bg2"/>
              </a:solidFill>
              <a:latin typeface="Roboto" charset="0"/>
              <a:ea typeface="Roboto" charset="0"/>
            </a:rPr>
            <a:t>PyME</a:t>
          </a:r>
          <a:r>
            <a:rPr lang="es-BO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), topes en activos y rentabilidad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2444488"/>
        <a:ext cx="6115521" cy="917685"/>
      </dsp:txXfrm>
    </dsp:sp>
    <dsp:sp modelId="{B0C65F93-7E9E-4D5D-BEAF-D6569DBEDFA3}">
      <dsp:nvSpPr>
        <dsp:cNvPr id="0" name=""/>
        <dsp:cNvSpPr/>
      </dsp:nvSpPr>
      <dsp:spPr>
        <a:xfrm>
          <a:off x="1740064" y="3362173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0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0"/>
          <a:ext cx="1740064" cy="343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Ventajas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0"/>
        <a:ext cx="1740064" cy="3437368"/>
      </dsp:txXfrm>
    </dsp:sp>
    <dsp:sp modelId="{BF7DB2B7-4834-4255-85AD-E260F7E208D6}">
      <dsp:nvSpPr>
        <dsp:cNvPr id="0" name=""/>
        <dsp:cNvSpPr/>
      </dsp:nvSpPr>
      <dsp:spPr>
        <a:xfrm>
          <a:off x="1856921" y="71164"/>
          <a:ext cx="6115521" cy="1178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Ofrece las ventajas del financiamiento vía oferta pública sin los costos del régimen general, facilitando el acercamiento de</a:t>
          </a:r>
          <a:r>
            <a:rPr lang="es-AR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 nuevas empresas medianas y familiares a su Oferta Pública Inicial en el mercado de capitales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71164"/>
        <a:ext cx="6115521" cy="1178337"/>
      </dsp:txXfrm>
    </dsp:sp>
    <dsp:sp modelId="{2D64B589-2D7B-4B55-B810-76326817F2A1}">
      <dsp:nvSpPr>
        <dsp:cNvPr id="0" name=""/>
        <dsp:cNvSpPr/>
      </dsp:nvSpPr>
      <dsp:spPr>
        <a:xfrm>
          <a:off x="1740064" y="1249502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806162" y="1269812"/>
          <a:ext cx="6115521" cy="108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Permite a los emisores ampliar sus posibilidades de elección de regímenes de oferta púbica de acciones, adecuados a sus necesidades de financiamiento, costos y estructura organizativa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06162" y="1269812"/>
        <a:ext cx="6115521" cy="1081312"/>
      </dsp:txXfrm>
    </dsp:sp>
    <dsp:sp modelId="{63DF7709-E005-4DF7-824D-207C7F088C58}">
      <dsp:nvSpPr>
        <dsp:cNvPr id="0" name=""/>
        <dsp:cNvSpPr/>
      </dsp:nvSpPr>
      <dsp:spPr>
        <a:xfrm>
          <a:off x="1740064" y="2401978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258CA-063A-4E05-8F23-2F9B20CDE7F7}">
      <dsp:nvSpPr>
        <dsp:cNvPr id="0" name=""/>
        <dsp:cNvSpPr/>
      </dsp:nvSpPr>
      <dsp:spPr>
        <a:xfrm>
          <a:off x="1856921" y="2473143"/>
          <a:ext cx="6115521" cy="88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Ofrece una alternativa de financiamiento que evite la extranjerización de empresas exitosas</a:t>
          </a:r>
        </a:p>
      </dsp:txBody>
      <dsp:txXfrm>
        <a:off x="1856921" y="2473143"/>
        <a:ext cx="6115521" cy="889368"/>
      </dsp:txXfrm>
    </dsp:sp>
    <dsp:sp modelId="{B0C65F93-7E9E-4D5D-BEAF-D6569DBEDFA3}">
      <dsp:nvSpPr>
        <dsp:cNvPr id="0" name=""/>
        <dsp:cNvSpPr/>
      </dsp:nvSpPr>
      <dsp:spPr>
        <a:xfrm>
          <a:off x="1740064" y="3362511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101592"/>
          <a:ext cx="81496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183115"/>
          <a:ext cx="1624751" cy="152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Características</a:t>
          </a:r>
          <a:endParaRPr lang="es-ES" sz="1400" b="1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183115"/>
        <a:ext cx="1624751" cy="1521234"/>
      </dsp:txXfrm>
    </dsp:sp>
    <dsp:sp modelId="{BF7DB2B7-4834-4255-85AD-E260F7E208D6}">
      <dsp:nvSpPr>
        <dsp:cNvPr id="0" name=""/>
        <dsp:cNvSpPr/>
      </dsp:nvSpPr>
      <dsp:spPr>
        <a:xfrm>
          <a:off x="1776406" y="159453"/>
          <a:ext cx="6352139" cy="147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FCI Cerrados y FF.</a:t>
          </a:r>
          <a:endParaRPr lang="es-ES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76406" y="159453"/>
        <a:ext cx="6352139" cy="147205"/>
      </dsp:txXfrm>
    </dsp:sp>
    <dsp:sp modelId="{2D64B589-2D7B-4B55-B810-76326817F2A1}">
      <dsp:nvSpPr>
        <dsp:cNvPr id="0" name=""/>
        <dsp:cNvSpPr/>
      </dsp:nvSpPr>
      <dsp:spPr>
        <a:xfrm>
          <a:off x="1656408" y="408384"/>
          <a:ext cx="6196457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C1781-1A1E-420B-86F4-6778AC44D990}">
      <dsp:nvSpPr>
        <dsp:cNvPr id="0" name=""/>
        <dsp:cNvSpPr/>
      </dsp:nvSpPr>
      <dsp:spPr>
        <a:xfrm>
          <a:off x="1755278" y="459886"/>
          <a:ext cx="5710249" cy="2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Definición de políticas de inversión y desinversión 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55278" y="459886"/>
        <a:ext cx="5710249" cy="203136"/>
      </dsp:txXfrm>
    </dsp:sp>
    <dsp:sp modelId="{01335E66-178C-4EA6-88F1-4030E6DCB6E1}">
      <dsp:nvSpPr>
        <dsp:cNvPr id="0" name=""/>
        <dsp:cNvSpPr/>
      </dsp:nvSpPr>
      <dsp:spPr>
        <a:xfrm>
          <a:off x="1656408" y="685484"/>
          <a:ext cx="6196457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344E9-C352-4A15-B8ED-27B37C2A0F47}">
      <dsp:nvSpPr>
        <dsp:cNvPr id="0" name=""/>
        <dsp:cNvSpPr/>
      </dsp:nvSpPr>
      <dsp:spPr>
        <a:xfrm>
          <a:off x="1735559" y="684303"/>
          <a:ext cx="6414095" cy="2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Emisión de tramos o rondas de inversión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35559" y="684303"/>
        <a:ext cx="6414095" cy="208938"/>
      </dsp:txXfrm>
    </dsp:sp>
    <dsp:sp modelId="{6274C43A-3DB7-4325-BB98-319F0AB0087F}">
      <dsp:nvSpPr>
        <dsp:cNvPr id="0" name=""/>
        <dsp:cNvSpPr/>
      </dsp:nvSpPr>
      <dsp:spPr>
        <a:xfrm>
          <a:off x="1677533" y="936879"/>
          <a:ext cx="6196457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D43F2-7DBB-49E5-A660-FD3B600975BD}">
      <dsp:nvSpPr>
        <dsp:cNvPr id="0" name=""/>
        <dsp:cNvSpPr/>
      </dsp:nvSpPr>
      <dsp:spPr>
        <a:xfrm>
          <a:off x="1754992" y="937606"/>
          <a:ext cx="5710249" cy="191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Integración diferida de aportes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54992" y="937606"/>
        <a:ext cx="5710249" cy="191818"/>
      </dsp:txXfrm>
    </dsp:sp>
    <dsp:sp modelId="{65B7D27C-75D9-499C-9C72-73FB650B8EE1}">
      <dsp:nvSpPr>
        <dsp:cNvPr id="0" name=""/>
        <dsp:cNvSpPr/>
      </dsp:nvSpPr>
      <dsp:spPr>
        <a:xfrm>
          <a:off x="1656408" y="1193319"/>
          <a:ext cx="6196457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B20B3-0E8B-45F3-9856-7D81AD987F64}">
      <dsp:nvSpPr>
        <dsp:cNvPr id="0" name=""/>
        <dsp:cNvSpPr/>
      </dsp:nvSpPr>
      <dsp:spPr>
        <a:xfrm>
          <a:off x="1733864" y="1192036"/>
          <a:ext cx="5710249" cy="23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Prevé </a:t>
          </a:r>
          <a:r>
            <a:rPr lang="es-BO" sz="1400" kern="120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Gestor Profesional, </a:t>
          </a: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Comité de Inversiones y Comité de Control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33864" y="1192036"/>
        <a:ext cx="5710249" cy="237035"/>
      </dsp:txXfrm>
    </dsp:sp>
    <dsp:sp modelId="{B921D13A-C581-4AA9-8258-859EBE6F132B}">
      <dsp:nvSpPr>
        <dsp:cNvPr id="0" name=""/>
        <dsp:cNvSpPr/>
      </dsp:nvSpPr>
      <dsp:spPr>
        <a:xfrm>
          <a:off x="1614218" y="1440720"/>
          <a:ext cx="6235098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520E1-21EC-4FF2-9A5E-21F7B65D8A9F}">
      <dsp:nvSpPr>
        <dsp:cNvPr id="0" name=""/>
        <dsp:cNvSpPr/>
      </dsp:nvSpPr>
      <dsp:spPr>
        <a:xfrm>
          <a:off x="1754992" y="1455188"/>
          <a:ext cx="5710249" cy="25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Mecanismos de valuación acordes con la actividad a financiar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54992" y="1455188"/>
        <a:ext cx="5710249" cy="252490"/>
      </dsp:txXfrm>
    </dsp:sp>
    <dsp:sp modelId="{8FEEA1E9-7972-4F48-99E4-A83F423F4657}">
      <dsp:nvSpPr>
        <dsp:cNvPr id="0" name=""/>
        <dsp:cNvSpPr/>
      </dsp:nvSpPr>
      <dsp:spPr>
        <a:xfrm>
          <a:off x="1614218" y="1746102"/>
          <a:ext cx="58193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94ACB-7C52-4D00-BEAE-16050C3E92C6}">
      <dsp:nvSpPr>
        <dsp:cNvPr id="0" name=""/>
        <dsp:cNvSpPr/>
      </dsp:nvSpPr>
      <dsp:spPr>
        <a:xfrm>
          <a:off x="0" y="1755319"/>
          <a:ext cx="81496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D8F38-1E42-4054-8BAD-5C120AA998C5}">
      <dsp:nvSpPr>
        <dsp:cNvPr id="0" name=""/>
        <dsp:cNvSpPr/>
      </dsp:nvSpPr>
      <dsp:spPr>
        <a:xfrm>
          <a:off x="31881" y="1846996"/>
          <a:ext cx="1629931" cy="110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Objetivos</a:t>
          </a:r>
          <a:endParaRPr lang="es-AR" sz="1400" b="1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31881" y="1846996"/>
        <a:ext cx="1629931" cy="1107960"/>
      </dsp:txXfrm>
    </dsp:sp>
    <dsp:sp modelId="{A23B8841-689B-4B61-A8B8-81CE93E7B51C}">
      <dsp:nvSpPr>
        <dsp:cNvPr id="0" name=""/>
        <dsp:cNvSpPr/>
      </dsp:nvSpPr>
      <dsp:spPr>
        <a:xfrm>
          <a:off x="1752175" y="1849729"/>
          <a:ext cx="6397479" cy="75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Apoyar la formación de fondos o incubadoras de proyectos, facilitando el financiamiento de los mismos a través de inversores calificados bajo régimen de oferta pública</a:t>
          </a:r>
          <a:endParaRPr lang="es-AR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52175" y="1849729"/>
        <a:ext cx="6397479" cy="755894"/>
      </dsp:txXfrm>
    </dsp:sp>
    <dsp:sp modelId="{F3CF4A5A-712A-4204-A6E4-04EF4171C1E2}">
      <dsp:nvSpPr>
        <dsp:cNvPr id="0" name=""/>
        <dsp:cNvSpPr/>
      </dsp:nvSpPr>
      <dsp:spPr>
        <a:xfrm flipV="1">
          <a:off x="1725640" y="2517541"/>
          <a:ext cx="6241657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0409-AC14-46E7-BEE4-5D42B3AE90F7}">
      <dsp:nvSpPr>
        <dsp:cNvPr id="0" name=""/>
        <dsp:cNvSpPr/>
      </dsp:nvSpPr>
      <dsp:spPr>
        <a:xfrm>
          <a:off x="1752175" y="2562123"/>
          <a:ext cx="6397479" cy="49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Prever mecanismos de apoyo profesional  y seguimiento de los proyectos financiados que asegure alcanzar todo su potencial</a:t>
          </a:r>
        </a:p>
      </dsp:txBody>
      <dsp:txXfrm>
        <a:off x="1752175" y="2562123"/>
        <a:ext cx="6397479" cy="493949"/>
      </dsp:txXfrm>
    </dsp:sp>
    <dsp:sp modelId="{3EE57D31-097A-4EE3-B506-3FAFE81EFB5D}">
      <dsp:nvSpPr>
        <dsp:cNvPr id="0" name=""/>
        <dsp:cNvSpPr/>
      </dsp:nvSpPr>
      <dsp:spPr>
        <a:xfrm flipV="1">
          <a:off x="1736267" y="3037020"/>
          <a:ext cx="6229531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B7421-26DE-4995-8E8D-7428626D411E}">
      <dsp:nvSpPr>
        <dsp:cNvPr id="0" name=""/>
        <dsp:cNvSpPr/>
      </dsp:nvSpPr>
      <dsp:spPr>
        <a:xfrm>
          <a:off x="0" y="3160990"/>
          <a:ext cx="81496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7AE4-B3BD-4F8E-802E-91E72B9934E5}">
      <dsp:nvSpPr>
        <dsp:cNvPr id="0" name=""/>
        <dsp:cNvSpPr/>
      </dsp:nvSpPr>
      <dsp:spPr>
        <a:xfrm>
          <a:off x="0" y="3190400"/>
          <a:ext cx="1629931" cy="78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Destinatarios</a:t>
          </a:r>
        </a:p>
      </dsp:txBody>
      <dsp:txXfrm>
        <a:off x="0" y="3190400"/>
        <a:ext cx="1629931" cy="785443"/>
      </dsp:txXfrm>
    </dsp:sp>
    <dsp:sp modelId="{28139B4D-915B-4EDB-A154-9E241BB45CF5}">
      <dsp:nvSpPr>
        <dsp:cNvPr id="0" name=""/>
        <dsp:cNvSpPr/>
      </dsp:nvSpPr>
      <dsp:spPr>
        <a:xfrm>
          <a:off x="1752175" y="3256543"/>
          <a:ext cx="6397479" cy="70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Proyectos de emprendedores de alto potencial </a:t>
          </a:r>
          <a:r>
            <a:rPr lang="es-BO" sz="1400" kern="12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que se encuentren en </a:t>
          </a:r>
          <a:r>
            <a:rPr lang="es-BO" sz="1400" b="1" kern="12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su etapa inicial  de desarrollo </a:t>
          </a:r>
          <a:r>
            <a:rPr lang="es-BO" sz="1400" kern="1200" dirty="0" smtClean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rPr>
            <a:t>y que requieran apoyo de capital y de gestión para su consolidación</a:t>
          </a:r>
          <a:endParaRPr lang="es-AR" sz="1400" kern="1200" dirty="0" smtClean="0">
            <a:solidFill>
              <a:schemeClr val="tx1">
                <a:lumMod val="50000"/>
              </a:schemeClr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52175" y="3256543"/>
        <a:ext cx="6397479" cy="708956"/>
      </dsp:txXfrm>
    </dsp:sp>
    <dsp:sp modelId="{5C8C49B3-6E89-4C40-881B-F4269EB3DE3C}">
      <dsp:nvSpPr>
        <dsp:cNvPr id="0" name=""/>
        <dsp:cNvSpPr/>
      </dsp:nvSpPr>
      <dsp:spPr>
        <a:xfrm>
          <a:off x="1629931" y="3927073"/>
          <a:ext cx="65197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0"/>
          <a:ext cx="831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86657"/>
          <a:ext cx="1812940" cy="186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Características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86657"/>
        <a:ext cx="1812940" cy="1866014"/>
      </dsp:txXfrm>
    </dsp:sp>
    <dsp:sp modelId="{BF7DB2B7-4834-4255-85AD-E260F7E208D6}">
      <dsp:nvSpPr>
        <dsp:cNvPr id="0" name=""/>
        <dsp:cNvSpPr/>
      </dsp:nvSpPr>
      <dsp:spPr>
        <a:xfrm>
          <a:off x="1828349" y="101469"/>
          <a:ext cx="6371647" cy="85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Proyectos que requieran bajos montos de capital a través de emisión de acciones/deuda convertible en acciones/fideicomisos</a:t>
          </a:r>
          <a:endParaRPr lang="es-ES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28349" y="101469"/>
        <a:ext cx="6371647" cy="850250"/>
      </dsp:txXfrm>
    </dsp:sp>
    <dsp:sp modelId="{2D64B589-2D7B-4B55-B810-76326817F2A1}">
      <dsp:nvSpPr>
        <dsp:cNvPr id="0" name=""/>
        <dsp:cNvSpPr/>
      </dsp:nvSpPr>
      <dsp:spPr>
        <a:xfrm>
          <a:off x="1802356" y="672200"/>
          <a:ext cx="6493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807067" y="735373"/>
          <a:ext cx="6371647" cy="74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Financiamiento a través de plataformas electrónicas que unen inversores con proyectos</a:t>
          </a:r>
          <a:endParaRPr lang="es-ES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07067" y="735373"/>
        <a:ext cx="6371647" cy="741477"/>
      </dsp:txXfrm>
    </dsp:sp>
    <dsp:sp modelId="{63DF7709-E005-4DF7-824D-207C7F088C58}">
      <dsp:nvSpPr>
        <dsp:cNvPr id="0" name=""/>
        <dsp:cNvSpPr/>
      </dsp:nvSpPr>
      <dsp:spPr>
        <a:xfrm>
          <a:off x="1818151" y="1364305"/>
          <a:ext cx="6493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A2FF4-8497-4353-86F8-8090A02750A6}">
      <dsp:nvSpPr>
        <dsp:cNvPr id="0" name=""/>
        <dsp:cNvSpPr/>
      </dsp:nvSpPr>
      <dsp:spPr>
        <a:xfrm>
          <a:off x="0" y="1361724"/>
          <a:ext cx="83115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BECDF-24F9-4C5F-8144-766CE8894B22}">
      <dsp:nvSpPr>
        <dsp:cNvPr id="0" name=""/>
        <dsp:cNvSpPr/>
      </dsp:nvSpPr>
      <dsp:spPr>
        <a:xfrm>
          <a:off x="22274" y="1516733"/>
          <a:ext cx="1662310" cy="186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400" kern="1200" dirty="0" smtClean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22274" y="1516733"/>
        <a:ext cx="1662310" cy="1866014"/>
      </dsp:txXfrm>
    </dsp:sp>
    <dsp:sp modelId="{94FFA1FA-09F6-4C9B-B886-73E0BE172FFC}">
      <dsp:nvSpPr>
        <dsp:cNvPr id="0" name=""/>
        <dsp:cNvSpPr/>
      </dsp:nvSpPr>
      <dsp:spPr>
        <a:xfrm>
          <a:off x="1786983" y="1440284"/>
          <a:ext cx="6524567" cy="70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CNV pondrá en consulta pública una nueva revisión del régimen con el objetivo de hacer más viable la figura</a:t>
          </a:r>
          <a:endParaRPr lang="es-ES" sz="1400" kern="1200" dirty="0" smtClean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86983" y="1440284"/>
        <a:ext cx="6524567" cy="704055"/>
      </dsp:txXfrm>
    </dsp:sp>
    <dsp:sp modelId="{EC5844DD-5C68-42A7-857A-4F95B52145C3}">
      <dsp:nvSpPr>
        <dsp:cNvPr id="0" name=""/>
        <dsp:cNvSpPr/>
      </dsp:nvSpPr>
      <dsp:spPr>
        <a:xfrm>
          <a:off x="1662310" y="2000358"/>
          <a:ext cx="66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7C1FB-A646-4F78-B47E-5B6B06235E07}">
      <dsp:nvSpPr>
        <dsp:cNvPr id="0" name=""/>
        <dsp:cNvSpPr/>
      </dsp:nvSpPr>
      <dsp:spPr>
        <a:xfrm>
          <a:off x="1767670" y="2090265"/>
          <a:ext cx="6524567" cy="62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Acciones coordinadas con mercados, plataformas y otras autoridades públicas</a:t>
          </a:r>
        </a:p>
      </dsp:txBody>
      <dsp:txXfrm>
        <a:off x="1767670" y="2090265"/>
        <a:ext cx="6524567" cy="626822"/>
      </dsp:txXfrm>
    </dsp:sp>
    <dsp:sp modelId="{FFE71ABA-00F6-4430-A01D-4F11F77A6274}">
      <dsp:nvSpPr>
        <dsp:cNvPr id="0" name=""/>
        <dsp:cNvSpPr/>
      </dsp:nvSpPr>
      <dsp:spPr>
        <a:xfrm>
          <a:off x="1662310" y="2485688"/>
          <a:ext cx="66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B27F1-009D-4FB2-859C-859DF3D8E2A2}">
      <dsp:nvSpPr>
        <dsp:cNvPr id="0" name=""/>
        <dsp:cNvSpPr/>
      </dsp:nvSpPr>
      <dsp:spPr>
        <a:xfrm>
          <a:off x="1776348" y="2537136"/>
          <a:ext cx="6524567" cy="474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Revisión de los montos mínimos de inversión, criterios de diversificación, régimen informativo, custodia de las participaciones, destino de los fondos, etc.</a:t>
          </a:r>
        </a:p>
      </dsp:txBody>
      <dsp:txXfrm>
        <a:off x="1776348" y="2537136"/>
        <a:ext cx="6524567" cy="474282"/>
      </dsp:txXfrm>
    </dsp:sp>
    <dsp:sp modelId="{1208E3EE-3DAF-40C9-B11F-AC885F7DD11C}">
      <dsp:nvSpPr>
        <dsp:cNvPr id="0" name=""/>
        <dsp:cNvSpPr/>
      </dsp:nvSpPr>
      <dsp:spPr>
        <a:xfrm>
          <a:off x="1662310" y="3716412"/>
          <a:ext cx="66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0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38516" y="0"/>
          <a:ext cx="1740064" cy="343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4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38516" y="0"/>
        <a:ext cx="1740064" cy="3437368"/>
      </dsp:txXfrm>
    </dsp:sp>
    <dsp:sp modelId="{BF7DB2B7-4834-4255-85AD-E260F7E208D6}">
      <dsp:nvSpPr>
        <dsp:cNvPr id="0" name=""/>
        <dsp:cNvSpPr/>
      </dsp:nvSpPr>
      <dsp:spPr>
        <a:xfrm>
          <a:off x="1856921" y="73430"/>
          <a:ext cx="6115521" cy="12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FCI abiertos que incorporen en sus carteras, además de valores de deuda,  instrumentos de participación de capital, invirtiendo en Fondos de Inversión de capital emprendedor, de capital privado, o directamente en acciones con oferta pública de baja capitalización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73430"/>
        <a:ext cx="6115521" cy="1215855"/>
      </dsp:txXfrm>
    </dsp:sp>
    <dsp:sp modelId="{2D64B589-2D7B-4B55-B810-76326817F2A1}">
      <dsp:nvSpPr>
        <dsp:cNvPr id="0" name=""/>
        <dsp:cNvSpPr/>
      </dsp:nvSpPr>
      <dsp:spPr>
        <a:xfrm>
          <a:off x="1740064" y="1125658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856921" y="1362715"/>
          <a:ext cx="6115521" cy="100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Estos fondos otorgarán liquidez a valores negociables con baja negociación y permitirán reducir y diversificar el riesgo de inversión a los potenciales interesa</a:t>
          </a:r>
          <a:r>
            <a:rPr lang="es-BO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dos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56921" y="1362715"/>
        <a:ext cx="6115521" cy="1008342"/>
      </dsp:txXfrm>
    </dsp:sp>
    <dsp:sp modelId="{63DF7709-E005-4DF7-824D-207C7F088C58}">
      <dsp:nvSpPr>
        <dsp:cNvPr id="0" name=""/>
        <dsp:cNvSpPr/>
      </dsp:nvSpPr>
      <dsp:spPr>
        <a:xfrm>
          <a:off x="1740064" y="2159305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258CA-063A-4E05-8F23-2F9B20CDE7F7}">
      <dsp:nvSpPr>
        <dsp:cNvPr id="0" name=""/>
        <dsp:cNvSpPr/>
      </dsp:nvSpPr>
      <dsp:spPr>
        <a:xfrm>
          <a:off x="1856921" y="2309817"/>
          <a:ext cx="6115521" cy="91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Para la emisora permitirá que la tenencia de sus acciones y el ejercicio de sus derechos políticos se distribuya, en forma indirecta,  entre todos los </a:t>
          </a:r>
          <a:r>
            <a:rPr lang="es-BO" sz="1400" kern="1200" dirty="0" err="1" smtClean="0">
              <a:solidFill>
                <a:schemeClr val="bg2"/>
              </a:solidFill>
              <a:latin typeface="Roboto" charset="0"/>
              <a:ea typeface="Roboto" charset="0"/>
            </a:rPr>
            <a:t>cuotapartistas</a:t>
          </a:r>
          <a:r>
            <a:rPr lang="es-BO" sz="14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 del fondo</a:t>
          </a:r>
          <a:endParaRPr lang="es-ES" sz="1400" kern="1200" dirty="0">
            <a:solidFill>
              <a:schemeClr val="bg2"/>
            </a:solidFill>
            <a:latin typeface="Roboto" charset="0"/>
            <a:ea typeface="Roboto" charset="0"/>
          </a:endParaRPr>
        </a:p>
      </dsp:txBody>
      <dsp:txXfrm>
        <a:off x="1856921" y="2309817"/>
        <a:ext cx="6115521" cy="917685"/>
      </dsp:txXfrm>
    </dsp:sp>
    <dsp:sp modelId="{B0C65F93-7E9E-4D5D-BEAF-D6569DBEDFA3}">
      <dsp:nvSpPr>
        <dsp:cNvPr id="0" name=""/>
        <dsp:cNvSpPr/>
      </dsp:nvSpPr>
      <dsp:spPr>
        <a:xfrm>
          <a:off x="1740064" y="3362173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2677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2677"/>
          <a:ext cx="1740064" cy="1963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2677"/>
        <a:ext cx="1740064" cy="1963730"/>
      </dsp:txXfrm>
    </dsp:sp>
    <dsp:sp modelId="{BF7DB2B7-4834-4255-85AD-E260F7E208D6}">
      <dsp:nvSpPr>
        <dsp:cNvPr id="0" name=""/>
        <dsp:cNvSpPr/>
      </dsp:nvSpPr>
      <dsp:spPr>
        <a:xfrm>
          <a:off x="1708069" y="119063"/>
          <a:ext cx="6115521" cy="69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Apoyar la formación de fondos de inversión en participaciones de capital privado de empresas en crecimiento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08069" y="119063"/>
        <a:ext cx="6115521" cy="694605"/>
      </dsp:txXfrm>
    </dsp:sp>
    <dsp:sp modelId="{2D64B589-2D7B-4B55-B810-76326817F2A1}">
      <dsp:nvSpPr>
        <dsp:cNvPr id="0" name=""/>
        <dsp:cNvSpPr/>
      </dsp:nvSpPr>
      <dsp:spPr>
        <a:xfrm>
          <a:off x="1740064" y="739232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708069" y="770552"/>
          <a:ext cx="6115521" cy="57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Lograr mayor competitividad, desarrollo, puestos de trabajo y, a nivel agregado, crecimiento económico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08069" y="770552"/>
        <a:ext cx="6115521" cy="576054"/>
      </dsp:txXfrm>
    </dsp:sp>
    <dsp:sp modelId="{63DF7709-E005-4DF7-824D-207C7F088C58}">
      <dsp:nvSpPr>
        <dsp:cNvPr id="0" name=""/>
        <dsp:cNvSpPr/>
      </dsp:nvSpPr>
      <dsp:spPr>
        <a:xfrm>
          <a:off x="1740064" y="1357237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258CA-063A-4E05-8F23-2F9B20CDE7F7}">
      <dsp:nvSpPr>
        <dsp:cNvPr id="0" name=""/>
        <dsp:cNvSpPr/>
      </dsp:nvSpPr>
      <dsp:spPr>
        <a:xfrm>
          <a:off x="1718710" y="1441724"/>
          <a:ext cx="6115521" cy="52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Permitir que pequeñas empresas puedan financiar su etapa de maduración para llegar a la oferta pública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718710" y="1441724"/>
        <a:ext cx="6115521" cy="524263"/>
      </dsp:txXfrm>
    </dsp:sp>
    <dsp:sp modelId="{B0C65F93-7E9E-4D5D-BEAF-D6569DBEDFA3}">
      <dsp:nvSpPr>
        <dsp:cNvPr id="0" name=""/>
        <dsp:cNvSpPr/>
      </dsp:nvSpPr>
      <dsp:spPr>
        <a:xfrm>
          <a:off x="1745066" y="2051041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ACF95-8AED-4F8D-B27B-22C31CA8A773}">
      <dsp:nvSpPr>
        <dsp:cNvPr id="0" name=""/>
        <dsp:cNvSpPr/>
      </dsp:nvSpPr>
      <dsp:spPr>
        <a:xfrm>
          <a:off x="0" y="2094002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6005F-B281-403E-AD6E-38CDACB3F9B3}">
      <dsp:nvSpPr>
        <dsp:cNvPr id="0" name=""/>
        <dsp:cNvSpPr/>
      </dsp:nvSpPr>
      <dsp:spPr>
        <a:xfrm>
          <a:off x="21251" y="2147170"/>
          <a:ext cx="1595489" cy="121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Principales características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21251" y="2147170"/>
        <a:ext cx="1595489" cy="1213389"/>
      </dsp:txXfrm>
    </dsp:sp>
    <dsp:sp modelId="{B2A6BBFE-02F6-490C-90A0-4F3A7B08F8C7}">
      <dsp:nvSpPr>
        <dsp:cNvPr id="0" name=""/>
        <dsp:cNvSpPr/>
      </dsp:nvSpPr>
      <dsp:spPr>
        <a:xfrm>
          <a:off x="1693858" y="2165459"/>
          <a:ext cx="6262294" cy="127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Sobre la base de la norma de</a:t>
          </a:r>
          <a:r>
            <a:rPr lang="es-BO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 fondos de inversión en capital emprendedor, se suman mayores requerimientos de información, gobierno corporativo, transparencia, mecanismos de salida de desinversión a través de cotización de acciones, etc.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693858" y="2165459"/>
        <a:ext cx="6262294" cy="1271908"/>
      </dsp:txXfrm>
    </dsp:sp>
    <dsp:sp modelId="{4D99E902-FF87-4162-8796-91FFAD3602FF}">
      <dsp:nvSpPr>
        <dsp:cNvPr id="0" name=""/>
        <dsp:cNvSpPr/>
      </dsp:nvSpPr>
      <dsp:spPr>
        <a:xfrm>
          <a:off x="1595489" y="3336503"/>
          <a:ext cx="63819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14C1-EDED-4106-B526-2E3648C2DAF6}">
      <dsp:nvSpPr>
        <dsp:cNvPr id="0" name=""/>
        <dsp:cNvSpPr/>
      </dsp:nvSpPr>
      <dsp:spPr>
        <a:xfrm>
          <a:off x="0" y="1678"/>
          <a:ext cx="79774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6571-44A2-4413-BE08-1E7C20D32BE8}">
      <dsp:nvSpPr>
        <dsp:cNvPr id="0" name=""/>
        <dsp:cNvSpPr/>
      </dsp:nvSpPr>
      <dsp:spPr>
        <a:xfrm>
          <a:off x="0" y="1678"/>
          <a:ext cx="1740064" cy="343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rPr>
            <a:t>¿Qué proponemos?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0" y="1678"/>
        <a:ext cx="1740064" cy="3434011"/>
      </dsp:txXfrm>
    </dsp:sp>
    <dsp:sp modelId="{BF7DB2B7-4834-4255-85AD-E260F7E208D6}">
      <dsp:nvSpPr>
        <dsp:cNvPr id="0" name=""/>
        <dsp:cNvSpPr/>
      </dsp:nvSpPr>
      <dsp:spPr>
        <a:xfrm>
          <a:off x="1856921" y="75036"/>
          <a:ext cx="6115521" cy="121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Desarrollar </a:t>
          </a:r>
          <a:r>
            <a:rPr lang="es-AR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un régimen  simplificado de autorización a la oferta pública de acciones de empresas ya listadas en otros mercados, bajo pautas de reciprocidad</a:t>
          </a:r>
          <a:endParaRPr lang="es-ES" sz="1600" kern="1200" dirty="0">
            <a:solidFill>
              <a:schemeClr val="bg2"/>
            </a:solidFill>
            <a:latin typeface="Roboto" charset="0"/>
            <a:ea typeface="Roboto" charset="0"/>
          </a:endParaRPr>
        </a:p>
      </dsp:txBody>
      <dsp:txXfrm>
        <a:off x="1856921" y="75036"/>
        <a:ext cx="6115521" cy="1214668"/>
      </dsp:txXfrm>
    </dsp:sp>
    <dsp:sp modelId="{2D64B589-2D7B-4B55-B810-76326817F2A1}">
      <dsp:nvSpPr>
        <dsp:cNvPr id="0" name=""/>
        <dsp:cNvSpPr/>
      </dsp:nvSpPr>
      <dsp:spPr>
        <a:xfrm>
          <a:off x="1718812" y="1033395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E282-D1FD-46AB-813F-C34479EFCB13}">
      <dsp:nvSpPr>
        <dsp:cNvPr id="0" name=""/>
        <dsp:cNvSpPr/>
      </dsp:nvSpPr>
      <dsp:spPr>
        <a:xfrm>
          <a:off x="1835639" y="1086619"/>
          <a:ext cx="6115521" cy="1007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Empresas </a:t>
          </a:r>
          <a:r>
            <a:rPr lang="es-AR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que cotizan en mercados del exterior reconocidos por CNV simultáneamente coticen en el mercado argentino bajo un régimen distintivo y muy sencillo</a:t>
          </a:r>
          <a:endParaRPr lang="es-ES" sz="1600" kern="1200" dirty="0">
            <a:solidFill>
              <a:schemeClr val="bg2"/>
            </a:solidFill>
            <a:latin typeface="Roboto" charset="0"/>
            <a:ea typeface="Roboto" charset="0"/>
          </a:endParaRPr>
        </a:p>
      </dsp:txBody>
      <dsp:txXfrm>
        <a:off x="1835639" y="1086619"/>
        <a:ext cx="6115521" cy="1007357"/>
      </dsp:txXfrm>
    </dsp:sp>
    <dsp:sp modelId="{63DF7709-E005-4DF7-824D-207C7F088C58}">
      <dsp:nvSpPr>
        <dsp:cNvPr id="0" name=""/>
        <dsp:cNvSpPr/>
      </dsp:nvSpPr>
      <dsp:spPr>
        <a:xfrm>
          <a:off x="1745066" y="1955751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258CA-063A-4E05-8F23-2F9B20CDE7F7}">
      <dsp:nvSpPr>
        <dsp:cNvPr id="0" name=""/>
        <dsp:cNvSpPr/>
      </dsp:nvSpPr>
      <dsp:spPr>
        <a:xfrm>
          <a:off x="1814418" y="2071148"/>
          <a:ext cx="6115521" cy="91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chemeClr val="bg2"/>
              </a:solidFill>
              <a:latin typeface="Roboto" charset="0"/>
              <a:ea typeface="Roboto" charset="0"/>
            </a:rPr>
            <a:t>Empresas locales, mediante la colocación por oferta pública inicial en el mercado local, puedan acceder a automáticamente mercados del exterior, tanto para la captación de inversiones en capital como la negociación de sus acciones</a:t>
          </a:r>
          <a:endParaRPr lang="es-ES" sz="1600" kern="1200" dirty="0">
            <a:solidFill>
              <a:schemeClr val="bg2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1814418" y="2071148"/>
        <a:ext cx="6115521" cy="916789"/>
      </dsp:txXfrm>
    </dsp:sp>
    <dsp:sp modelId="{B0C65F93-7E9E-4D5D-BEAF-D6569DBEDFA3}">
      <dsp:nvSpPr>
        <dsp:cNvPr id="0" name=""/>
        <dsp:cNvSpPr/>
      </dsp:nvSpPr>
      <dsp:spPr>
        <a:xfrm>
          <a:off x="1745066" y="3105387"/>
          <a:ext cx="62323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175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13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25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03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09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75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106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59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02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20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291120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81650" y="3222025"/>
            <a:ext cx="48423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76375" y="940015"/>
            <a:ext cx="50475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Encode Sans"/>
              <a:buNone/>
              <a:defRPr sz="53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39125" y="4554591"/>
            <a:ext cx="2454493" cy="322991"/>
            <a:chOff x="665550" y="4210175"/>
            <a:chExt cx="2090175" cy="275050"/>
          </a:xfrm>
        </p:grpSpPr>
        <p:sp>
          <p:nvSpPr>
            <p:cNvPr id="13" name="Google Shape;13;p2"/>
            <p:cNvSpPr/>
            <p:nvPr/>
          </p:nvSpPr>
          <p:spPr>
            <a:xfrm>
              <a:off x="1567750" y="4237550"/>
              <a:ext cx="76825" cy="98550"/>
            </a:xfrm>
            <a:custGeom>
              <a:avLst/>
              <a:gdLst/>
              <a:ahLst/>
              <a:cxnLst/>
              <a:rect l="l" t="t" r="r" b="b"/>
              <a:pathLst>
                <a:path w="3073" h="3942" extrusionOk="0">
                  <a:moveTo>
                    <a:pt x="1858" y="1"/>
                  </a:moveTo>
                  <a:cubicBezTo>
                    <a:pt x="1286" y="1"/>
                    <a:pt x="834" y="167"/>
                    <a:pt x="500" y="525"/>
                  </a:cubicBezTo>
                  <a:cubicBezTo>
                    <a:pt x="167" y="882"/>
                    <a:pt x="0" y="1358"/>
                    <a:pt x="0" y="1977"/>
                  </a:cubicBezTo>
                  <a:cubicBezTo>
                    <a:pt x="0" y="2584"/>
                    <a:pt x="167" y="3061"/>
                    <a:pt x="500" y="3418"/>
                  </a:cubicBezTo>
                  <a:cubicBezTo>
                    <a:pt x="834" y="3763"/>
                    <a:pt x="1286" y="3942"/>
                    <a:pt x="1858" y="3942"/>
                  </a:cubicBezTo>
                  <a:cubicBezTo>
                    <a:pt x="2084" y="3942"/>
                    <a:pt x="2298" y="3918"/>
                    <a:pt x="2501" y="3858"/>
                  </a:cubicBezTo>
                  <a:cubicBezTo>
                    <a:pt x="2703" y="3787"/>
                    <a:pt x="2893" y="3704"/>
                    <a:pt x="3072" y="3573"/>
                  </a:cubicBezTo>
                  <a:lnTo>
                    <a:pt x="3072" y="3037"/>
                  </a:lnTo>
                  <a:cubicBezTo>
                    <a:pt x="2905" y="3203"/>
                    <a:pt x="2715" y="3323"/>
                    <a:pt x="2512" y="3406"/>
                  </a:cubicBezTo>
                  <a:cubicBezTo>
                    <a:pt x="2322" y="3477"/>
                    <a:pt x="2120" y="3525"/>
                    <a:pt x="1893" y="3525"/>
                  </a:cubicBezTo>
                  <a:cubicBezTo>
                    <a:pt x="1453" y="3525"/>
                    <a:pt x="1119" y="3394"/>
                    <a:pt x="893" y="3120"/>
                  </a:cubicBezTo>
                  <a:cubicBezTo>
                    <a:pt x="667" y="2858"/>
                    <a:pt x="548" y="2477"/>
                    <a:pt x="548" y="1977"/>
                  </a:cubicBezTo>
                  <a:cubicBezTo>
                    <a:pt x="548" y="1465"/>
                    <a:pt x="667" y="1084"/>
                    <a:pt x="893" y="822"/>
                  </a:cubicBezTo>
                  <a:cubicBezTo>
                    <a:pt x="1119" y="548"/>
                    <a:pt x="1453" y="417"/>
                    <a:pt x="1893" y="417"/>
                  </a:cubicBezTo>
                  <a:cubicBezTo>
                    <a:pt x="2120" y="417"/>
                    <a:pt x="2322" y="465"/>
                    <a:pt x="2512" y="536"/>
                  </a:cubicBezTo>
                  <a:cubicBezTo>
                    <a:pt x="2715" y="620"/>
                    <a:pt x="2905" y="739"/>
                    <a:pt x="3072" y="906"/>
                  </a:cubicBezTo>
                  <a:lnTo>
                    <a:pt x="3072" y="358"/>
                  </a:lnTo>
                  <a:cubicBezTo>
                    <a:pt x="2893" y="239"/>
                    <a:pt x="2703" y="144"/>
                    <a:pt x="2501" y="84"/>
                  </a:cubicBezTo>
                  <a:cubicBezTo>
                    <a:pt x="2310" y="25"/>
                    <a:pt x="2096" y="1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59125" y="4261075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8" y="893"/>
                    <a:pt x="2120" y="1167"/>
                    <a:pt x="2120" y="1500"/>
                  </a:cubicBezTo>
                  <a:cubicBezTo>
                    <a:pt x="2120" y="1846"/>
                    <a:pt x="2048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43"/>
                    <a:pt x="346" y="405"/>
                  </a:cubicBezTo>
                  <a:cubicBezTo>
                    <a:pt x="108" y="667"/>
                    <a:pt x="0" y="1036"/>
                    <a:pt x="0" y="1500"/>
                  </a:cubicBezTo>
                  <a:cubicBezTo>
                    <a:pt x="0" y="1977"/>
                    <a:pt x="108" y="2334"/>
                    <a:pt x="346" y="2608"/>
                  </a:cubicBezTo>
                  <a:cubicBezTo>
                    <a:pt x="572" y="2870"/>
                    <a:pt x="893" y="3001"/>
                    <a:pt x="1310" y="3001"/>
                  </a:cubicBezTo>
                  <a:cubicBezTo>
                    <a:pt x="1715" y="3001"/>
                    <a:pt x="2036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6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3350" y="4261075"/>
              <a:ext cx="104225" cy="73250"/>
            </a:xfrm>
            <a:custGeom>
              <a:avLst/>
              <a:gdLst/>
              <a:ahLst/>
              <a:cxnLst/>
              <a:rect l="l" t="t" r="r" b="b"/>
              <a:pathLst>
                <a:path w="4169" h="2930" extrusionOk="0">
                  <a:moveTo>
                    <a:pt x="1394" y="0"/>
                  </a:moveTo>
                  <a:cubicBezTo>
                    <a:pt x="1192" y="0"/>
                    <a:pt x="1013" y="48"/>
                    <a:pt x="858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9" y="822"/>
                    <a:pt x="691" y="655"/>
                  </a:cubicBezTo>
                  <a:cubicBezTo>
                    <a:pt x="822" y="500"/>
                    <a:pt x="1013" y="417"/>
                    <a:pt x="1251" y="417"/>
                  </a:cubicBezTo>
                  <a:cubicBezTo>
                    <a:pt x="1453" y="417"/>
                    <a:pt x="1608" y="477"/>
                    <a:pt x="1704" y="608"/>
                  </a:cubicBezTo>
                  <a:cubicBezTo>
                    <a:pt x="1799" y="738"/>
                    <a:pt x="1846" y="941"/>
                    <a:pt x="1846" y="1227"/>
                  </a:cubicBezTo>
                  <a:lnTo>
                    <a:pt x="1846" y="2929"/>
                  </a:lnTo>
                  <a:lnTo>
                    <a:pt x="2323" y="2929"/>
                  </a:lnTo>
                  <a:lnTo>
                    <a:pt x="2323" y="1310"/>
                  </a:lnTo>
                  <a:cubicBezTo>
                    <a:pt x="2323" y="1036"/>
                    <a:pt x="2394" y="822"/>
                    <a:pt x="2537" y="655"/>
                  </a:cubicBezTo>
                  <a:cubicBezTo>
                    <a:pt x="2680" y="488"/>
                    <a:pt x="2870" y="417"/>
                    <a:pt x="3108" y="417"/>
                  </a:cubicBezTo>
                  <a:cubicBezTo>
                    <a:pt x="3311" y="417"/>
                    <a:pt x="3454" y="477"/>
                    <a:pt x="3549" y="608"/>
                  </a:cubicBezTo>
                  <a:cubicBezTo>
                    <a:pt x="3656" y="750"/>
                    <a:pt x="3704" y="953"/>
                    <a:pt x="3704" y="1227"/>
                  </a:cubicBezTo>
                  <a:lnTo>
                    <a:pt x="3704" y="2929"/>
                  </a:lnTo>
                  <a:lnTo>
                    <a:pt x="4168" y="2929"/>
                  </a:lnTo>
                  <a:lnTo>
                    <a:pt x="4168" y="1203"/>
                  </a:lnTo>
                  <a:cubicBezTo>
                    <a:pt x="4168" y="822"/>
                    <a:pt x="4085" y="524"/>
                    <a:pt x="3930" y="322"/>
                  </a:cubicBezTo>
                  <a:cubicBezTo>
                    <a:pt x="3763" y="107"/>
                    <a:pt x="3537" y="0"/>
                    <a:pt x="3239" y="0"/>
                  </a:cubicBezTo>
                  <a:cubicBezTo>
                    <a:pt x="3013" y="0"/>
                    <a:pt x="2823" y="60"/>
                    <a:pt x="2668" y="155"/>
                  </a:cubicBezTo>
                  <a:cubicBezTo>
                    <a:pt x="2501" y="262"/>
                    <a:pt x="2358" y="417"/>
                    <a:pt x="2239" y="619"/>
                  </a:cubicBezTo>
                  <a:cubicBezTo>
                    <a:pt x="2168" y="417"/>
                    <a:pt x="2061" y="274"/>
                    <a:pt x="1918" y="167"/>
                  </a:cubicBezTo>
                  <a:cubicBezTo>
                    <a:pt x="1775" y="60"/>
                    <a:pt x="159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71050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02000" y="4261075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84"/>
                    <a:pt x="311" y="227"/>
                  </a:cubicBezTo>
                  <a:cubicBezTo>
                    <a:pt x="120" y="369"/>
                    <a:pt x="25" y="584"/>
                    <a:pt x="25" y="846"/>
                  </a:cubicBezTo>
                  <a:cubicBezTo>
                    <a:pt x="25" y="1072"/>
                    <a:pt x="84" y="1239"/>
                    <a:pt x="215" y="1370"/>
                  </a:cubicBezTo>
                  <a:cubicBezTo>
                    <a:pt x="346" y="1500"/>
                    <a:pt x="549" y="1584"/>
                    <a:pt x="846" y="1655"/>
                  </a:cubicBezTo>
                  <a:lnTo>
                    <a:pt x="1013" y="1691"/>
                  </a:lnTo>
                  <a:cubicBezTo>
                    <a:pt x="1299" y="1751"/>
                    <a:pt x="1489" y="1822"/>
                    <a:pt x="1573" y="1881"/>
                  </a:cubicBezTo>
                  <a:cubicBezTo>
                    <a:pt x="1656" y="1953"/>
                    <a:pt x="1704" y="2048"/>
                    <a:pt x="1704" y="2179"/>
                  </a:cubicBezTo>
                  <a:cubicBezTo>
                    <a:pt x="1704" y="2310"/>
                    <a:pt x="1644" y="2417"/>
                    <a:pt x="1525" y="2501"/>
                  </a:cubicBezTo>
                  <a:cubicBezTo>
                    <a:pt x="1406" y="2572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48"/>
                  </a:cubicBezTo>
                  <a:cubicBezTo>
                    <a:pt x="346" y="2501"/>
                    <a:pt x="180" y="2429"/>
                    <a:pt x="1" y="2346"/>
                  </a:cubicBezTo>
                  <a:lnTo>
                    <a:pt x="1" y="2822"/>
                  </a:lnTo>
                  <a:cubicBezTo>
                    <a:pt x="180" y="2882"/>
                    <a:pt x="358" y="2929"/>
                    <a:pt x="525" y="2953"/>
                  </a:cubicBezTo>
                  <a:cubicBezTo>
                    <a:pt x="692" y="2989"/>
                    <a:pt x="846" y="3001"/>
                    <a:pt x="1001" y="3001"/>
                  </a:cubicBezTo>
                  <a:cubicBezTo>
                    <a:pt x="1370" y="3001"/>
                    <a:pt x="1656" y="2929"/>
                    <a:pt x="1870" y="2774"/>
                  </a:cubicBezTo>
                  <a:cubicBezTo>
                    <a:pt x="2073" y="2620"/>
                    <a:pt x="2180" y="2405"/>
                    <a:pt x="2180" y="2143"/>
                  </a:cubicBezTo>
                  <a:cubicBezTo>
                    <a:pt x="2180" y="1905"/>
                    <a:pt x="2108" y="1727"/>
                    <a:pt x="1965" y="1596"/>
                  </a:cubicBezTo>
                  <a:cubicBezTo>
                    <a:pt x="1835" y="1465"/>
                    <a:pt x="1596" y="1370"/>
                    <a:pt x="1263" y="1298"/>
                  </a:cubicBezTo>
                  <a:lnTo>
                    <a:pt x="1096" y="1262"/>
                  </a:lnTo>
                  <a:cubicBezTo>
                    <a:pt x="846" y="1203"/>
                    <a:pt x="680" y="1143"/>
                    <a:pt x="596" y="1084"/>
                  </a:cubicBezTo>
                  <a:cubicBezTo>
                    <a:pt x="513" y="1024"/>
                    <a:pt x="477" y="941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2" y="393"/>
                    <a:pt x="1168" y="393"/>
                  </a:cubicBezTo>
                  <a:cubicBezTo>
                    <a:pt x="1323" y="393"/>
                    <a:pt x="1477" y="417"/>
                    <a:pt x="1620" y="453"/>
                  </a:cubicBezTo>
                  <a:cubicBezTo>
                    <a:pt x="1763" y="488"/>
                    <a:pt x="1894" y="536"/>
                    <a:pt x="2025" y="608"/>
                  </a:cubicBezTo>
                  <a:lnTo>
                    <a:pt x="2025" y="155"/>
                  </a:lnTo>
                  <a:cubicBezTo>
                    <a:pt x="1906" y="107"/>
                    <a:pt x="1763" y="72"/>
                    <a:pt x="1608" y="48"/>
                  </a:cubicBezTo>
                  <a:cubicBezTo>
                    <a:pt x="1454" y="24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75225" y="4235175"/>
              <a:ext cx="11950" cy="99150"/>
            </a:xfrm>
            <a:custGeom>
              <a:avLst/>
              <a:gdLst/>
              <a:ahLst/>
              <a:cxnLst/>
              <a:rect l="l" t="t" r="r" b="b"/>
              <a:pathLst>
                <a:path w="478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77" y="596"/>
                  </a:lnTo>
                  <a:lnTo>
                    <a:pt x="477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77" y="3965"/>
                  </a:lnTo>
                  <a:lnTo>
                    <a:pt x="477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06500" y="4229825"/>
              <a:ext cx="65500" cy="106275"/>
            </a:xfrm>
            <a:custGeom>
              <a:avLst/>
              <a:gdLst/>
              <a:ahLst/>
              <a:cxnLst/>
              <a:rect l="l" t="t" r="r" b="b"/>
              <a:pathLst>
                <a:path w="2620" h="4251" extrusionOk="0">
                  <a:moveTo>
                    <a:pt x="1655" y="0"/>
                  </a:moveTo>
                  <a:lnTo>
                    <a:pt x="953" y="965"/>
                  </a:lnTo>
                  <a:lnTo>
                    <a:pt x="1334" y="965"/>
                  </a:lnTo>
                  <a:lnTo>
                    <a:pt x="2167" y="0"/>
                  </a:lnTo>
                  <a:close/>
                  <a:moveTo>
                    <a:pt x="1310" y="1655"/>
                  </a:moveTo>
                  <a:cubicBezTo>
                    <a:pt x="1560" y="1655"/>
                    <a:pt x="1750" y="1750"/>
                    <a:pt x="1905" y="1953"/>
                  </a:cubicBezTo>
                  <a:cubicBezTo>
                    <a:pt x="2048" y="2143"/>
                    <a:pt x="2119" y="2417"/>
                    <a:pt x="2119" y="2750"/>
                  </a:cubicBezTo>
                  <a:cubicBezTo>
                    <a:pt x="2119" y="3096"/>
                    <a:pt x="2048" y="3358"/>
                    <a:pt x="1905" y="3560"/>
                  </a:cubicBezTo>
                  <a:cubicBezTo>
                    <a:pt x="1750" y="3763"/>
                    <a:pt x="1560" y="3858"/>
                    <a:pt x="1310" y="3858"/>
                  </a:cubicBezTo>
                  <a:cubicBezTo>
                    <a:pt x="1048" y="3858"/>
                    <a:pt x="857" y="3763"/>
                    <a:pt x="703" y="3560"/>
                  </a:cubicBezTo>
                  <a:cubicBezTo>
                    <a:pt x="560" y="3370"/>
                    <a:pt x="488" y="3096"/>
                    <a:pt x="488" y="2750"/>
                  </a:cubicBezTo>
                  <a:cubicBezTo>
                    <a:pt x="488" y="2417"/>
                    <a:pt x="560" y="2143"/>
                    <a:pt x="714" y="1953"/>
                  </a:cubicBezTo>
                  <a:cubicBezTo>
                    <a:pt x="857" y="1750"/>
                    <a:pt x="1060" y="1655"/>
                    <a:pt x="1310" y="1655"/>
                  </a:cubicBezTo>
                  <a:close/>
                  <a:moveTo>
                    <a:pt x="1310" y="1250"/>
                  </a:moveTo>
                  <a:cubicBezTo>
                    <a:pt x="893" y="1250"/>
                    <a:pt x="572" y="1393"/>
                    <a:pt x="345" y="1655"/>
                  </a:cubicBezTo>
                  <a:cubicBezTo>
                    <a:pt x="107" y="1917"/>
                    <a:pt x="0" y="2286"/>
                    <a:pt x="0" y="2750"/>
                  </a:cubicBezTo>
                  <a:cubicBezTo>
                    <a:pt x="0" y="3227"/>
                    <a:pt x="107" y="3584"/>
                    <a:pt x="345" y="3858"/>
                  </a:cubicBezTo>
                  <a:cubicBezTo>
                    <a:pt x="572" y="4120"/>
                    <a:pt x="893" y="4251"/>
                    <a:pt x="1310" y="4251"/>
                  </a:cubicBezTo>
                  <a:cubicBezTo>
                    <a:pt x="1715" y="4251"/>
                    <a:pt x="2036" y="4120"/>
                    <a:pt x="2262" y="3858"/>
                  </a:cubicBezTo>
                  <a:cubicBezTo>
                    <a:pt x="2500" y="3584"/>
                    <a:pt x="2619" y="3227"/>
                    <a:pt x="2619" y="2750"/>
                  </a:cubicBezTo>
                  <a:cubicBezTo>
                    <a:pt x="2619" y="2286"/>
                    <a:pt x="2500" y="1917"/>
                    <a:pt x="2262" y="1655"/>
                  </a:cubicBezTo>
                  <a:cubicBezTo>
                    <a:pt x="2036" y="1393"/>
                    <a:pt x="1715" y="1250"/>
                    <a:pt x="1310" y="1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9072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4" y="0"/>
                  </a:moveTo>
                  <a:cubicBezTo>
                    <a:pt x="1203" y="0"/>
                    <a:pt x="1024" y="48"/>
                    <a:pt x="870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8" y="822"/>
                    <a:pt x="691" y="655"/>
                  </a:cubicBezTo>
                  <a:cubicBezTo>
                    <a:pt x="846" y="488"/>
                    <a:pt x="1036" y="417"/>
                    <a:pt x="1298" y="417"/>
                  </a:cubicBezTo>
                  <a:cubicBezTo>
                    <a:pt x="1501" y="417"/>
                    <a:pt x="1667" y="477"/>
                    <a:pt x="1763" y="619"/>
                  </a:cubicBezTo>
                  <a:cubicBezTo>
                    <a:pt x="1870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4" y="2929"/>
                  </a:lnTo>
                  <a:lnTo>
                    <a:pt x="2394" y="1203"/>
                  </a:lnTo>
                  <a:cubicBezTo>
                    <a:pt x="2394" y="810"/>
                    <a:pt x="2310" y="512"/>
                    <a:pt x="2144" y="310"/>
                  </a:cubicBezTo>
                  <a:cubicBezTo>
                    <a:pt x="1977" y="107"/>
                    <a:pt x="1727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16050" y="4239050"/>
              <a:ext cx="72050" cy="95275"/>
            </a:xfrm>
            <a:custGeom>
              <a:avLst/>
              <a:gdLst/>
              <a:ahLst/>
              <a:cxnLst/>
              <a:rect l="l" t="t" r="r" b="b"/>
              <a:pathLst>
                <a:path w="2882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500" y="3810"/>
                  </a:lnTo>
                  <a:lnTo>
                    <a:pt x="500" y="631"/>
                  </a:lnTo>
                  <a:lnTo>
                    <a:pt x="2191" y="3810"/>
                  </a:lnTo>
                  <a:lnTo>
                    <a:pt x="2881" y="3810"/>
                  </a:lnTo>
                  <a:lnTo>
                    <a:pt x="2881" y="0"/>
                  </a:lnTo>
                  <a:lnTo>
                    <a:pt x="2381" y="0"/>
                  </a:lnTo>
                  <a:lnTo>
                    <a:pt x="2381" y="319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08900" y="4261075"/>
              <a:ext cx="60150" cy="75025"/>
            </a:xfrm>
            <a:custGeom>
              <a:avLst/>
              <a:gdLst/>
              <a:ahLst/>
              <a:cxnLst/>
              <a:rect l="l" t="t" r="r" b="b"/>
              <a:pathLst>
                <a:path w="2406" h="3001" extrusionOk="0">
                  <a:moveTo>
                    <a:pt x="1942" y="1489"/>
                  </a:moveTo>
                  <a:lnTo>
                    <a:pt x="1942" y="1596"/>
                  </a:lnTo>
                  <a:cubicBezTo>
                    <a:pt x="1942" y="1905"/>
                    <a:pt x="1858" y="2155"/>
                    <a:pt x="1703" y="2334"/>
                  </a:cubicBezTo>
                  <a:cubicBezTo>
                    <a:pt x="1549" y="2524"/>
                    <a:pt x="1334" y="2608"/>
                    <a:pt x="1072" y="2608"/>
                  </a:cubicBezTo>
                  <a:cubicBezTo>
                    <a:pt x="894" y="2608"/>
                    <a:pt x="739" y="2560"/>
                    <a:pt x="632" y="2465"/>
                  </a:cubicBezTo>
                  <a:cubicBezTo>
                    <a:pt x="525" y="2370"/>
                    <a:pt x="465" y="2239"/>
                    <a:pt x="465" y="2072"/>
                  </a:cubicBezTo>
                  <a:cubicBezTo>
                    <a:pt x="465" y="1858"/>
                    <a:pt x="537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80" y="0"/>
                  </a:moveTo>
                  <a:cubicBezTo>
                    <a:pt x="1025" y="0"/>
                    <a:pt x="870" y="24"/>
                    <a:pt x="703" y="60"/>
                  </a:cubicBezTo>
                  <a:cubicBezTo>
                    <a:pt x="548" y="84"/>
                    <a:pt x="382" y="143"/>
                    <a:pt x="203" y="203"/>
                  </a:cubicBezTo>
                  <a:lnTo>
                    <a:pt x="203" y="643"/>
                  </a:lnTo>
                  <a:cubicBezTo>
                    <a:pt x="346" y="560"/>
                    <a:pt x="501" y="500"/>
                    <a:pt x="656" y="465"/>
                  </a:cubicBezTo>
                  <a:cubicBezTo>
                    <a:pt x="810" y="417"/>
                    <a:pt x="965" y="405"/>
                    <a:pt x="1132" y="405"/>
                  </a:cubicBezTo>
                  <a:cubicBezTo>
                    <a:pt x="1382" y="405"/>
                    <a:pt x="1584" y="465"/>
                    <a:pt x="1727" y="584"/>
                  </a:cubicBezTo>
                  <a:cubicBezTo>
                    <a:pt x="1870" y="703"/>
                    <a:pt x="1942" y="869"/>
                    <a:pt x="1942" y="1084"/>
                  </a:cubicBezTo>
                  <a:lnTo>
                    <a:pt x="1942" y="1131"/>
                  </a:lnTo>
                  <a:lnTo>
                    <a:pt x="1287" y="1131"/>
                  </a:lnTo>
                  <a:cubicBezTo>
                    <a:pt x="858" y="1131"/>
                    <a:pt x="537" y="1215"/>
                    <a:pt x="322" y="1370"/>
                  </a:cubicBezTo>
                  <a:cubicBezTo>
                    <a:pt x="108" y="1536"/>
                    <a:pt x="1" y="1774"/>
                    <a:pt x="1" y="2096"/>
                  </a:cubicBezTo>
                  <a:cubicBezTo>
                    <a:pt x="1" y="2370"/>
                    <a:pt x="84" y="2596"/>
                    <a:pt x="251" y="2763"/>
                  </a:cubicBezTo>
                  <a:cubicBezTo>
                    <a:pt x="429" y="2917"/>
                    <a:pt x="656" y="3001"/>
                    <a:pt x="953" y="3001"/>
                  </a:cubicBezTo>
                  <a:cubicBezTo>
                    <a:pt x="1180" y="3001"/>
                    <a:pt x="1382" y="2965"/>
                    <a:pt x="1537" y="2882"/>
                  </a:cubicBezTo>
                  <a:cubicBezTo>
                    <a:pt x="1703" y="2798"/>
                    <a:pt x="1834" y="2667"/>
                    <a:pt x="1942" y="2501"/>
                  </a:cubicBezTo>
                  <a:lnTo>
                    <a:pt x="1942" y="2929"/>
                  </a:lnTo>
                  <a:lnTo>
                    <a:pt x="2406" y="2929"/>
                  </a:lnTo>
                  <a:lnTo>
                    <a:pt x="2406" y="1298"/>
                  </a:lnTo>
                  <a:cubicBezTo>
                    <a:pt x="2406" y="869"/>
                    <a:pt x="2311" y="536"/>
                    <a:pt x="2108" y="322"/>
                  </a:cubicBezTo>
                  <a:cubicBezTo>
                    <a:pt x="1894" y="107"/>
                    <a:pt x="1596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8075" y="4261075"/>
              <a:ext cx="56600" cy="75025"/>
            </a:xfrm>
            <a:custGeom>
              <a:avLst/>
              <a:gdLst/>
              <a:ahLst/>
              <a:cxnLst/>
              <a:rect l="l" t="t" r="r" b="b"/>
              <a:pathLst>
                <a:path w="2264" h="3001" extrusionOk="0">
                  <a:moveTo>
                    <a:pt x="1442" y="0"/>
                  </a:moveTo>
                  <a:cubicBezTo>
                    <a:pt x="1001" y="0"/>
                    <a:pt x="644" y="143"/>
                    <a:pt x="394" y="405"/>
                  </a:cubicBezTo>
                  <a:cubicBezTo>
                    <a:pt x="132" y="667"/>
                    <a:pt x="1" y="1036"/>
                    <a:pt x="1" y="1500"/>
                  </a:cubicBezTo>
                  <a:cubicBezTo>
                    <a:pt x="1" y="1965"/>
                    <a:pt x="132" y="2322"/>
                    <a:pt x="382" y="2596"/>
                  </a:cubicBezTo>
                  <a:cubicBezTo>
                    <a:pt x="644" y="2870"/>
                    <a:pt x="977" y="3001"/>
                    <a:pt x="1406" y="3001"/>
                  </a:cubicBezTo>
                  <a:cubicBezTo>
                    <a:pt x="1572" y="3001"/>
                    <a:pt x="1715" y="2989"/>
                    <a:pt x="1858" y="2953"/>
                  </a:cubicBezTo>
                  <a:cubicBezTo>
                    <a:pt x="2001" y="2929"/>
                    <a:pt x="2132" y="2882"/>
                    <a:pt x="2263" y="2822"/>
                  </a:cubicBezTo>
                  <a:lnTo>
                    <a:pt x="2263" y="2382"/>
                  </a:lnTo>
                  <a:cubicBezTo>
                    <a:pt x="2132" y="2465"/>
                    <a:pt x="2001" y="2513"/>
                    <a:pt x="1870" y="2548"/>
                  </a:cubicBezTo>
                  <a:cubicBezTo>
                    <a:pt x="1727" y="2584"/>
                    <a:pt x="1596" y="2608"/>
                    <a:pt x="1465" y="2608"/>
                  </a:cubicBezTo>
                  <a:cubicBezTo>
                    <a:pt x="1156" y="2608"/>
                    <a:pt x="918" y="2513"/>
                    <a:pt x="751" y="2322"/>
                  </a:cubicBezTo>
                  <a:cubicBezTo>
                    <a:pt x="584" y="2120"/>
                    <a:pt x="501" y="1858"/>
                    <a:pt x="501" y="1500"/>
                  </a:cubicBezTo>
                  <a:cubicBezTo>
                    <a:pt x="501" y="1155"/>
                    <a:pt x="584" y="881"/>
                    <a:pt x="751" y="691"/>
                  </a:cubicBezTo>
                  <a:cubicBezTo>
                    <a:pt x="918" y="500"/>
                    <a:pt x="1156" y="405"/>
                    <a:pt x="1465" y="405"/>
                  </a:cubicBezTo>
                  <a:cubicBezTo>
                    <a:pt x="1596" y="405"/>
                    <a:pt x="1727" y="417"/>
                    <a:pt x="1870" y="465"/>
                  </a:cubicBezTo>
                  <a:cubicBezTo>
                    <a:pt x="2001" y="500"/>
                    <a:pt x="2132" y="548"/>
                    <a:pt x="2263" y="619"/>
                  </a:cubicBezTo>
                  <a:lnTo>
                    <a:pt x="2263" y="179"/>
                  </a:lnTo>
                  <a:cubicBezTo>
                    <a:pt x="2132" y="119"/>
                    <a:pt x="2001" y="84"/>
                    <a:pt x="1870" y="48"/>
                  </a:cubicBezTo>
                  <a:cubicBezTo>
                    <a:pt x="1727" y="24"/>
                    <a:pt x="1584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65175" y="4235175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96425" y="4261075"/>
              <a:ext cx="65525" cy="75025"/>
            </a:xfrm>
            <a:custGeom>
              <a:avLst/>
              <a:gdLst/>
              <a:ahLst/>
              <a:cxnLst/>
              <a:rect l="l" t="t" r="r" b="b"/>
              <a:pathLst>
                <a:path w="2621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9" y="893"/>
                    <a:pt x="2120" y="1167"/>
                    <a:pt x="2120" y="1500"/>
                  </a:cubicBezTo>
                  <a:cubicBezTo>
                    <a:pt x="2120" y="1846"/>
                    <a:pt x="2049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4" y="0"/>
                    <a:pt x="572" y="143"/>
                    <a:pt x="346" y="405"/>
                  </a:cubicBezTo>
                  <a:cubicBezTo>
                    <a:pt x="108" y="667"/>
                    <a:pt x="1" y="1036"/>
                    <a:pt x="1" y="1500"/>
                  </a:cubicBezTo>
                  <a:cubicBezTo>
                    <a:pt x="1" y="1977"/>
                    <a:pt x="108" y="2334"/>
                    <a:pt x="346" y="2608"/>
                  </a:cubicBezTo>
                  <a:cubicBezTo>
                    <a:pt x="572" y="2870"/>
                    <a:pt x="894" y="3001"/>
                    <a:pt x="1310" y="3001"/>
                  </a:cubicBezTo>
                  <a:cubicBezTo>
                    <a:pt x="1715" y="3001"/>
                    <a:pt x="2037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7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8067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3" y="0"/>
                  </a:moveTo>
                  <a:cubicBezTo>
                    <a:pt x="1203" y="0"/>
                    <a:pt x="1024" y="48"/>
                    <a:pt x="869" y="131"/>
                  </a:cubicBezTo>
                  <a:cubicBezTo>
                    <a:pt x="715" y="215"/>
                    <a:pt x="584" y="346"/>
                    <a:pt x="476" y="512"/>
                  </a:cubicBezTo>
                  <a:lnTo>
                    <a:pt x="476" y="72"/>
                  </a:lnTo>
                  <a:lnTo>
                    <a:pt x="0" y="72"/>
                  </a:lnTo>
                  <a:lnTo>
                    <a:pt x="0" y="2929"/>
                  </a:lnTo>
                  <a:lnTo>
                    <a:pt x="476" y="2929"/>
                  </a:lnTo>
                  <a:lnTo>
                    <a:pt x="476" y="1310"/>
                  </a:lnTo>
                  <a:cubicBezTo>
                    <a:pt x="476" y="1036"/>
                    <a:pt x="548" y="822"/>
                    <a:pt x="691" y="655"/>
                  </a:cubicBezTo>
                  <a:cubicBezTo>
                    <a:pt x="834" y="488"/>
                    <a:pt x="1036" y="417"/>
                    <a:pt x="1298" y="417"/>
                  </a:cubicBezTo>
                  <a:cubicBezTo>
                    <a:pt x="1500" y="417"/>
                    <a:pt x="1655" y="477"/>
                    <a:pt x="1762" y="619"/>
                  </a:cubicBezTo>
                  <a:cubicBezTo>
                    <a:pt x="1869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3" y="2929"/>
                  </a:lnTo>
                  <a:lnTo>
                    <a:pt x="2393" y="1203"/>
                  </a:lnTo>
                  <a:cubicBezTo>
                    <a:pt x="2393" y="810"/>
                    <a:pt x="2310" y="512"/>
                    <a:pt x="2143" y="310"/>
                  </a:cubicBezTo>
                  <a:cubicBezTo>
                    <a:pt x="1977" y="107"/>
                    <a:pt x="1727" y="0"/>
                    <a:pt x="1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59550" y="4261075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9"/>
                  </a:moveTo>
                  <a:lnTo>
                    <a:pt x="1941" y="1596"/>
                  </a:lnTo>
                  <a:cubicBezTo>
                    <a:pt x="1941" y="1905"/>
                    <a:pt x="1858" y="2155"/>
                    <a:pt x="1703" y="2334"/>
                  </a:cubicBezTo>
                  <a:cubicBezTo>
                    <a:pt x="1548" y="2524"/>
                    <a:pt x="1346" y="2608"/>
                    <a:pt x="1084" y="2608"/>
                  </a:cubicBezTo>
                  <a:cubicBezTo>
                    <a:pt x="893" y="2608"/>
                    <a:pt x="739" y="2560"/>
                    <a:pt x="631" y="2465"/>
                  </a:cubicBezTo>
                  <a:cubicBezTo>
                    <a:pt x="524" y="2370"/>
                    <a:pt x="465" y="2239"/>
                    <a:pt x="465" y="2072"/>
                  </a:cubicBezTo>
                  <a:cubicBezTo>
                    <a:pt x="465" y="1858"/>
                    <a:pt x="548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79" y="0"/>
                  </a:moveTo>
                  <a:cubicBezTo>
                    <a:pt x="1024" y="0"/>
                    <a:pt x="870" y="24"/>
                    <a:pt x="715" y="60"/>
                  </a:cubicBezTo>
                  <a:cubicBezTo>
                    <a:pt x="548" y="84"/>
                    <a:pt x="381" y="143"/>
                    <a:pt x="215" y="203"/>
                  </a:cubicBezTo>
                  <a:lnTo>
                    <a:pt x="215" y="643"/>
                  </a:lnTo>
                  <a:cubicBezTo>
                    <a:pt x="358" y="560"/>
                    <a:pt x="500" y="500"/>
                    <a:pt x="655" y="465"/>
                  </a:cubicBezTo>
                  <a:cubicBezTo>
                    <a:pt x="810" y="417"/>
                    <a:pt x="965" y="405"/>
                    <a:pt x="1131" y="405"/>
                  </a:cubicBezTo>
                  <a:cubicBezTo>
                    <a:pt x="1393" y="405"/>
                    <a:pt x="1584" y="465"/>
                    <a:pt x="1727" y="584"/>
                  </a:cubicBezTo>
                  <a:cubicBezTo>
                    <a:pt x="1870" y="703"/>
                    <a:pt x="1941" y="869"/>
                    <a:pt x="1941" y="1084"/>
                  </a:cubicBezTo>
                  <a:lnTo>
                    <a:pt x="1941" y="1131"/>
                  </a:lnTo>
                  <a:lnTo>
                    <a:pt x="1286" y="1131"/>
                  </a:lnTo>
                  <a:cubicBezTo>
                    <a:pt x="858" y="1131"/>
                    <a:pt x="536" y="1215"/>
                    <a:pt x="322" y="1370"/>
                  </a:cubicBezTo>
                  <a:cubicBezTo>
                    <a:pt x="108" y="1536"/>
                    <a:pt x="0" y="1774"/>
                    <a:pt x="0" y="2096"/>
                  </a:cubicBezTo>
                  <a:cubicBezTo>
                    <a:pt x="0" y="2370"/>
                    <a:pt x="84" y="2596"/>
                    <a:pt x="262" y="2763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1" y="2965"/>
                    <a:pt x="1548" y="2882"/>
                  </a:cubicBezTo>
                  <a:cubicBezTo>
                    <a:pt x="1703" y="2798"/>
                    <a:pt x="1834" y="2667"/>
                    <a:pt x="1941" y="2501"/>
                  </a:cubicBezTo>
                  <a:lnTo>
                    <a:pt x="1941" y="2929"/>
                  </a:lnTo>
                  <a:lnTo>
                    <a:pt x="2417" y="2929"/>
                  </a:lnTo>
                  <a:lnTo>
                    <a:pt x="2417" y="1298"/>
                  </a:lnTo>
                  <a:cubicBezTo>
                    <a:pt x="2417" y="869"/>
                    <a:pt x="2310" y="536"/>
                    <a:pt x="2108" y="322"/>
                  </a:cubicBezTo>
                  <a:cubicBezTo>
                    <a:pt x="1905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744075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67750" y="4365550"/>
              <a:ext cx="63725" cy="101225"/>
            </a:xfrm>
            <a:custGeom>
              <a:avLst/>
              <a:gdLst/>
              <a:ahLst/>
              <a:cxnLst/>
              <a:rect l="l" t="t" r="r" b="b"/>
              <a:pathLst>
                <a:path w="2549" h="4049" extrusionOk="0">
                  <a:moveTo>
                    <a:pt x="1286" y="1441"/>
                  </a:moveTo>
                  <a:cubicBezTo>
                    <a:pt x="1524" y="1441"/>
                    <a:pt x="1727" y="1536"/>
                    <a:pt x="1870" y="1739"/>
                  </a:cubicBezTo>
                  <a:cubicBezTo>
                    <a:pt x="2012" y="1929"/>
                    <a:pt x="2084" y="2203"/>
                    <a:pt x="2084" y="2548"/>
                  </a:cubicBezTo>
                  <a:cubicBezTo>
                    <a:pt x="2084" y="2894"/>
                    <a:pt x="2012" y="3156"/>
                    <a:pt x="1870" y="3358"/>
                  </a:cubicBezTo>
                  <a:cubicBezTo>
                    <a:pt x="1727" y="3548"/>
                    <a:pt x="1524" y="3656"/>
                    <a:pt x="1286" y="3656"/>
                  </a:cubicBezTo>
                  <a:cubicBezTo>
                    <a:pt x="1036" y="3656"/>
                    <a:pt x="834" y="3548"/>
                    <a:pt x="691" y="3358"/>
                  </a:cubicBezTo>
                  <a:cubicBezTo>
                    <a:pt x="560" y="3156"/>
                    <a:pt x="488" y="2894"/>
                    <a:pt x="488" y="2548"/>
                  </a:cubicBezTo>
                  <a:cubicBezTo>
                    <a:pt x="488" y="2203"/>
                    <a:pt x="560" y="1929"/>
                    <a:pt x="691" y="1739"/>
                  </a:cubicBezTo>
                  <a:cubicBezTo>
                    <a:pt x="834" y="1536"/>
                    <a:pt x="1036" y="1441"/>
                    <a:pt x="1286" y="1441"/>
                  </a:cubicBezTo>
                  <a:close/>
                  <a:moveTo>
                    <a:pt x="2084" y="0"/>
                  </a:moveTo>
                  <a:lnTo>
                    <a:pt x="2084" y="1548"/>
                  </a:lnTo>
                  <a:cubicBezTo>
                    <a:pt x="1989" y="1382"/>
                    <a:pt x="1858" y="1251"/>
                    <a:pt x="1703" y="1167"/>
                  </a:cubicBezTo>
                  <a:cubicBezTo>
                    <a:pt x="1560" y="1084"/>
                    <a:pt x="1381" y="1048"/>
                    <a:pt x="1167" y="1048"/>
                  </a:cubicBezTo>
                  <a:cubicBezTo>
                    <a:pt x="822" y="1048"/>
                    <a:pt x="536" y="1179"/>
                    <a:pt x="322" y="1465"/>
                  </a:cubicBezTo>
                  <a:cubicBezTo>
                    <a:pt x="107" y="1739"/>
                    <a:pt x="0" y="2096"/>
                    <a:pt x="0" y="2548"/>
                  </a:cubicBezTo>
                  <a:cubicBezTo>
                    <a:pt x="0" y="2989"/>
                    <a:pt x="107" y="3358"/>
                    <a:pt x="322" y="3632"/>
                  </a:cubicBezTo>
                  <a:cubicBezTo>
                    <a:pt x="536" y="3906"/>
                    <a:pt x="822" y="4049"/>
                    <a:pt x="1167" y="4049"/>
                  </a:cubicBezTo>
                  <a:cubicBezTo>
                    <a:pt x="1381" y="4049"/>
                    <a:pt x="1560" y="4001"/>
                    <a:pt x="1703" y="3918"/>
                  </a:cubicBezTo>
                  <a:cubicBezTo>
                    <a:pt x="1858" y="3834"/>
                    <a:pt x="1989" y="3715"/>
                    <a:pt x="2084" y="3537"/>
                  </a:cubicBezTo>
                  <a:lnTo>
                    <a:pt x="2084" y="3965"/>
                  </a:lnTo>
                  <a:lnTo>
                    <a:pt x="2548" y="396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50500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43" y="393"/>
                    <a:pt x="1822" y="476"/>
                    <a:pt x="1965" y="631"/>
                  </a:cubicBezTo>
                  <a:cubicBezTo>
                    <a:pt x="2108" y="774"/>
                    <a:pt x="2179" y="988"/>
                    <a:pt x="2179" y="1238"/>
                  </a:cubicBezTo>
                  <a:lnTo>
                    <a:pt x="512" y="1238"/>
                  </a:lnTo>
                  <a:cubicBezTo>
                    <a:pt x="536" y="976"/>
                    <a:pt x="619" y="762"/>
                    <a:pt x="774" y="619"/>
                  </a:cubicBezTo>
                  <a:cubicBezTo>
                    <a:pt x="941" y="464"/>
                    <a:pt x="1143" y="393"/>
                    <a:pt x="1405" y="393"/>
                  </a:cubicBezTo>
                  <a:close/>
                  <a:moveTo>
                    <a:pt x="1405" y="0"/>
                  </a:moveTo>
                  <a:cubicBezTo>
                    <a:pt x="976" y="0"/>
                    <a:pt x="631" y="131"/>
                    <a:pt x="381" y="417"/>
                  </a:cubicBezTo>
                  <a:cubicBezTo>
                    <a:pt x="131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405" y="2596"/>
                  </a:cubicBezTo>
                  <a:cubicBezTo>
                    <a:pt x="667" y="2858"/>
                    <a:pt x="1024" y="3001"/>
                    <a:pt x="1488" y="3001"/>
                  </a:cubicBezTo>
                  <a:cubicBezTo>
                    <a:pt x="1667" y="3001"/>
                    <a:pt x="1846" y="2977"/>
                    <a:pt x="2024" y="2941"/>
                  </a:cubicBezTo>
                  <a:cubicBezTo>
                    <a:pt x="2203" y="2905"/>
                    <a:pt x="2370" y="2846"/>
                    <a:pt x="2536" y="2774"/>
                  </a:cubicBezTo>
                  <a:lnTo>
                    <a:pt x="2536" y="2334"/>
                  </a:lnTo>
                  <a:cubicBezTo>
                    <a:pt x="2370" y="2417"/>
                    <a:pt x="2203" y="2489"/>
                    <a:pt x="2036" y="2536"/>
                  </a:cubicBezTo>
                  <a:cubicBezTo>
                    <a:pt x="1869" y="2572"/>
                    <a:pt x="1691" y="2596"/>
                    <a:pt x="1512" y="2596"/>
                  </a:cubicBezTo>
                  <a:cubicBezTo>
                    <a:pt x="1203" y="2596"/>
                    <a:pt x="953" y="2512"/>
                    <a:pt x="786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96" y="119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66275" y="4369725"/>
              <a:ext cx="87250" cy="94975"/>
            </a:xfrm>
            <a:custGeom>
              <a:avLst/>
              <a:gdLst/>
              <a:ahLst/>
              <a:cxnLst/>
              <a:rect l="l" t="t" r="r" b="b"/>
              <a:pathLst>
                <a:path w="3490" h="3799" extrusionOk="0">
                  <a:moveTo>
                    <a:pt x="1" y="0"/>
                  </a:moveTo>
                  <a:lnTo>
                    <a:pt x="1453" y="3798"/>
                  </a:lnTo>
                  <a:lnTo>
                    <a:pt x="2037" y="3798"/>
                  </a:lnTo>
                  <a:lnTo>
                    <a:pt x="3489" y="0"/>
                  </a:lnTo>
                  <a:lnTo>
                    <a:pt x="2953" y="0"/>
                  </a:lnTo>
                  <a:lnTo>
                    <a:pt x="1739" y="32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52000" y="4391750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8"/>
                  </a:moveTo>
                  <a:lnTo>
                    <a:pt x="1941" y="1596"/>
                  </a:lnTo>
                  <a:cubicBezTo>
                    <a:pt x="1941" y="1893"/>
                    <a:pt x="1870" y="2143"/>
                    <a:pt x="1703" y="2334"/>
                  </a:cubicBezTo>
                  <a:cubicBezTo>
                    <a:pt x="1549" y="2512"/>
                    <a:pt x="1346" y="2608"/>
                    <a:pt x="1084" y="2608"/>
                  </a:cubicBezTo>
                  <a:cubicBezTo>
                    <a:pt x="894" y="2608"/>
                    <a:pt x="751" y="2560"/>
                    <a:pt x="632" y="2453"/>
                  </a:cubicBezTo>
                  <a:cubicBezTo>
                    <a:pt x="525" y="2358"/>
                    <a:pt x="477" y="2227"/>
                    <a:pt x="477" y="2060"/>
                  </a:cubicBezTo>
                  <a:cubicBezTo>
                    <a:pt x="477" y="1846"/>
                    <a:pt x="548" y="1703"/>
                    <a:pt x="691" y="1619"/>
                  </a:cubicBezTo>
                  <a:cubicBezTo>
                    <a:pt x="834" y="1524"/>
                    <a:pt x="1096" y="1488"/>
                    <a:pt x="1477" y="1488"/>
                  </a:cubicBezTo>
                  <a:close/>
                  <a:moveTo>
                    <a:pt x="1179" y="0"/>
                  </a:moveTo>
                  <a:cubicBezTo>
                    <a:pt x="1025" y="0"/>
                    <a:pt x="870" y="12"/>
                    <a:pt x="715" y="48"/>
                  </a:cubicBezTo>
                  <a:cubicBezTo>
                    <a:pt x="548" y="83"/>
                    <a:pt x="382" y="131"/>
                    <a:pt x="215" y="203"/>
                  </a:cubicBezTo>
                  <a:lnTo>
                    <a:pt x="215" y="631"/>
                  </a:lnTo>
                  <a:cubicBezTo>
                    <a:pt x="358" y="548"/>
                    <a:pt x="501" y="488"/>
                    <a:pt x="656" y="453"/>
                  </a:cubicBezTo>
                  <a:cubicBezTo>
                    <a:pt x="810" y="417"/>
                    <a:pt x="977" y="393"/>
                    <a:pt x="1132" y="393"/>
                  </a:cubicBezTo>
                  <a:cubicBezTo>
                    <a:pt x="1394" y="393"/>
                    <a:pt x="1584" y="453"/>
                    <a:pt x="1727" y="572"/>
                  </a:cubicBezTo>
                  <a:cubicBezTo>
                    <a:pt x="1870" y="691"/>
                    <a:pt x="1941" y="857"/>
                    <a:pt x="1941" y="1072"/>
                  </a:cubicBezTo>
                  <a:lnTo>
                    <a:pt x="1941" y="1119"/>
                  </a:lnTo>
                  <a:lnTo>
                    <a:pt x="1287" y="1119"/>
                  </a:lnTo>
                  <a:cubicBezTo>
                    <a:pt x="858" y="1119"/>
                    <a:pt x="536" y="1203"/>
                    <a:pt x="322" y="1369"/>
                  </a:cubicBezTo>
                  <a:cubicBezTo>
                    <a:pt x="108" y="1524"/>
                    <a:pt x="1" y="1774"/>
                    <a:pt x="1" y="2096"/>
                  </a:cubicBezTo>
                  <a:cubicBezTo>
                    <a:pt x="1" y="2369"/>
                    <a:pt x="84" y="2584"/>
                    <a:pt x="263" y="2750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2" y="2953"/>
                    <a:pt x="1549" y="2870"/>
                  </a:cubicBezTo>
                  <a:cubicBezTo>
                    <a:pt x="1703" y="2786"/>
                    <a:pt x="1834" y="2667"/>
                    <a:pt x="1941" y="2489"/>
                  </a:cubicBezTo>
                  <a:lnTo>
                    <a:pt x="1941" y="2917"/>
                  </a:lnTo>
                  <a:lnTo>
                    <a:pt x="2418" y="2917"/>
                  </a:lnTo>
                  <a:lnTo>
                    <a:pt x="2418" y="1298"/>
                  </a:lnTo>
                  <a:cubicBezTo>
                    <a:pt x="2418" y="857"/>
                    <a:pt x="2311" y="536"/>
                    <a:pt x="2108" y="322"/>
                  </a:cubicBezTo>
                  <a:cubicBezTo>
                    <a:pt x="1906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36550" y="4365550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0" y="0"/>
                  </a:moveTo>
                  <a:lnTo>
                    <a:pt x="0" y="3965"/>
                  </a:lnTo>
                  <a:lnTo>
                    <a:pt x="464" y="3965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67800" y="4391750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393"/>
                  </a:moveTo>
                  <a:cubicBezTo>
                    <a:pt x="1560" y="393"/>
                    <a:pt x="1750" y="500"/>
                    <a:pt x="1893" y="691"/>
                  </a:cubicBezTo>
                  <a:cubicBezTo>
                    <a:pt x="2048" y="893"/>
                    <a:pt x="2120" y="1155"/>
                    <a:pt x="2120" y="1500"/>
                  </a:cubicBezTo>
                  <a:cubicBezTo>
                    <a:pt x="2120" y="1834"/>
                    <a:pt x="2048" y="2108"/>
                    <a:pt x="1893" y="2298"/>
                  </a:cubicBezTo>
                  <a:cubicBezTo>
                    <a:pt x="1750" y="2500"/>
                    <a:pt x="1560" y="2596"/>
                    <a:pt x="1310" y="2596"/>
                  </a:cubicBezTo>
                  <a:cubicBezTo>
                    <a:pt x="1048" y="2596"/>
                    <a:pt x="857" y="2500"/>
                    <a:pt x="703" y="2310"/>
                  </a:cubicBezTo>
                  <a:cubicBezTo>
                    <a:pt x="560" y="2108"/>
                    <a:pt x="488" y="1834"/>
                    <a:pt x="488" y="1500"/>
                  </a:cubicBezTo>
                  <a:cubicBezTo>
                    <a:pt x="488" y="1155"/>
                    <a:pt x="560" y="881"/>
                    <a:pt x="703" y="691"/>
                  </a:cubicBezTo>
                  <a:cubicBezTo>
                    <a:pt x="857" y="500"/>
                    <a:pt x="1048" y="393"/>
                    <a:pt x="1310" y="393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31"/>
                    <a:pt x="346" y="393"/>
                  </a:cubicBezTo>
                  <a:cubicBezTo>
                    <a:pt x="107" y="655"/>
                    <a:pt x="0" y="1024"/>
                    <a:pt x="0" y="1500"/>
                  </a:cubicBezTo>
                  <a:cubicBezTo>
                    <a:pt x="0" y="1965"/>
                    <a:pt x="107" y="2334"/>
                    <a:pt x="346" y="2596"/>
                  </a:cubicBezTo>
                  <a:cubicBezTo>
                    <a:pt x="572" y="2858"/>
                    <a:pt x="893" y="3001"/>
                    <a:pt x="1310" y="3001"/>
                  </a:cubicBezTo>
                  <a:cubicBezTo>
                    <a:pt x="1715" y="3001"/>
                    <a:pt x="2036" y="2858"/>
                    <a:pt x="2262" y="2596"/>
                  </a:cubicBezTo>
                  <a:cubicBezTo>
                    <a:pt x="2501" y="2334"/>
                    <a:pt x="2620" y="1965"/>
                    <a:pt x="2620" y="1500"/>
                  </a:cubicBezTo>
                  <a:cubicBezTo>
                    <a:pt x="2620" y="1024"/>
                    <a:pt x="2501" y="655"/>
                    <a:pt x="2262" y="393"/>
                  </a:cubicBezTo>
                  <a:cubicBezTo>
                    <a:pt x="2036" y="131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52025" y="4391750"/>
              <a:ext cx="42000" cy="72950"/>
            </a:xfrm>
            <a:custGeom>
              <a:avLst/>
              <a:gdLst/>
              <a:ahLst/>
              <a:cxnLst/>
              <a:rect l="l" t="t" r="r" b="b"/>
              <a:pathLst>
                <a:path w="1680" h="2918" extrusionOk="0">
                  <a:moveTo>
                    <a:pt x="1429" y="0"/>
                  </a:moveTo>
                  <a:cubicBezTo>
                    <a:pt x="1215" y="0"/>
                    <a:pt x="1013" y="36"/>
                    <a:pt x="858" y="131"/>
                  </a:cubicBezTo>
                  <a:cubicBezTo>
                    <a:pt x="703" y="214"/>
                    <a:pt x="572" y="334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17"/>
                  </a:lnTo>
                  <a:lnTo>
                    <a:pt x="477" y="2917"/>
                  </a:lnTo>
                  <a:lnTo>
                    <a:pt x="477" y="1417"/>
                  </a:lnTo>
                  <a:cubicBezTo>
                    <a:pt x="477" y="1096"/>
                    <a:pt x="548" y="845"/>
                    <a:pt x="691" y="679"/>
                  </a:cubicBezTo>
                  <a:cubicBezTo>
                    <a:pt x="834" y="500"/>
                    <a:pt x="1037" y="417"/>
                    <a:pt x="1298" y="417"/>
                  </a:cubicBezTo>
                  <a:cubicBezTo>
                    <a:pt x="1370" y="417"/>
                    <a:pt x="1441" y="429"/>
                    <a:pt x="1501" y="441"/>
                  </a:cubicBezTo>
                  <a:cubicBezTo>
                    <a:pt x="1560" y="453"/>
                    <a:pt x="1620" y="476"/>
                    <a:pt x="1679" y="500"/>
                  </a:cubicBezTo>
                  <a:lnTo>
                    <a:pt x="1668" y="24"/>
                  </a:lnTo>
                  <a:cubicBezTo>
                    <a:pt x="1620" y="12"/>
                    <a:pt x="1584" y="12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8475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31" y="393"/>
                    <a:pt x="1822" y="476"/>
                    <a:pt x="1953" y="631"/>
                  </a:cubicBezTo>
                  <a:cubicBezTo>
                    <a:pt x="2096" y="774"/>
                    <a:pt x="2167" y="988"/>
                    <a:pt x="2179" y="1238"/>
                  </a:cubicBezTo>
                  <a:lnTo>
                    <a:pt x="500" y="1238"/>
                  </a:lnTo>
                  <a:cubicBezTo>
                    <a:pt x="524" y="976"/>
                    <a:pt x="619" y="762"/>
                    <a:pt x="774" y="619"/>
                  </a:cubicBezTo>
                  <a:cubicBezTo>
                    <a:pt x="929" y="464"/>
                    <a:pt x="1143" y="393"/>
                    <a:pt x="1405" y="393"/>
                  </a:cubicBezTo>
                  <a:close/>
                  <a:moveTo>
                    <a:pt x="1393" y="0"/>
                  </a:moveTo>
                  <a:cubicBezTo>
                    <a:pt x="964" y="0"/>
                    <a:pt x="631" y="131"/>
                    <a:pt x="369" y="417"/>
                  </a:cubicBezTo>
                  <a:cubicBezTo>
                    <a:pt x="119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393" y="2596"/>
                  </a:cubicBezTo>
                  <a:cubicBezTo>
                    <a:pt x="667" y="2858"/>
                    <a:pt x="1024" y="3001"/>
                    <a:pt x="1476" y="3001"/>
                  </a:cubicBezTo>
                  <a:cubicBezTo>
                    <a:pt x="1655" y="3001"/>
                    <a:pt x="1846" y="2977"/>
                    <a:pt x="2012" y="2941"/>
                  </a:cubicBezTo>
                  <a:cubicBezTo>
                    <a:pt x="2191" y="2905"/>
                    <a:pt x="2369" y="2846"/>
                    <a:pt x="2536" y="2774"/>
                  </a:cubicBezTo>
                  <a:lnTo>
                    <a:pt x="2536" y="2334"/>
                  </a:lnTo>
                  <a:cubicBezTo>
                    <a:pt x="2369" y="2417"/>
                    <a:pt x="2203" y="2489"/>
                    <a:pt x="2024" y="2536"/>
                  </a:cubicBezTo>
                  <a:cubicBezTo>
                    <a:pt x="1857" y="2572"/>
                    <a:pt x="1691" y="2596"/>
                    <a:pt x="1512" y="2596"/>
                  </a:cubicBezTo>
                  <a:cubicBezTo>
                    <a:pt x="1191" y="2596"/>
                    <a:pt x="953" y="2512"/>
                    <a:pt x="774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84" y="119"/>
                    <a:pt x="1786" y="0"/>
                    <a:pt x="1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78525" y="4391750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72"/>
                    <a:pt x="310" y="214"/>
                  </a:cubicBezTo>
                  <a:cubicBezTo>
                    <a:pt x="120" y="369"/>
                    <a:pt x="25" y="572"/>
                    <a:pt x="25" y="834"/>
                  </a:cubicBezTo>
                  <a:cubicBezTo>
                    <a:pt x="25" y="1060"/>
                    <a:pt x="84" y="1238"/>
                    <a:pt x="215" y="1357"/>
                  </a:cubicBezTo>
                  <a:cubicBezTo>
                    <a:pt x="346" y="1488"/>
                    <a:pt x="560" y="1584"/>
                    <a:pt x="846" y="1643"/>
                  </a:cubicBezTo>
                  <a:lnTo>
                    <a:pt x="1013" y="1679"/>
                  </a:lnTo>
                  <a:cubicBezTo>
                    <a:pt x="1299" y="1738"/>
                    <a:pt x="1489" y="1810"/>
                    <a:pt x="1572" y="1881"/>
                  </a:cubicBezTo>
                  <a:cubicBezTo>
                    <a:pt x="1656" y="1941"/>
                    <a:pt x="1703" y="2048"/>
                    <a:pt x="1703" y="2167"/>
                  </a:cubicBezTo>
                  <a:cubicBezTo>
                    <a:pt x="1703" y="2310"/>
                    <a:pt x="1644" y="2417"/>
                    <a:pt x="1525" y="2489"/>
                  </a:cubicBezTo>
                  <a:cubicBezTo>
                    <a:pt x="1406" y="2560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36"/>
                  </a:cubicBezTo>
                  <a:cubicBezTo>
                    <a:pt x="346" y="2489"/>
                    <a:pt x="179" y="2417"/>
                    <a:pt x="1" y="2334"/>
                  </a:cubicBezTo>
                  <a:lnTo>
                    <a:pt x="1" y="2822"/>
                  </a:lnTo>
                  <a:cubicBezTo>
                    <a:pt x="191" y="2881"/>
                    <a:pt x="358" y="2917"/>
                    <a:pt x="525" y="2953"/>
                  </a:cubicBezTo>
                  <a:cubicBezTo>
                    <a:pt x="691" y="2977"/>
                    <a:pt x="846" y="3001"/>
                    <a:pt x="1001" y="3001"/>
                  </a:cubicBezTo>
                  <a:cubicBezTo>
                    <a:pt x="1370" y="3001"/>
                    <a:pt x="1656" y="2917"/>
                    <a:pt x="1870" y="2762"/>
                  </a:cubicBezTo>
                  <a:cubicBezTo>
                    <a:pt x="2084" y="2608"/>
                    <a:pt x="2180" y="2405"/>
                    <a:pt x="2180" y="2131"/>
                  </a:cubicBezTo>
                  <a:cubicBezTo>
                    <a:pt x="2180" y="1905"/>
                    <a:pt x="2108" y="1715"/>
                    <a:pt x="1977" y="1596"/>
                  </a:cubicBezTo>
                  <a:cubicBezTo>
                    <a:pt x="1834" y="1465"/>
                    <a:pt x="1596" y="1357"/>
                    <a:pt x="1263" y="1286"/>
                  </a:cubicBezTo>
                  <a:lnTo>
                    <a:pt x="1108" y="1250"/>
                  </a:lnTo>
                  <a:cubicBezTo>
                    <a:pt x="846" y="1191"/>
                    <a:pt x="680" y="1143"/>
                    <a:pt x="596" y="1072"/>
                  </a:cubicBezTo>
                  <a:cubicBezTo>
                    <a:pt x="513" y="1012"/>
                    <a:pt x="477" y="929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1" y="393"/>
                    <a:pt x="1180" y="393"/>
                  </a:cubicBezTo>
                  <a:cubicBezTo>
                    <a:pt x="1322" y="393"/>
                    <a:pt x="1477" y="405"/>
                    <a:pt x="1620" y="441"/>
                  </a:cubicBezTo>
                  <a:cubicBezTo>
                    <a:pt x="1763" y="476"/>
                    <a:pt x="1894" y="524"/>
                    <a:pt x="2037" y="595"/>
                  </a:cubicBezTo>
                  <a:lnTo>
                    <a:pt x="2037" y="155"/>
                  </a:lnTo>
                  <a:cubicBezTo>
                    <a:pt x="1906" y="95"/>
                    <a:pt x="1763" y="60"/>
                    <a:pt x="1608" y="36"/>
                  </a:cubicBezTo>
                  <a:cubicBezTo>
                    <a:pt x="1453" y="12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65550" y="4210175"/>
              <a:ext cx="249150" cy="275050"/>
            </a:xfrm>
            <a:custGeom>
              <a:avLst/>
              <a:gdLst/>
              <a:ahLst/>
              <a:cxnLst/>
              <a:rect l="l" t="t" r="r" b="b"/>
              <a:pathLst>
                <a:path w="9966" h="11002" extrusionOk="0">
                  <a:moveTo>
                    <a:pt x="5584" y="0"/>
                  </a:moveTo>
                  <a:cubicBezTo>
                    <a:pt x="4025" y="0"/>
                    <a:pt x="2703" y="524"/>
                    <a:pt x="1620" y="1584"/>
                  </a:cubicBezTo>
                  <a:cubicBezTo>
                    <a:pt x="536" y="2644"/>
                    <a:pt x="0" y="3953"/>
                    <a:pt x="0" y="5537"/>
                  </a:cubicBezTo>
                  <a:cubicBezTo>
                    <a:pt x="0" y="7108"/>
                    <a:pt x="524" y="8418"/>
                    <a:pt x="1584" y="9454"/>
                  </a:cubicBezTo>
                  <a:cubicBezTo>
                    <a:pt x="2655" y="10490"/>
                    <a:pt x="4001" y="11002"/>
                    <a:pt x="5644" y="11002"/>
                  </a:cubicBezTo>
                  <a:cubicBezTo>
                    <a:pt x="7275" y="11002"/>
                    <a:pt x="8704" y="10323"/>
                    <a:pt x="9906" y="8966"/>
                  </a:cubicBezTo>
                  <a:lnTo>
                    <a:pt x="8382" y="7394"/>
                  </a:lnTo>
                  <a:cubicBezTo>
                    <a:pt x="7644" y="8323"/>
                    <a:pt x="6692" y="8787"/>
                    <a:pt x="5525" y="8787"/>
                  </a:cubicBezTo>
                  <a:cubicBezTo>
                    <a:pt x="4668" y="8787"/>
                    <a:pt x="3953" y="8489"/>
                    <a:pt x="3346" y="7882"/>
                  </a:cubicBezTo>
                  <a:cubicBezTo>
                    <a:pt x="2751" y="7287"/>
                    <a:pt x="2453" y="6489"/>
                    <a:pt x="2453" y="5501"/>
                  </a:cubicBezTo>
                  <a:cubicBezTo>
                    <a:pt x="2453" y="4513"/>
                    <a:pt x="2763" y="3727"/>
                    <a:pt x="3394" y="3144"/>
                  </a:cubicBezTo>
                  <a:cubicBezTo>
                    <a:pt x="4037" y="2560"/>
                    <a:pt x="4799" y="2263"/>
                    <a:pt x="5692" y="2263"/>
                  </a:cubicBezTo>
                  <a:cubicBezTo>
                    <a:pt x="6811" y="2263"/>
                    <a:pt x="7739" y="2739"/>
                    <a:pt x="8490" y="3667"/>
                  </a:cubicBezTo>
                  <a:lnTo>
                    <a:pt x="9966" y="1989"/>
                  </a:lnTo>
                  <a:cubicBezTo>
                    <a:pt x="8787" y="667"/>
                    <a:pt x="7323" y="0"/>
                    <a:pt x="5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59925" y="4216425"/>
              <a:ext cx="245600" cy="265825"/>
            </a:xfrm>
            <a:custGeom>
              <a:avLst/>
              <a:gdLst/>
              <a:ahLst/>
              <a:cxnLst/>
              <a:rect l="l" t="t" r="r" b="b"/>
              <a:pathLst>
                <a:path w="9824" h="10633" extrusionOk="0">
                  <a:moveTo>
                    <a:pt x="1" y="0"/>
                  </a:moveTo>
                  <a:lnTo>
                    <a:pt x="1" y="10633"/>
                  </a:lnTo>
                  <a:lnTo>
                    <a:pt x="2382" y="10633"/>
                  </a:lnTo>
                  <a:lnTo>
                    <a:pt x="2382" y="3965"/>
                  </a:lnTo>
                  <a:lnTo>
                    <a:pt x="7442" y="10633"/>
                  </a:lnTo>
                  <a:lnTo>
                    <a:pt x="9823" y="10633"/>
                  </a:lnTo>
                  <a:lnTo>
                    <a:pt x="9823" y="0"/>
                  </a:lnTo>
                  <a:lnTo>
                    <a:pt x="7442" y="0"/>
                  </a:lnTo>
                  <a:lnTo>
                    <a:pt x="7442" y="6846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37050" y="4216425"/>
              <a:ext cx="126225" cy="238150"/>
            </a:xfrm>
            <a:custGeom>
              <a:avLst/>
              <a:gdLst/>
              <a:ahLst/>
              <a:cxnLst/>
              <a:rect l="l" t="t" r="r" b="b"/>
              <a:pathLst>
                <a:path w="5049" h="9526" extrusionOk="0">
                  <a:moveTo>
                    <a:pt x="0" y="0"/>
                  </a:moveTo>
                  <a:lnTo>
                    <a:pt x="3822" y="9525"/>
                  </a:lnTo>
                  <a:lnTo>
                    <a:pt x="5049" y="618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38850" y="4216425"/>
              <a:ext cx="162250" cy="265825"/>
            </a:xfrm>
            <a:custGeom>
              <a:avLst/>
              <a:gdLst/>
              <a:ahLst/>
              <a:cxnLst/>
              <a:rect l="l" t="t" r="r" b="b"/>
              <a:pathLst>
                <a:path w="6490" h="10633" extrusionOk="0">
                  <a:moveTo>
                    <a:pt x="3917" y="0"/>
                  </a:moveTo>
                  <a:lnTo>
                    <a:pt x="1381" y="6323"/>
                  </a:lnTo>
                  <a:lnTo>
                    <a:pt x="429" y="8918"/>
                  </a:lnTo>
                  <a:lnTo>
                    <a:pt x="0" y="10121"/>
                  </a:lnTo>
                  <a:lnTo>
                    <a:pt x="203" y="10633"/>
                  </a:lnTo>
                  <a:lnTo>
                    <a:pt x="2215" y="10633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-7273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37B9E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1304850" y="-9600"/>
            <a:ext cx="7884000" cy="51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914400" y="752475"/>
            <a:ext cx="7399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2654150" y="1885950"/>
            <a:ext cx="5769900" cy="25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2581275" y="1485900"/>
            <a:ext cx="3876600" cy="20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Proxima Nova Extrabold"/>
              <a:buNone/>
              <a:defRPr sz="33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37B9EC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7109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SECTION_TITLE_AND_DESCRIPTION_2">
    <p:bg>
      <p:bgPr>
        <a:solidFill>
          <a:srgbClr val="37B9E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7027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-17550" y="-9600"/>
            <a:ext cx="7837500" cy="51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4195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719775" y="1781175"/>
            <a:ext cx="3084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1">
    <p:bg>
      <p:bgPr>
        <a:solidFill>
          <a:srgbClr val="37B9E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37B9E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4195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ubTitle" idx="1"/>
          </p:nvPr>
        </p:nvSpPr>
        <p:spPr>
          <a:xfrm>
            <a:off x="90006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2"/>
          </p:nvPr>
        </p:nvSpPr>
        <p:spPr>
          <a:xfrm>
            <a:off x="89611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3"/>
          </p:nvPr>
        </p:nvSpPr>
        <p:spPr>
          <a:xfrm>
            <a:off x="339561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4"/>
          </p:nvPr>
        </p:nvSpPr>
        <p:spPr>
          <a:xfrm>
            <a:off x="339166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5"/>
          </p:nvPr>
        </p:nvSpPr>
        <p:spPr>
          <a:xfrm>
            <a:off x="589511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6"/>
          </p:nvPr>
        </p:nvSpPr>
        <p:spPr>
          <a:xfrm>
            <a:off x="589116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64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37B9EC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-150" y="490275"/>
            <a:ext cx="10001400" cy="46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3853500" y="762000"/>
            <a:ext cx="4570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code Sans"/>
              <a:buNone/>
              <a:defRPr sz="29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/>
          </p:nvPr>
        </p:nvSpPr>
        <p:spPr>
          <a:xfrm>
            <a:off x="2567225" y="14061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565250" y="2020939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3"/>
          </p:nvPr>
        </p:nvSpPr>
        <p:spPr>
          <a:xfrm>
            <a:off x="2563275" y="2378452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4"/>
          </p:nvPr>
        </p:nvSpPr>
        <p:spPr>
          <a:xfrm>
            <a:off x="6071100" y="14061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5"/>
          </p:nvPr>
        </p:nvSpPr>
        <p:spPr>
          <a:xfrm>
            <a:off x="6071100" y="2017802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6"/>
          </p:nvPr>
        </p:nvSpPr>
        <p:spPr>
          <a:xfrm>
            <a:off x="6067150" y="2375316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7"/>
          </p:nvPr>
        </p:nvSpPr>
        <p:spPr>
          <a:xfrm>
            <a:off x="2571175" y="28459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8"/>
          </p:nvPr>
        </p:nvSpPr>
        <p:spPr>
          <a:xfrm>
            <a:off x="2569200" y="3463850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9"/>
          </p:nvPr>
        </p:nvSpPr>
        <p:spPr>
          <a:xfrm>
            <a:off x="2567225" y="3821363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13"/>
          </p:nvPr>
        </p:nvSpPr>
        <p:spPr>
          <a:xfrm>
            <a:off x="6075050" y="28459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4"/>
          </p:nvPr>
        </p:nvSpPr>
        <p:spPr>
          <a:xfrm>
            <a:off x="6075050" y="3454441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5"/>
          </p:nvPr>
        </p:nvSpPr>
        <p:spPr>
          <a:xfrm>
            <a:off x="6071100" y="38119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5"/>
          <p:cNvGrpSpPr/>
          <p:nvPr/>
        </p:nvGrpSpPr>
        <p:grpSpPr>
          <a:xfrm>
            <a:off x="651590" y="-48491"/>
            <a:ext cx="3882835" cy="5240488"/>
            <a:chOff x="18135875" y="7287025"/>
            <a:chExt cx="3129300" cy="4223475"/>
          </a:xfrm>
        </p:grpSpPr>
        <p:sp>
          <p:nvSpPr>
            <p:cNvPr id="65" name="Google Shape;65;p5"/>
            <p:cNvSpPr/>
            <p:nvPr/>
          </p:nvSpPr>
          <p:spPr>
            <a:xfrm>
              <a:off x="18712638" y="8431312"/>
              <a:ext cx="1499325" cy="1934200"/>
            </a:xfrm>
            <a:custGeom>
              <a:avLst/>
              <a:gdLst/>
              <a:ahLst/>
              <a:cxnLst/>
              <a:rect l="l" t="t" r="r" b="b"/>
              <a:pathLst>
                <a:path w="59973" h="77368" extrusionOk="0">
                  <a:moveTo>
                    <a:pt x="33767" y="1"/>
                  </a:moveTo>
                  <a:lnTo>
                    <a:pt x="1" y="77367"/>
                  </a:lnTo>
                  <a:lnTo>
                    <a:pt x="26219" y="77367"/>
                  </a:lnTo>
                  <a:lnTo>
                    <a:pt x="59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8135875" y="7287025"/>
              <a:ext cx="3129300" cy="4223475"/>
            </a:xfrm>
            <a:custGeom>
              <a:avLst/>
              <a:gdLst/>
              <a:ahLst/>
              <a:cxnLst/>
              <a:rect l="l" t="t" r="r" b="b"/>
              <a:pathLst>
                <a:path w="125172" h="168939" extrusionOk="0">
                  <a:moveTo>
                    <a:pt x="1" y="1"/>
                  </a:moveTo>
                  <a:lnTo>
                    <a:pt x="68629" y="168938"/>
                  </a:lnTo>
                  <a:lnTo>
                    <a:pt x="125171" y="168938"/>
                  </a:lnTo>
                  <a:lnTo>
                    <a:pt x="125171" y="13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 flipH="1">
            <a:off x="748350" y="1505425"/>
            <a:ext cx="71094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729300" y="762000"/>
            <a:ext cx="5330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code Sans"/>
              <a:buNone/>
              <a:defRPr sz="29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6515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6515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_HEADER_1_1_1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737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">
    <p:bg>
      <p:bgPr>
        <a:solidFill>
          <a:srgbClr val="37B9E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0" y="464675"/>
            <a:ext cx="9144000" cy="421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643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1066664" y="217547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2"/>
          </p:nvPr>
        </p:nvSpPr>
        <p:spPr>
          <a:xfrm>
            <a:off x="719775" y="245546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3"/>
          </p:nvPr>
        </p:nvSpPr>
        <p:spPr>
          <a:xfrm>
            <a:off x="3730908" y="217642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3391600" y="245546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5"/>
          </p:nvPr>
        </p:nvSpPr>
        <p:spPr>
          <a:xfrm>
            <a:off x="6407063" y="217642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6"/>
          </p:nvPr>
        </p:nvSpPr>
        <p:spPr>
          <a:xfrm>
            <a:off x="6072125" y="245583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7"/>
          </p:nvPr>
        </p:nvSpPr>
        <p:spPr>
          <a:xfrm>
            <a:off x="1054328" y="3495556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8"/>
          </p:nvPr>
        </p:nvSpPr>
        <p:spPr>
          <a:xfrm>
            <a:off x="719375" y="3778397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9"/>
          </p:nvPr>
        </p:nvSpPr>
        <p:spPr>
          <a:xfrm>
            <a:off x="3739597" y="3497938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3"/>
          </p:nvPr>
        </p:nvSpPr>
        <p:spPr>
          <a:xfrm>
            <a:off x="3391200" y="3776015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4"/>
          </p:nvPr>
        </p:nvSpPr>
        <p:spPr>
          <a:xfrm>
            <a:off x="6355864" y="3500319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5"/>
          </p:nvPr>
        </p:nvSpPr>
        <p:spPr>
          <a:xfrm>
            <a:off x="6071725" y="3775507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4876211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 flipH="1">
            <a:off x="78601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1545D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ctrTitle"/>
          </p:nvPr>
        </p:nvSpPr>
        <p:spPr>
          <a:xfrm>
            <a:off x="2676698" y="940015"/>
            <a:ext cx="5747177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AR" sz="3200" dirty="0">
                <a:solidFill>
                  <a:schemeClr val="accent1"/>
                </a:solidFill>
                <a:latin typeface="Encode Sans" pitchFamily="2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PROGRAMA </a:t>
            </a:r>
            <a:r>
              <a:rPr lang="es-AR" sz="3200" dirty="0" smtClean="0">
                <a:solidFill>
                  <a:schemeClr val="accent1"/>
                </a:solidFill>
                <a:latin typeface="Encode Sans" pitchFamily="2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DE IMPULSO </a:t>
            </a:r>
            <a:r>
              <a:rPr lang="es-AR" sz="3200" dirty="0">
                <a:solidFill>
                  <a:schemeClr val="accent1"/>
                </a:solidFill>
                <a:latin typeface="Encode Sans" pitchFamily="2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A LA APERTURA DE </a:t>
            </a:r>
            <a:r>
              <a:rPr lang="es-AR" sz="3200" dirty="0" smtClean="0">
                <a:solidFill>
                  <a:schemeClr val="accent1"/>
                </a:solidFill>
                <a:latin typeface="Encode Sans" pitchFamily="2" charset="0"/>
                <a:ea typeface="Microsoft YaHei" panose="020B0503020204020204" pitchFamily="34" charset="-122"/>
                <a:cs typeface="Microsoft Himalaya" panose="01010100010101010101" pitchFamily="2" charset="0"/>
              </a:rPr>
              <a:t>CAPITAL (PIAC)</a:t>
            </a:r>
            <a:endParaRPr dirty="0">
              <a:solidFill>
                <a:schemeClr val="accent1"/>
              </a:solidFill>
              <a:latin typeface="Encode Sans" pitchFamily="2" charset="0"/>
            </a:endParaRPr>
          </a:p>
        </p:txBody>
      </p:sp>
      <p:cxnSp>
        <p:nvCxnSpPr>
          <p:cNvPr id="155" name="Google Shape;155;p26"/>
          <p:cNvCxnSpPr/>
          <p:nvPr/>
        </p:nvCxnSpPr>
        <p:spPr>
          <a:xfrm rot="10800000" flipH="1">
            <a:off x="7530008" y="3073003"/>
            <a:ext cx="783900" cy="3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969108" y="1819443"/>
            <a:ext cx="3003739" cy="14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410199" y="31417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latin typeface="Encode Sans" panose="020B0604020202020204" charset="0"/>
                <a:ea typeface="Microsoft YaHei" panose="020B0503020204020204" pitchFamily="34" charset="-122"/>
              </a:rPr>
              <a:t>Nuevo Régimen Diferenciado </a:t>
            </a:r>
            <a:r>
              <a:rPr lang="es-ES" sz="2800" dirty="0" smtClean="0">
                <a:latin typeface="Encode Sans" panose="020B0604020202020204" charset="0"/>
                <a:ea typeface="Microsoft YaHei" panose="020B0503020204020204" pitchFamily="34" charset="-122"/>
              </a:rPr>
              <a:t>Intermedio de Oferta Pública – RDI 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91590714"/>
              </p:ext>
            </p:extLst>
          </p:nvPr>
        </p:nvGraphicFramePr>
        <p:xfrm>
          <a:off x="585175" y="1135338"/>
          <a:ext cx="7977445" cy="34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6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243906" y="84253"/>
            <a:ext cx="8659234" cy="9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s-ES" sz="2800" dirty="0" smtClean="0">
                <a:solidFill>
                  <a:srgbClr val="00B0F0"/>
                </a:solidFill>
                <a:latin typeface="Encode Sans" panose="020B0604020202020204" charset="0"/>
              </a:rPr>
              <a:t>Vehículos de </a:t>
            </a:r>
            <a:r>
              <a:rPr lang="es-ES" sz="2800" dirty="0">
                <a:solidFill>
                  <a:srgbClr val="00B0F0"/>
                </a:solidFill>
                <a:latin typeface="Encode Sans" panose="020B0604020202020204" charset="0"/>
              </a:rPr>
              <a:t>Inversión Colectiva de </a:t>
            </a:r>
            <a:r>
              <a:rPr lang="es-ES" sz="2800" dirty="0" smtClean="0">
                <a:solidFill>
                  <a:srgbClr val="00B0F0"/>
                </a:solidFill>
                <a:latin typeface="Encode Sans" panose="020B0604020202020204" charset="0"/>
              </a:rPr>
              <a:t>Capital Emprendedor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54971877"/>
              </p:ext>
            </p:extLst>
          </p:nvPr>
        </p:nvGraphicFramePr>
        <p:xfrm>
          <a:off x="575924" y="920785"/>
          <a:ext cx="8149655" cy="410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File:SemiTransBlack v.sv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4" y="414025"/>
            <a:ext cx="471499" cy="4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410199" y="64547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/>
              <a:t>Impulso y mejora del Sistema de Financiamiento Colectivo (Crowdfunding)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7851571"/>
              </p:ext>
            </p:extLst>
          </p:nvPr>
        </p:nvGraphicFramePr>
        <p:xfrm>
          <a:off x="449380" y="1169580"/>
          <a:ext cx="8311551" cy="373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5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969108" y="1819443"/>
            <a:ext cx="3003739" cy="14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353752" y="247432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latin typeface="Encode Sans" panose="020B0604020202020204" charset="0"/>
                <a:ea typeface="Microsoft YaHei" panose="020B0503020204020204" pitchFamily="34" charset="-122"/>
              </a:rPr>
              <a:t>Fondos de Inversión de </a:t>
            </a:r>
            <a:r>
              <a:rPr lang="en" sz="2800" dirty="0" smtClean="0">
                <a:latin typeface="Encode Sans" panose="020B0604020202020204" charset="0"/>
                <a:ea typeface="Microsoft YaHei" panose="020B0503020204020204" pitchFamily="34" charset="-122"/>
              </a:rPr>
              <a:t>Acciones </a:t>
            </a:r>
            <a:r>
              <a:rPr lang="en" sz="2800" dirty="0">
                <a:latin typeface="Encode Sans" panose="020B0604020202020204" charset="0"/>
                <a:ea typeface="Microsoft YaHei" panose="020B0503020204020204" pitchFamily="34" charset="-122"/>
              </a:rPr>
              <a:t>de </a:t>
            </a:r>
            <a:r>
              <a:rPr lang="en" sz="2800" dirty="0" smtClean="0">
                <a:latin typeface="Encode Sans" panose="020B0604020202020204" charset="0"/>
                <a:ea typeface="Microsoft YaHei" panose="020B0503020204020204" pitchFamily="34" charset="-122"/>
              </a:rPr>
              <a:t>Baja </a:t>
            </a:r>
            <a:r>
              <a:rPr lang="en" sz="2800" dirty="0">
                <a:latin typeface="Encode Sans" panose="020B0604020202020204" charset="0"/>
                <a:ea typeface="Microsoft YaHei" panose="020B0503020204020204" pitchFamily="34" charset="-122"/>
              </a:rPr>
              <a:t>C</a:t>
            </a:r>
            <a:r>
              <a:rPr lang="en" sz="2800" dirty="0" smtClean="0">
                <a:latin typeface="Encode Sans" panose="020B0604020202020204" charset="0"/>
                <a:ea typeface="Microsoft YaHei" panose="020B0503020204020204" pitchFamily="34" charset="-122"/>
              </a:rPr>
              <a:t>apitalización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2799918"/>
              </p:ext>
            </p:extLst>
          </p:nvPr>
        </p:nvGraphicFramePr>
        <p:xfrm>
          <a:off x="635975" y="1382988"/>
          <a:ext cx="7977445" cy="34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2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969108" y="1819443"/>
            <a:ext cx="3003739" cy="14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353752" y="220928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solidFill>
                  <a:srgbClr val="00B0F0"/>
                </a:solidFill>
                <a:latin typeface="Encode Sans" panose="020B0604020202020204" charset="0"/>
              </a:rPr>
              <a:t>Vehículos de Inversión Colectiva de Capital </a:t>
            </a:r>
            <a:r>
              <a:rPr lang="es-ES" sz="2800" dirty="0" smtClean="0">
                <a:solidFill>
                  <a:srgbClr val="00B0F0"/>
                </a:solidFill>
                <a:latin typeface="Encode Sans" panose="020B0604020202020204" charset="0"/>
              </a:rPr>
              <a:t>Privado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4568279"/>
              </p:ext>
            </p:extLst>
          </p:nvPr>
        </p:nvGraphicFramePr>
        <p:xfrm>
          <a:off x="635975" y="1351090"/>
          <a:ext cx="7977445" cy="34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2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969108" y="1819443"/>
            <a:ext cx="3003739" cy="14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353752" y="247432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latin typeface="Encode Sans" panose="020B0604020202020204" charset="0"/>
                <a:ea typeface="Microsoft YaHei" panose="020B0503020204020204" pitchFamily="34" charset="-122"/>
              </a:rPr>
              <a:t>Régimen de Doble Listado con Mercados del Exterior</a:t>
            </a: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0685015"/>
              </p:ext>
            </p:extLst>
          </p:nvPr>
        </p:nvGraphicFramePr>
        <p:xfrm>
          <a:off x="635975" y="1382988"/>
          <a:ext cx="7977445" cy="34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8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>
            <a:spLocks noGrp="1"/>
          </p:cNvSpPr>
          <p:nvPr>
            <p:ph type="subTitle" idx="1"/>
          </p:nvPr>
        </p:nvSpPr>
        <p:spPr>
          <a:xfrm flipH="1">
            <a:off x="3149599" y="1570664"/>
            <a:ext cx="5542846" cy="177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indent="-317500">
              <a:buClr>
                <a:srgbClr val="37B9EC"/>
              </a:buClr>
              <a:buSzPts val="1400"/>
              <a:buFont typeface="Roboto"/>
              <a:buChar char="➔"/>
            </a:pP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Reglamentación </a:t>
            </a:r>
            <a:r>
              <a:rPr lang="es-BO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de Oferta Privada de </a:t>
            </a: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Capital (art. 83 </a:t>
            </a:r>
            <a:r>
              <a:rPr lang="es-BO" sz="1600" dirty="0" err="1" smtClean="0">
                <a:solidFill>
                  <a:schemeClr val="bg2"/>
                </a:solidFill>
                <a:latin typeface="Roboto" charset="0"/>
                <a:ea typeface="Roboto" charset="0"/>
              </a:rPr>
              <a:t>últ</a:t>
            </a: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. párr. de la Ley 26.831)</a:t>
            </a:r>
            <a:endParaRPr lang="es-BO" sz="1600" dirty="0" smtClean="0">
              <a:latin typeface="Roboto" panose="020B0604020202020204" charset="0"/>
              <a:ea typeface="Roboto" panose="020B0604020202020204" charset="0"/>
            </a:endParaRPr>
          </a:p>
          <a:p>
            <a:pPr indent="-317500">
              <a:buClr>
                <a:srgbClr val="37B9EC"/>
              </a:buClr>
              <a:buSzPts val="1400"/>
              <a:buFont typeface="Roboto"/>
              <a:buChar char="➔"/>
            </a:pPr>
            <a:endParaRPr lang="es-BO" sz="1600" dirty="0">
              <a:latin typeface="Roboto" panose="020B0604020202020204" charset="0"/>
              <a:ea typeface="Roboto" panose="020B0604020202020204" charset="0"/>
            </a:endParaRPr>
          </a:p>
          <a:p>
            <a:pPr indent="-317500">
              <a:buClr>
                <a:srgbClr val="37B9EC"/>
              </a:buClr>
              <a:buSzPts val="1400"/>
              <a:buFont typeface="Roboto"/>
              <a:buChar char="➔"/>
            </a:pPr>
            <a:r>
              <a:rPr lang="es-BO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Segmentos  alternativos preparatorios para emisión acciones en oferta </a:t>
            </a: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pública</a:t>
            </a:r>
          </a:p>
          <a:p>
            <a:pPr marL="139700" indent="0">
              <a:buClr>
                <a:srgbClr val="37B9EC"/>
              </a:buClr>
              <a:buSzPts val="1400"/>
              <a:buNone/>
            </a:pPr>
            <a:endParaRPr lang="es-BO" sz="1600" dirty="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indent="-317500">
              <a:buClr>
                <a:srgbClr val="37B9EC"/>
              </a:buClr>
              <a:buSzPts val="1400"/>
              <a:buFont typeface="Roboto"/>
              <a:buChar char="➔"/>
            </a:pP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Otras sugerencias del sector privado en la línea del PIAC</a:t>
            </a:r>
            <a:endParaRPr lang="es-BO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  <p:sp>
        <p:nvSpPr>
          <p:cNvPr id="464" name="Google Shape;464;p44"/>
          <p:cNvSpPr txBox="1">
            <a:spLocks noGrp="1"/>
          </p:cNvSpPr>
          <p:nvPr>
            <p:ph type="title"/>
          </p:nvPr>
        </p:nvSpPr>
        <p:spPr>
          <a:xfrm>
            <a:off x="247161" y="263237"/>
            <a:ext cx="7516926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>
                <a:solidFill>
                  <a:srgbClr val="37B9EC"/>
                </a:solidFill>
              </a:rPr>
              <a:t>Otras iniciativas de financiamiento del </a:t>
            </a:r>
            <a:r>
              <a:rPr lang="en" dirty="0" smtClean="0"/>
              <a:t>c</a:t>
            </a:r>
            <a:r>
              <a:rPr lang="en" dirty="0" smtClean="0">
                <a:solidFill>
                  <a:srgbClr val="37B9EC"/>
                </a:solidFill>
              </a:rPr>
              <a:t>apital</a:t>
            </a:r>
            <a:br>
              <a:rPr lang="en" dirty="0" smtClean="0">
                <a:solidFill>
                  <a:srgbClr val="37B9EC"/>
                </a:solidFill>
              </a:rPr>
            </a:br>
            <a:r>
              <a:rPr lang="en" dirty="0" smtClean="0"/>
              <a:t/>
            </a:r>
            <a:br>
              <a:rPr lang="en" dirty="0" smtClean="0"/>
            </a:br>
            <a:endParaRPr dirty="0">
              <a:solidFill>
                <a:srgbClr val="37B9EC"/>
              </a:solidFill>
            </a:endParaRPr>
          </a:p>
        </p:txBody>
      </p:sp>
      <p:sp>
        <p:nvSpPr>
          <p:cNvPr id="5" name="Cerrar llave 4"/>
          <p:cNvSpPr/>
          <p:nvPr/>
        </p:nvSpPr>
        <p:spPr>
          <a:xfrm flipH="1">
            <a:off x="2907732" y="1714500"/>
            <a:ext cx="136804" cy="1927831"/>
          </a:xfrm>
          <a:prstGeom prst="rightBrace">
            <a:avLst>
              <a:gd name="adj1" fmla="val 27558"/>
              <a:gd name="adj2" fmla="val 48526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67810" y="1880056"/>
            <a:ext cx="2396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La CNV está trabajando en otras iniciativas que buscan desarrollar e incluir más sectores en el mercado de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capitales</a:t>
            </a:r>
            <a:endParaRPr lang="en-US" sz="1600" dirty="0"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7" name="Google Shape;457;p43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43"/>
          <p:cNvSpPr txBox="1">
            <a:spLocks noGrp="1"/>
          </p:cNvSpPr>
          <p:nvPr>
            <p:ph type="ctrTitle"/>
          </p:nvPr>
        </p:nvSpPr>
        <p:spPr>
          <a:xfrm>
            <a:off x="3165046" y="2125049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04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ES" dirty="0" smtClean="0">
                <a:solidFill>
                  <a:srgbClr val="FFFFFF"/>
                </a:solidFill>
              </a:rPr>
              <a:t>DIFUSIÓN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470" name="Google Shape;470;p45"/>
          <p:cNvSpPr txBox="1">
            <a:spLocks noGrp="1"/>
          </p:cNvSpPr>
          <p:nvPr>
            <p:ph type="title"/>
          </p:nvPr>
        </p:nvSpPr>
        <p:spPr>
          <a:xfrm>
            <a:off x="638989" y="235417"/>
            <a:ext cx="7736084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AR" dirty="0" smtClean="0"/>
              <a:t>Guía de Acceso a la Oferta Pública de Acciones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686004" y="1398371"/>
            <a:ext cx="80215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r>
              <a:rPr lang="es-ES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Desde la CNV lanzaremos una campaña de difusión del PIAC </a:t>
            </a:r>
            <a:r>
              <a:rPr lang="es-ES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articulada con </a:t>
            </a:r>
            <a:r>
              <a:rPr lang="es-ES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todas las entidades que se quieran sumar y </a:t>
            </a:r>
            <a:r>
              <a:rPr lang="es-BO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que tengan el fin de promover la producción, el comercio y la economía </a:t>
            </a:r>
            <a:r>
              <a:rPr lang="es-BO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real</a:t>
            </a:r>
            <a:endParaRPr lang="es-BO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endParaRPr lang="es-ES" sz="16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r>
              <a:rPr lang="es-ES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Un instrumento </a:t>
            </a:r>
            <a:r>
              <a:rPr lang="es-ES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central </a:t>
            </a:r>
            <a:r>
              <a:rPr lang="es-ES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es la elaboración de una Guía de Acceso a la Oferta Pública de </a:t>
            </a:r>
            <a:r>
              <a:rPr lang="es-ES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Acciones, que será elaborada con la participación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de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actores de la industria y profesionales que quieran participar de esta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iniciativa</a:t>
            </a:r>
            <a:endParaRPr lang="es-AR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</a:pPr>
            <a:endParaRPr lang="es-AR" sz="16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La g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uía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incluirá en términos sencillos y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accesibles el camino a recorrer para una empresa que pretenda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llegar a abrir su capital en el mercado de capitales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doméstico</a:t>
            </a:r>
            <a:endParaRPr lang="es-AR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470" name="Google Shape;470;p45"/>
          <p:cNvSpPr txBox="1">
            <a:spLocks noGrp="1"/>
          </p:cNvSpPr>
          <p:nvPr>
            <p:ph type="title"/>
          </p:nvPr>
        </p:nvSpPr>
        <p:spPr>
          <a:xfrm>
            <a:off x="638989" y="242711"/>
            <a:ext cx="5330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AR" dirty="0" smtClean="0"/>
              <a:t>Convocatoria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748349" y="965209"/>
            <a:ext cx="8021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Trabajamos en una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convocatoria amplia a los actores para que puedan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colaborar en la redacción de algunos tópicos que conformen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la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guía</a:t>
            </a:r>
            <a:endParaRPr lang="es-AR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endParaRPr lang="es-ES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457200" indent="-317500" algn="just">
              <a:buClr>
                <a:srgbClr val="37B9EC"/>
              </a:buClr>
              <a:buSzPts val="1400"/>
              <a:buFont typeface="Arial"/>
              <a:buChar char="➔"/>
            </a:pP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Se tratará de una acción coordinada entre el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r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egulador y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el sector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privado tendiente a generar un instrumento de difusión </a:t>
            </a:r>
            <a:r>
              <a:rPr lang="es-AR" sz="1600" dirty="0">
                <a:solidFill>
                  <a:schemeClr val="bg2"/>
                </a:solidFill>
                <a:latin typeface="Roboto" charset="0"/>
                <a:ea typeface="Roboto" charset="0"/>
              </a:rPr>
              <a:t>e inclusión financiera en pos </a:t>
            </a:r>
            <a:r>
              <a:rPr lang="es-AR" sz="1600" dirty="0" smtClean="0">
                <a:solidFill>
                  <a:schemeClr val="bg2"/>
                </a:solidFill>
                <a:latin typeface="Roboto" charset="0"/>
                <a:ea typeface="Roboto" charset="0"/>
              </a:rPr>
              <a:t>del objetivo en común de ampliar el mercado de capitales y acercarlo al sector productivo</a:t>
            </a:r>
            <a:endParaRPr lang="es-AR" sz="1600" dirty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713600" y="762000"/>
            <a:ext cx="4570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Índice</a:t>
            </a:r>
            <a:endParaRPr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715575" y="16347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>
                <a:solidFill>
                  <a:srgbClr val="37B9EC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dirty="0">
              <a:solidFill>
                <a:srgbClr val="37B9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4"/>
          </p:nvPr>
        </p:nvSpPr>
        <p:spPr>
          <a:xfrm>
            <a:off x="4219450" y="16347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rgbClr val="37B9EC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solidFill>
                <a:srgbClr val="37B9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5"/>
          </p:nvPr>
        </p:nvSpPr>
        <p:spPr>
          <a:xfrm>
            <a:off x="4219450" y="2246402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OBJETIVOS</a:t>
            </a:r>
            <a:endParaRPr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6"/>
          </p:nvPr>
        </p:nvSpPr>
        <p:spPr>
          <a:xfrm>
            <a:off x="4215500" y="2603923"/>
            <a:ext cx="2352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dirty="0" smtClean="0"/>
              <a:t>Finalidad del programa</a:t>
            </a:r>
            <a:endParaRPr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 idx="7"/>
          </p:nvPr>
        </p:nvSpPr>
        <p:spPr>
          <a:xfrm>
            <a:off x="719525" y="30745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rgbClr val="37B9EC"/>
                </a:solidFill>
              </a:rPr>
              <a:t>03</a:t>
            </a:r>
            <a:endParaRPr>
              <a:solidFill>
                <a:srgbClr val="37B9EC"/>
              </a:solidFill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8"/>
          </p:nvPr>
        </p:nvSpPr>
        <p:spPr>
          <a:xfrm>
            <a:off x="717550" y="3692450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INICIATIVAS</a:t>
            </a:r>
            <a:endParaRPr dirty="0"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9"/>
          </p:nvPr>
        </p:nvSpPr>
        <p:spPr>
          <a:xfrm>
            <a:off x="715575" y="4047868"/>
            <a:ext cx="2352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s-ES" dirty="0" smtClean="0"/>
              <a:t>Detalle de las propuestas</a:t>
            </a:r>
            <a:endParaRPr dirty="0"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 idx="13"/>
          </p:nvPr>
        </p:nvSpPr>
        <p:spPr>
          <a:xfrm>
            <a:off x="4223400" y="30745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rgbClr val="37B9EC"/>
                </a:solidFill>
              </a:rPr>
              <a:t>04</a:t>
            </a:r>
            <a:endParaRPr>
              <a:solidFill>
                <a:srgbClr val="37B9EC"/>
              </a:solidFill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4"/>
          </p:nvPr>
        </p:nvSpPr>
        <p:spPr>
          <a:xfrm>
            <a:off x="4223400" y="3683041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DIFUSIÓN</a:t>
            </a:r>
            <a:endParaRPr dirty="0"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15"/>
          </p:nvPr>
        </p:nvSpPr>
        <p:spPr>
          <a:xfrm>
            <a:off x="4219450" y="4040551"/>
            <a:ext cx="2352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dirty="0" smtClean="0"/>
              <a:t>Articulación institucional</a:t>
            </a:r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1"/>
          </p:nvPr>
        </p:nvSpPr>
        <p:spPr>
          <a:xfrm>
            <a:off x="713600" y="2249539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dirty="0" smtClean="0"/>
              <a:t>PROPÓSITO</a:t>
            </a:r>
            <a:endParaRPr dirty="0"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3"/>
          </p:nvPr>
        </p:nvSpPr>
        <p:spPr>
          <a:xfrm>
            <a:off x="711625" y="2606353"/>
            <a:ext cx="2352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dirty="0" smtClean="0"/>
              <a:t>Búsqueda del programa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46"/>
          <p:cNvCxnSpPr/>
          <p:nvPr/>
        </p:nvCxnSpPr>
        <p:spPr>
          <a:xfrm rot="10800000" flipH="1">
            <a:off x="556208" y="3297593"/>
            <a:ext cx="783900" cy="300"/>
          </a:xfrm>
          <a:prstGeom prst="straightConnector1">
            <a:avLst/>
          </a:prstGeom>
          <a:noFill/>
          <a:ln w="19050" cap="flat" cmpd="sng">
            <a:solidFill>
              <a:srgbClr val="37B9E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9" name="Google Shape;499;p46"/>
          <p:cNvGrpSpPr/>
          <p:nvPr/>
        </p:nvGrpSpPr>
        <p:grpSpPr>
          <a:xfrm>
            <a:off x="555100" y="3850864"/>
            <a:ext cx="2454493" cy="322991"/>
            <a:chOff x="665550" y="4210175"/>
            <a:chExt cx="2090175" cy="275050"/>
          </a:xfrm>
        </p:grpSpPr>
        <p:sp>
          <p:nvSpPr>
            <p:cNvPr id="500" name="Google Shape;500;p46"/>
            <p:cNvSpPr/>
            <p:nvPr/>
          </p:nvSpPr>
          <p:spPr>
            <a:xfrm>
              <a:off x="1567750" y="4237550"/>
              <a:ext cx="76825" cy="98550"/>
            </a:xfrm>
            <a:custGeom>
              <a:avLst/>
              <a:gdLst/>
              <a:ahLst/>
              <a:cxnLst/>
              <a:rect l="l" t="t" r="r" b="b"/>
              <a:pathLst>
                <a:path w="3073" h="3942" extrusionOk="0">
                  <a:moveTo>
                    <a:pt x="1858" y="1"/>
                  </a:moveTo>
                  <a:cubicBezTo>
                    <a:pt x="1286" y="1"/>
                    <a:pt x="834" y="167"/>
                    <a:pt x="500" y="525"/>
                  </a:cubicBezTo>
                  <a:cubicBezTo>
                    <a:pt x="167" y="882"/>
                    <a:pt x="0" y="1358"/>
                    <a:pt x="0" y="1977"/>
                  </a:cubicBezTo>
                  <a:cubicBezTo>
                    <a:pt x="0" y="2584"/>
                    <a:pt x="167" y="3061"/>
                    <a:pt x="500" y="3418"/>
                  </a:cubicBezTo>
                  <a:cubicBezTo>
                    <a:pt x="834" y="3763"/>
                    <a:pt x="1286" y="3942"/>
                    <a:pt x="1858" y="3942"/>
                  </a:cubicBezTo>
                  <a:cubicBezTo>
                    <a:pt x="2084" y="3942"/>
                    <a:pt x="2298" y="3918"/>
                    <a:pt x="2501" y="3858"/>
                  </a:cubicBezTo>
                  <a:cubicBezTo>
                    <a:pt x="2703" y="3787"/>
                    <a:pt x="2893" y="3704"/>
                    <a:pt x="3072" y="3573"/>
                  </a:cubicBezTo>
                  <a:lnTo>
                    <a:pt x="3072" y="3037"/>
                  </a:lnTo>
                  <a:cubicBezTo>
                    <a:pt x="2905" y="3203"/>
                    <a:pt x="2715" y="3323"/>
                    <a:pt x="2512" y="3406"/>
                  </a:cubicBezTo>
                  <a:cubicBezTo>
                    <a:pt x="2322" y="3477"/>
                    <a:pt x="2120" y="3525"/>
                    <a:pt x="1893" y="3525"/>
                  </a:cubicBezTo>
                  <a:cubicBezTo>
                    <a:pt x="1453" y="3525"/>
                    <a:pt x="1119" y="3394"/>
                    <a:pt x="893" y="3120"/>
                  </a:cubicBezTo>
                  <a:cubicBezTo>
                    <a:pt x="667" y="2858"/>
                    <a:pt x="548" y="2477"/>
                    <a:pt x="548" y="1977"/>
                  </a:cubicBezTo>
                  <a:cubicBezTo>
                    <a:pt x="548" y="1465"/>
                    <a:pt x="667" y="1084"/>
                    <a:pt x="893" y="822"/>
                  </a:cubicBezTo>
                  <a:cubicBezTo>
                    <a:pt x="1119" y="548"/>
                    <a:pt x="1453" y="417"/>
                    <a:pt x="1893" y="417"/>
                  </a:cubicBezTo>
                  <a:cubicBezTo>
                    <a:pt x="2120" y="417"/>
                    <a:pt x="2322" y="465"/>
                    <a:pt x="2512" y="536"/>
                  </a:cubicBezTo>
                  <a:cubicBezTo>
                    <a:pt x="2715" y="620"/>
                    <a:pt x="2905" y="739"/>
                    <a:pt x="3072" y="906"/>
                  </a:cubicBezTo>
                  <a:lnTo>
                    <a:pt x="3072" y="358"/>
                  </a:lnTo>
                  <a:cubicBezTo>
                    <a:pt x="2893" y="239"/>
                    <a:pt x="2703" y="144"/>
                    <a:pt x="2501" y="84"/>
                  </a:cubicBezTo>
                  <a:cubicBezTo>
                    <a:pt x="2310" y="25"/>
                    <a:pt x="2096" y="1"/>
                    <a:pt x="1858" y="1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659125" y="4261075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8" y="893"/>
                    <a:pt x="2120" y="1167"/>
                    <a:pt x="2120" y="1500"/>
                  </a:cubicBezTo>
                  <a:cubicBezTo>
                    <a:pt x="2120" y="1846"/>
                    <a:pt x="2048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43"/>
                    <a:pt x="346" y="405"/>
                  </a:cubicBezTo>
                  <a:cubicBezTo>
                    <a:pt x="108" y="667"/>
                    <a:pt x="0" y="1036"/>
                    <a:pt x="0" y="1500"/>
                  </a:cubicBezTo>
                  <a:cubicBezTo>
                    <a:pt x="0" y="1977"/>
                    <a:pt x="108" y="2334"/>
                    <a:pt x="346" y="2608"/>
                  </a:cubicBezTo>
                  <a:cubicBezTo>
                    <a:pt x="572" y="2870"/>
                    <a:pt x="893" y="3001"/>
                    <a:pt x="1310" y="3001"/>
                  </a:cubicBezTo>
                  <a:cubicBezTo>
                    <a:pt x="1715" y="3001"/>
                    <a:pt x="2036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6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743350" y="4261075"/>
              <a:ext cx="104225" cy="73250"/>
            </a:xfrm>
            <a:custGeom>
              <a:avLst/>
              <a:gdLst/>
              <a:ahLst/>
              <a:cxnLst/>
              <a:rect l="l" t="t" r="r" b="b"/>
              <a:pathLst>
                <a:path w="4169" h="2930" extrusionOk="0">
                  <a:moveTo>
                    <a:pt x="1394" y="0"/>
                  </a:moveTo>
                  <a:cubicBezTo>
                    <a:pt x="1192" y="0"/>
                    <a:pt x="1013" y="48"/>
                    <a:pt x="858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9" y="822"/>
                    <a:pt x="691" y="655"/>
                  </a:cubicBezTo>
                  <a:cubicBezTo>
                    <a:pt x="822" y="500"/>
                    <a:pt x="1013" y="417"/>
                    <a:pt x="1251" y="417"/>
                  </a:cubicBezTo>
                  <a:cubicBezTo>
                    <a:pt x="1453" y="417"/>
                    <a:pt x="1608" y="477"/>
                    <a:pt x="1704" y="608"/>
                  </a:cubicBezTo>
                  <a:cubicBezTo>
                    <a:pt x="1799" y="738"/>
                    <a:pt x="1846" y="941"/>
                    <a:pt x="1846" y="1227"/>
                  </a:cubicBezTo>
                  <a:lnTo>
                    <a:pt x="1846" y="2929"/>
                  </a:lnTo>
                  <a:lnTo>
                    <a:pt x="2323" y="2929"/>
                  </a:lnTo>
                  <a:lnTo>
                    <a:pt x="2323" y="1310"/>
                  </a:lnTo>
                  <a:cubicBezTo>
                    <a:pt x="2323" y="1036"/>
                    <a:pt x="2394" y="822"/>
                    <a:pt x="2537" y="655"/>
                  </a:cubicBezTo>
                  <a:cubicBezTo>
                    <a:pt x="2680" y="488"/>
                    <a:pt x="2870" y="417"/>
                    <a:pt x="3108" y="417"/>
                  </a:cubicBezTo>
                  <a:cubicBezTo>
                    <a:pt x="3311" y="417"/>
                    <a:pt x="3454" y="477"/>
                    <a:pt x="3549" y="608"/>
                  </a:cubicBezTo>
                  <a:cubicBezTo>
                    <a:pt x="3656" y="750"/>
                    <a:pt x="3704" y="953"/>
                    <a:pt x="3704" y="1227"/>
                  </a:cubicBezTo>
                  <a:lnTo>
                    <a:pt x="3704" y="2929"/>
                  </a:lnTo>
                  <a:lnTo>
                    <a:pt x="4168" y="2929"/>
                  </a:lnTo>
                  <a:lnTo>
                    <a:pt x="4168" y="1203"/>
                  </a:lnTo>
                  <a:cubicBezTo>
                    <a:pt x="4168" y="822"/>
                    <a:pt x="4085" y="524"/>
                    <a:pt x="3930" y="322"/>
                  </a:cubicBezTo>
                  <a:cubicBezTo>
                    <a:pt x="3763" y="107"/>
                    <a:pt x="3537" y="0"/>
                    <a:pt x="3239" y="0"/>
                  </a:cubicBezTo>
                  <a:cubicBezTo>
                    <a:pt x="3013" y="0"/>
                    <a:pt x="2823" y="60"/>
                    <a:pt x="2668" y="155"/>
                  </a:cubicBezTo>
                  <a:cubicBezTo>
                    <a:pt x="2501" y="262"/>
                    <a:pt x="2358" y="417"/>
                    <a:pt x="2239" y="619"/>
                  </a:cubicBezTo>
                  <a:cubicBezTo>
                    <a:pt x="2168" y="417"/>
                    <a:pt x="2061" y="274"/>
                    <a:pt x="1918" y="167"/>
                  </a:cubicBezTo>
                  <a:cubicBezTo>
                    <a:pt x="1775" y="60"/>
                    <a:pt x="1596" y="0"/>
                    <a:pt x="139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871050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1902000" y="4261075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84"/>
                    <a:pt x="311" y="227"/>
                  </a:cubicBezTo>
                  <a:cubicBezTo>
                    <a:pt x="120" y="369"/>
                    <a:pt x="25" y="584"/>
                    <a:pt x="25" y="846"/>
                  </a:cubicBezTo>
                  <a:cubicBezTo>
                    <a:pt x="25" y="1072"/>
                    <a:pt x="84" y="1239"/>
                    <a:pt x="215" y="1370"/>
                  </a:cubicBezTo>
                  <a:cubicBezTo>
                    <a:pt x="346" y="1500"/>
                    <a:pt x="549" y="1584"/>
                    <a:pt x="846" y="1655"/>
                  </a:cubicBezTo>
                  <a:lnTo>
                    <a:pt x="1013" y="1691"/>
                  </a:lnTo>
                  <a:cubicBezTo>
                    <a:pt x="1299" y="1751"/>
                    <a:pt x="1489" y="1822"/>
                    <a:pt x="1573" y="1881"/>
                  </a:cubicBezTo>
                  <a:cubicBezTo>
                    <a:pt x="1656" y="1953"/>
                    <a:pt x="1704" y="2048"/>
                    <a:pt x="1704" y="2179"/>
                  </a:cubicBezTo>
                  <a:cubicBezTo>
                    <a:pt x="1704" y="2310"/>
                    <a:pt x="1644" y="2417"/>
                    <a:pt x="1525" y="2501"/>
                  </a:cubicBezTo>
                  <a:cubicBezTo>
                    <a:pt x="1406" y="2572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48"/>
                  </a:cubicBezTo>
                  <a:cubicBezTo>
                    <a:pt x="346" y="2501"/>
                    <a:pt x="180" y="2429"/>
                    <a:pt x="1" y="2346"/>
                  </a:cubicBezTo>
                  <a:lnTo>
                    <a:pt x="1" y="2822"/>
                  </a:lnTo>
                  <a:cubicBezTo>
                    <a:pt x="180" y="2882"/>
                    <a:pt x="358" y="2929"/>
                    <a:pt x="525" y="2953"/>
                  </a:cubicBezTo>
                  <a:cubicBezTo>
                    <a:pt x="692" y="2989"/>
                    <a:pt x="846" y="3001"/>
                    <a:pt x="1001" y="3001"/>
                  </a:cubicBezTo>
                  <a:cubicBezTo>
                    <a:pt x="1370" y="3001"/>
                    <a:pt x="1656" y="2929"/>
                    <a:pt x="1870" y="2774"/>
                  </a:cubicBezTo>
                  <a:cubicBezTo>
                    <a:pt x="2073" y="2620"/>
                    <a:pt x="2180" y="2405"/>
                    <a:pt x="2180" y="2143"/>
                  </a:cubicBezTo>
                  <a:cubicBezTo>
                    <a:pt x="2180" y="1905"/>
                    <a:pt x="2108" y="1727"/>
                    <a:pt x="1965" y="1596"/>
                  </a:cubicBezTo>
                  <a:cubicBezTo>
                    <a:pt x="1835" y="1465"/>
                    <a:pt x="1596" y="1370"/>
                    <a:pt x="1263" y="1298"/>
                  </a:cubicBezTo>
                  <a:lnTo>
                    <a:pt x="1096" y="1262"/>
                  </a:lnTo>
                  <a:cubicBezTo>
                    <a:pt x="846" y="1203"/>
                    <a:pt x="680" y="1143"/>
                    <a:pt x="596" y="1084"/>
                  </a:cubicBezTo>
                  <a:cubicBezTo>
                    <a:pt x="513" y="1024"/>
                    <a:pt x="477" y="941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2" y="393"/>
                    <a:pt x="1168" y="393"/>
                  </a:cubicBezTo>
                  <a:cubicBezTo>
                    <a:pt x="1323" y="393"/>
                    <a:pt x="1477" y="417"/>
                    <a:pt x="1620" y="453"/>
                  </a:cubicBezTo>
                  <a:cubicBezTo>
                    <a:pt x="1763" y="488"/>
                    <a:pt x="1894" y="536"/>
                    <a:pt x="2025" y="608"/>
                  </a:cubicBezTo>
                  <a:lnTo>
                    <a:pt x="2025" y="155"/>
                  </a:lnTo>
                  <a:cubicBezTo>
                    <a:pt x="1906" y="107"/>
                    <a:pt x="1763" y="72"/>
                    <a:pt x="1608" y="48"/>
                  </a:cubicBezTo>
                  <a:cubicBezTo>
                    <a:pt x="1454" y="24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1975225" y="4235175"/>
              <a:ext cx="11950" cy="99150"/>
            </a:xfrm>
            <a:custGeom>
              <a:avLst/>
              <a:gdLst/>
              <a:ahLst/>
              <a:cxnLst/>
              <a:rect l="l" t="t" r="r" b="b"/>
              <a:pathLst>
                <a:path w="478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77" y="596"/>
                  </a:lnTo>
                  <a:lnTo>
                    <a:pt x="477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77" y="3965"/>
                  </a:lnTo>
                  <a:lnTo>
                    <a:pt x="477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006500" y="4229825"/>
              <a:ext cx="65500" cy="106275"/>
            </a:xfrm>
            <a:custGeom>
              <a:avLst/>
              <a:gdLst/>
              <a:ahLst/>
              <a:cxnLst/>
              <a:rect l="l" t="t" r="r" b="b"/>
              <a:pathLst>
                <a:path w="2620" h="4251" extrusionOk="0">
                  <a:moveTo>
                    <a:pt x="1655" y="0"/>
                  </a:moveTo>
                  <a:lnTo>
                    <a:pt x="953" y="965"/>
                  </a:lnTo>
                  <a:lnTo>
                    <a:pt x="1334" y="965"/>
                  </a:lnTo>
                  <a:lnTo>
                    <a:pt x="2167" y="0"/>
                  </a:lnTo>
                  <a:close/>
                  <a:moveTo>
                    <a:pt x="1310" y="1655"/>
                  </a:moveTo>
                  <a:cubicBezTo>
                    <a:pt x="1560" y="1655"/>
                    <a:pt x="1750" y="1750"/>
                    <a:pt x="1905" y="1953"/>
                  </a:cubicBezTo>
                  <a:cubicBezTo>
                    <a:pt x="2048" y="2143"/>
                    <a:pt x="2119" y="2417"/>
                    <a:pt x="2119" y="2750"/>
                  </a:cubicBezTo>
                  <a:cubicBezTo>
                    <a:pt x="2119" y="3096"/>
                    <a:pt x="2048" y="3358"/>
                    <a:pt x="1905" y="3560"/>
                  </a:cubicBezTo>
                  <a:cubicBezTo>
                    <a:pt x="1750" y="3763"/>
                    <a:pt x="1560" y="3858"/>
                    <a:pt x="1310" y="3858"/>
                  </a:cubicBezTo>
                  <a:cubicBezTo>
                    <a:pt x="1048" y="3858"/>
                    <a:pt x="857" y="3763"/>
                    <a:pt x="703" y="3560"/>
                  </a:cubicBezTo>
                  <a:cubicBezTo>
                    <a:pt x="560" y="3370"/>
                    <a:pt x="488" y="3096"/>
                    <a:pt x="488" y="2750"/>
                  </a:cubicBezTo>
                  <a:cubicBezTo>
                    <a:pt x="488" y="2417"/>
                    <a:pt x="560" y="2143"/>
                    <a:pt x="714" y="1953"/>
                  </a:cubicBezTo>
                  <a:cubicBezTo>
                    <a:pt x="857" y="1750"/>
                    <a:pt x="1060" y="1655"/>
                    <a:pt x="1310" y="1655"/>
                  </a:cubicBezTo>
                  <a:close/>
                  <a:moveTo>
                    <a:pt x="1310" y="1250"/>
                  </a:moveTo>
                  <a:cubicBezTo>
                    <a:pt x="893" y="1250"/>
                    <a:pt x="572" y="1393"/>
                    <a:pt x="345" y="1655"/>
                  </a:cubicBezTo>
                  <a:cubicBezTo>
                    <a:pt x="107" y="1917"/>
                    <a:pt x="0" y="2286"/>
                    <a:pt x="0" y="2750"/>
                  </a:cubicBezTo>
                  <a:cubicBezTo>
                    <a:pt x="0" y="3227"/>
                    <a:pt x="107" y="3584"/>
                    <a:pt x="345" y="3858"/>
                  </a:cubicBezTo>
                  <a:cubicBezTo>
                    <a:pt x="572" y="4120"/>
                    <a:pt x="893" y="4251"/>
                    <a:pt x="1310" y="4251"/>
                  </a:cubicBezTo>
                  <a:cubicBezTo>
                    <a:pt x="1715" y="4251"/>
                    <a:pt x="2036" y="4120"/>
                    <a:pt x="2262" y="3858"/>
                  </a:cubicBezTo>
                  <a:cubicBezTo>
                    <a:pt x="2500" y="3584"/>
                    <a:pt x="2619" y="3227"/>
                    <a:pt x="2619" y="2750"/>
                  </a:cubicBezTo>
                  <a:cubicBezTo>
                    <a:pt x="2619" y="2286"/>
                    <a:pt x="2500" y="1917"/>
                    <a:pt x="2262" y="1655"/>
                  </a:cubicBezTo>
                  <a:cubicBezTo>
                    <a:pt x="2036" y="1393"/>
                    <a:pt x="1715" y="1250"/>
                    <a:pt x="1310" y="125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09072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4" y="0"/>
                  </a:moveTo>
                  <a:cubicBezTo>
                    <a:pt x="1203" y="0"/>
                    <a:pt x="1024" y="48"/>
                    <a:pt x="870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8" y="822"/>
                    <a:pt x="691" y="655"/>
                  </a:cubicBezTo>
                  <a:cubicBezTo>
                    <a:pt x="846" y="488"/>
                    <a:pt x="1036" y="417"/>
                    <a:pt x="1298" y="417"/>
                  </a:cubicBezTo>
                  <a:cubicBezTo>
                    <a:pt x="1501" y="417"/>
                    <a:pt x="1667" y="477"/>
                    <a:pt x="1763" y="619"/>
                  </a:cubicBezTo>
                  <a:cubicBezTo>
                    <a:pt x="1870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4" y="2929"/>
                  </a:lnTo>
                  <a:lnTo>
                    <a:pt x="2394" y="1203"/>
                  </a:lnTo>
                  <a:cubicBezTo>
                    <a:pt x="2394" y="810"/>
                    <a:pt x="2310" y="512"/>
                    <a:pt x="2144" y="310"/>
                  </a:cubicBezTo>
                  <a:cubicBezTo>
                    <a:pt x="1977" y="107"/>
                    <a:pt x="1727" y="0"/>
                    <a:pt x="139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216050" y="4239050"/>
              <a:ext cx="72050" cy="95275"/>
            </a:xfrm>
            <a:custGeom>
              <a:avLst/>
              <a:gdLst/>
              <a:ahLst/>
              <a:cxnLst/>
              <a:rect l="l" t="t" r="r" b="b"/>
              <a:pathLst>
                <a:path w="2882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500" y="3810"/>
                  </a:lnTo>
                  <a:lnTo>
                    <a:pt x="500" y="631"/>
                  </a:lnTo>
                  <a:lnTo>
                    <a:pt x="2191" y="3810"/>
                  </a:lnTo>
                  <a:lnTo>
                    <a:pt x="2881" y="3810"/>
                  </a:lnTo>
                  <a:lnTo>
                    <a:pt x="2881" y="0"/>
                  </a:lnTo>
                  <a:lnTo>
                    <a:pt x="2381" y="0"/>
                  </a:lnTo>
                  <a:lnTo>
                    <a:pt x="2381" y="319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308900" y="4261075"/>
              <a:ext cx="60150" cy="75025"/>
            </a:xfrm>
            <a:custGeom>
              <a:avLst/>
              <a:gdLst/>
              <a:ahLst/>
              <a:cxnLst/>
              <a:rect l="l" t="t" r="r" b="b"/>
              <a:pathLst>
                <a:path w="2406" h="3001" extrusionOk="0">
                  <a:moveTo>
                    <a:pt x="1942" y="1489"/>
                  </a:moveTo>
                  <a:lnTo>
                    <a:pt x="1942" y="1596"/>
                  </a:lnTo>
                  <a:cubicBezTo>
                    <a:pt x="1942" y="1905"/>
                    <a:pt x="1858" y="2155"/>
                    <a:pt x="1703" y="2334"/>
                  </a:cubicBezTo>
                  <a:cubicBezTo>
                    <a:pt x="1549" y="2524"/>
                    <a:pt x="1334" y="2608"/>
                    <a:pt x="1072" y="2608"/>
                  </a:cubicBezTo>
                  <a:cubicBezTo>
                    <a:pt x="894" y="2608"/>
                    <a:pt x="739" y="2560"/>
                    <a:pt x="632" y="2465"/>
                  </a:cubicBezTo>
                  <a:cubicBezTo>
                    <a:pt x="525" y="2370"/>
                    <a:pt x="465" y="2239"/>
                    <a:pt x="465" y="2072"/>
                  </a:cubicBezTo>
                  <a:cubicBezTo>
                    <a:pt x="465" y="1858"/>
                    <a:pt x="537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80" y="0"/>
                  </a:moveTo>
                  <a:cubicBezTo>
                    <a:pt x="1025" y="0"/>
                    <a:pt x="870" y="24"/>
                    <a:pt x="703" y="60"/>
                  </a:cubicBezTo>
                  <a:cubicBezTo>
                    <a:pt x="548" y="84"/>
                    <a:pt x="382" y="143"/>
                    <a:pt x="203" y="203"/>
                  </a:cubicBezTo>
                  <a:lnTo>
                    <a:pt x="203" y="643"/>
                  </a:lnTo>
                  <a:cubicBezTo>
                    <a:pt x="346" y="560"/>
                    <a:pt x="501" y="500"/>
                    <a:pt x="656" y="465"/>
                  </a:cubicBezTo>
                  <a:cubicBezTo>
                    <a:pt x="810" y="417"/>
                    <a:pt x="965" y="405"/>
                    <a:pt x="1132" y="405"/>
                  </a:cubicBezTo>
                  <a:cubicBezTo>
                    <a:pt x="1382" y="405"/>
                    <a:pt x="1584" y="465"/>
                    <a:pt x="1727" y="584"/>
                  </a:cubicBezTo>
                  <a:cubicBezTo>
                    <a:pt x="1870" y="703"/>
                    <a:pt x="1942" y="869"/>
                    <a:pt x="1942" y="1084"/>
                  </a:cubicBezTo>
                  <a:lnTo>
                    <a:pt x="1942" y="1131"/>
                  </a:lnTo>
                  <a:lnTo>
                    <a:pt x="1287" y="1131"/>
                  </a:lnTo>
                  <a:cubicBezTo>
                    <a:pt x="858" y="1131"/>
                    <a:pt x="537" y="1215"/>
                    <a:pt x="322" y="1370"/>
                  </a:cubicBezTo>
                  <a:cubicBezTo>
                    <a:pt x="108" y="1536"/>
                    <a:pt x="1" y="1774"/>
                    <a:pt x="1" y="2096"/>
                  </a:cubicBezTo>
                  <a:cubicBezTo>
                    <a:pt x="1" y="2370"/>
                    <a:pt x="84" y="2596"/>
                    <a:pt x="251" y="2763"/>
                  </a:cubicBezTo>
                  <a:cubicBezTo>
                    <a:pt x="429" y="2917"/>
                    <a:pt x="656" y="3001"/>
                    <a:pt x="953" y="3001"/>
                  </a:cubicBezTo>
                  <a:cubicBezTo>
                    <a:pt x="1180" y="3001"/>
                    <a:pt x="1382" y="2965"/>
                    <a:pt x="1537" y="2882"/>
                  </a:cubicBezTo>
                  <a:cubicBezTo>
                    <a:pt x="1703" y="2798"/>
                    <a:pt x="1834" y="2667"/>
                    <a:pt x="1942" y="2501"/>
                  </a:cubicBezTo>
                  <a:lnTo>
                    <a:pt x="1942" y="2929"/>
                  </a:lnTo>
                  <a:lnTo>
                    <a:pt x="2406" y="2929"/>
                  </a:lnTo>
                  <a:lnTo>
                    <a:pt x="2406" y="1298"/>
                  </a:lnTo>
                  <a:cubicBezTo>
                    <a:pt x="2406" y="869"/>
                    <a:pt x="2311" y="536"/>
                    <a:pt x="2108" y="322"/>
                  </a:cubicBezTo>
                  <a:cubicBezTo>
                    <a:pt x="1894" y="107"/>
                    <a:pt x="1596" y="0"/>
                    <a:pt x="118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388075" y="4261075"/>
              <a:ext cx="56600" cy="75025"/>
            </a:xfrm>
            <a:custGeom>
              <a:avLst/>
              <a:gdLst/>
              <a:ahLst/>
              <a:cxnLst/>
              <a:rect l="l" t="t" r="r" b="b"/>
              <a:pathLst>
                <a:path w="2264" h="3001" extrusionOk="0">
                  <a:moveTo>
                    <a:pt x="1442" y="0"/>
                  </a:moveTo>
                  <a:cubicBezTo>
                    <a:pt x="1001" y="0"/>
                    <a:pt x="644" y="143"/>
                    <a:pt x="394" y="405"/>
                  </a:cubicBezTo>
                  <a:cubicBezTo>
                    <a:pt x="132" y="667"/>
                    <a:pt x="1" y="1036"/>
                    <a:pt x="1" y="1500"/>
                  </a:cubicBezTo>
                  <a:cubicBezTo>
                    <a:pt x="1" y="1965"/>
                    <a:pt x="132" y="2322"/>
                    <a:pt x="382" y="2596"/>
                  </a:cubicBezTo>
                  <a:cubicBezTo>
                    <a:pt x="644" y="2870"/>
                    <a:pt x="977" y="3001"/>
                    <a:pt x="1406" y="3001"/>
                  </a:cubicBezTo>
                  <a:cubicBezTo>
                    <a:pt x="1572" y="3001"/>
                    <a:pt x="1715" y="2989"/>
                    <a:pt x="1858" y="2953"/>
                  </a:cubicBezTo>
                  <a:cubicBezTo>
                    <a:pt x="2001" y="2929"/>
                    <a:pt x="2132" y="2882"/>
                    <a:pt x="2263" y="2822"/>
                  </a:cubicBezTo>
                  <a:lnTo>
                    <a:pt x="2263" y="2382"/>
                  </a:lnTo>
                  <a:cubicBezTo>
                    <a:pt x="2132" y="2465"/>
                    <a:pt x="2001" y="2513"/>
                    <a:pt x="1870" y="2548"/>
                  </a:cubicBezTo>
                  <a:cubicBezTo>
                    <a:pt x="1727" y="2584"/>
                    <a:pt x="1596" y="2608"/>
                    <a:pt x="1465" y="2608"/>
                  </a:cubicBezTo>
                  <a:cubicBezTo>
                    <a:pt x="1156" y="2608"/>
                    <a:pt x="918" y="2513"/>
                    <a:pt x="751" y="2322"/>
                  </a:cubicBezTo>
                  <a:cubicBezTo>
                    <a:pt x="584" y="2120"/>
                    <a:pt x="501" y="1858"/>
                    <a:pt x="501" y="1500"/>
                  </a:cubicBezTo>
                  <a:cubicBezTo>
                    <a:pt x="501" y="1155"/>
                    <a:pt x="584" y="881"/>
                    <a:pt x="751" y="691"/>
                  </a:cubicBezTo>
                  <a:cubicBezTo>
                    <a:pt x="918" y="500"/>
                    <a:pt x="1156" y="405"/>
                    <a:pt x="1465" y="405"/>
                  </a:cubicBezTo>
                  <a:cubicBezTo>
                    <a:pt x="1596" y="405"/>
                    <a:pt x="1727" y="417"/>
                    <a:pt x="1870" y="465"/>
                  </a:cubicBezTo>
                  <a:cubicBezTo>
                    <a:pt x="2001" y="500"/>
                    <a:pt x="2132" y="548"/>
                    <a:pt x="2263" y="619"/>
                  </a:cubicBezTo>
                  <a:lnTo>
                    <a:pt x="2263" y="179"/>
                  </a:lnTo>
                  <a:cubicBezTo>
                    <a:pt x="2132" y="119"/>
                    <a:pt x="2001" y="84"/>
                    <a:pt x="1870" y="48"/>
                  </a:cubicBezTo>
                  <a:cubicBezTo>
                    <a:pt x="1727" y="24"/>
                    <a:pt x="1584" y="0"/>
                    <a:pt x="1442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465175" y="4235175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496425" y="4261075"/>
              <a:ext cx="65525" cy="75025"/>
            </a:xfrm>
            <a:custGeom>
              <a:avLst/>
              <a:gdLst/>
              <a:ahLst/>
              <a:cxnLst/>
              <a:rect l="l" t="t" r="r" b="b"/>
              <a:pathLst>
                <a:path w="2621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9" y="893"/>
                    <a:pt x="2120" y="1167"/>
                    <a:pt x="2120" y="1500"/>
                  </a:cubicBezTo>
                  <a:cubicBezTo>
                    <a:pt x="2120" y="1846"/>
                    <a:pt x="2049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4" y="0"/>
                    <a:pt x="572" y="143"/>
                    <a:pt x="346" y="405"/>
                  </a:cubicBezTo>
                  <a:cubicBezTo>
                    <a:pt x="108" y="667"/>
                    <a:pt x="1" y="1036"/>
                    <a:pt x="1" y="1500"/>
                  </a:cubicBezTo>
                  <a:cubicBezTo>
                    <a:pt x="1" y="1977"/>
                    <a:pt x="108" y="2334"/>
                    <a:pt x="346" y="2608"/>
                  </a:cubicBezTo>
                  <a:cubicBezTo>
                    <a:pt x="572" y="2870"/>
                    <a:pt x="894" y="3001"/>
                    <a:pt x="1310" y="3001"/>
                  </a:cubicBezTo>
                  <a:cubicBezTo>
                    <a:pt x="1715" y="3001"/>
                    <a:pt x="2037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7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58067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3" y="0"/>
                  </a:moveTo>
                  <a:cubicBezTo>
                    <a:pt x="1203" y="0"/>
                    <a:pt x="1024" y="48"/>
                    <a:pt x="869" y="131"/>
                  </a:cubicBezTo>
                  <a:cubicBezTo>
                    <a:pt x="715" y="215"/>
                    <a:pt x="584" y="346"/>
                    <a:pt x="476" y="512"/>
                  </a:cubicBezTo>
                  <a:lnTo>
                    <a:pt x="476" y="72"/>
                  </a:lnTo>
                  <a:lnTo>
                    <a:pt x="0" y="72"/>
                  </a:lnTo>
                  <a:lnTo>
                    <a:pt x="0" y="2929"/>
                  </a:lnTo>
                  <a:lnTo>
                    <a:pt x="476" y="2929"/>
                  </a:lnTo>
                  <a:lnTo>
                    <a:pt x="476" y="1310"/>
                  </a:lnTo>
                  <a:cubicBezTo>
                    <a:pt x="476" y="1036"/>
                    <a:pt x="548" y="822"/>
                    <a:pt x="691" y="655"/>
                  </a:cubicBezTo>
                  <a:cubicBezTo>
                    <a:pt x="834" y="488"/>
                    <a:pt x="1036" y="417"/>
                    <a:pt x="1298" y="417"/>
                  </a:cubicBezTo>
                  <a:cubicBezTo>
                    <a:pt x="1500" y="417"/>
                    <a:pt x="1655" y="477"/>
                    <a:pt x="1762" y="619"/>
                  </a:cubicBezTo>
                  <a:cubicBezTo>
                    <a:pt x="1869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3" y="2929"/>
                  </a:lnTo>
                  <a:lnTo>
                    <a:pt x="2393" y="1203"/>
                  </a:lnTo>
                  <a:cubicBezTo>
                    <a:pt x="2393" y="810"/>
                    <a:pt x="2310" y="512"/>
                    <a:pt x="2143" y="310"/>
                  </a:cubicBezTo>
                  <a:cubicBezTo>
                    <a:pt x="1977" y="107"/>
                    <a:pt x="1727" y="0"/>
                    <a:pt x="1393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659550" y="4261075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9"/>
                  </a:moveTo>
                  <a:lnTo>
                    <a:pt x="1941" y="1596"/>
                  </a:lnTo>
                  <a:cubicBezTo>
                    <a:pt x="1941" y="1905"/>
                    <a:pt x="1858" y="2155"/>
                    <a:pt x="1703" y="2334"/>
                  </a:cubicBezTo>
                  <a:cubicBezTo>
                    <a:pt x="1548" y="2524"/>
                    <a:pt x="1346" y="2608"/>
                    <a:pt x="1084" y="2608"/>
                  </a:cubicBezTo>
                  <a:cubicBezTo>
                    <a:pt x="893" y="2608"/>
                    <a:pt x="739" y="2560"/>
                    <a:pt x="631" y="2465"/>
                  </a:cubicBezTo>
                  <a:cubicBezTo>
                    <a:pt x="524" y="2370"/>
                    <a:pt x="465" y="2239"/>
                    <a:pt x="465" y="2072"/>
                  </a:cubicBezTo>
                  <a:cubicBezTo>
                    <a:pt x="465" y="1858"/>
                    <a:pt x="548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79" y="0"/>
                  </a:moveTo>
                  <a:cubicBezTo>
                    <a:pt x="1024" y="0"/>
                    <a:pt x="870" y="24"/>
                    <a:pt x="715" y="60"/>
                  </a:cubicBezTo>
                  <a:cubicBezTo>
                    <a:pt x="548" y="84"/>
                    <a:pt x="381" y="143"/>
                    <a:pt x="215" y="203"/>
                  </a:cubicBezTo>
                  <a:lnTo>
                    <a:pt x="215" y="643"/>
                  </a:lnTo>
                  <a:cubicBezTo>
                    <a:pt x="358" y="560"/>
                    <a:pt x="500" y="500"/>
                    <a:pt x="655" y="465"/>
                  </a:cubicBezTo>
                  <a:cubicBezTo>
                    <a:pt x="810" y="417"/>
                    <a:pt x="965" y="405"/>
                    <a:pt x="1131" y="405"/>
                  </a:cubicBezTo>
                  <a:cubicBezTo>
                    <a:pt x="1393" y="405"/>
                    <a:pt x="1584" y="465"/>
                    <a:pt x="1727" y="584"/>
                  </a:cubicBezTo>
                  <a:cubicBezTo>
                    <a:pt x="1870" y="703"/>
                    <a:pt x="1941" y="869"/>
                    <a:pt x="1941" y="1084"/>
                  </a:cubicBezTo>
                  <a:lnTo>
                    <a:pt x="1941" y="1131"/>
                  </a:lnTo>
                  <a:lnTo>
                    <a:pt x="1286" y="1131"/>
                  </a:lnTo>
                  <a:cubicBezTo>
                    <a:pt x="858" y="1131"/>
                    <a:pt x="536" y="1215"/>
                    <a:pt x="322" y="1370"/>
                  </a:cubicBezTo>
                  <a:cubicBezTo>
                    <a:pt x="108" y="1536"/>
                    <a:pt x="0" y="1774"/>
                    <a:pt x="0" y="2096"/>
                  </a:cubicBezTo>
                  <a:cubicBezTo>
                    <a:pt x="0" y="2370"/>
                    <a:pt x="84" y="2596"/>
                    <a:pt x="262" y="2763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1" y="2965"/>
                    <a:pt x="1548" y="2882"/>
                  </a:cubicBezTo>
                  <a:cubicBezTo>
                    <a:pt x="1703" y="2798"/>
                    <a:pt x="1834" y="2667"/>
                    <a:pt x="1941" y="2501"/>
                  </a:cubicBezTo>
                  <a:lnTo>
                    <a:pt x="1941" y="2929"/>
                  </a:lnTo>
                  <a:lnTo>
                    <a:pt x="2417" y="2929"/>
                  </a:lnTo>
                  <a:lnTo>
                    <a:pt x="2417" y="1298"/>
                  </a:lnTo>
                  <a:cubicBezTo>
                    <a:pt x="2417" y="869"/>
                    <a:pt x="2310" y="536"/>
                    <a:pt x="2108" y="322"/>
                  </a:cubicBezTo>
                  <a:cubicBezTo>
                    <a:pt x="1905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744075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1567750" y="4365550"/>
              <a:ext cx="63725" cy="101225"/>
            </a:xfrm>
            <a:custGeom>
              <a:avLst/>
              <a:gdLst/>
              <a:ahLst/>
              <a:cxnLst/>
              <a:rect l="l" t="t" r="r" b="b"/>
              <a:pathLst>
                <a:path w="2549" h="4049" extrusionOk="0">
                  <a:moveTo>
                    <a:pt x="1286" y="1441"/>
                  </a:moveTo>
                  <a:cubicBezTo>
                    <a:pt x="1524" y="1441"/>
                    <a:pt x="1727" y="1536"/>
                    <a:pt x="1870" y="1739"/>
                  </a:cubicBezTo>
                  <a:cubicBezTo>
                    <a:pt x="2012" y="1929"/>
                    <a:pt x="2084" y="2203"/>
                    <a:pt x="2084" y="2548"/>
                  </a:cubicBezTo>
                  <a:cubicBezTo>
                    <a:pt x="2084" y="2894"/>
                    <a:pt x="2012" y="3156"/>
                    <a:pt x="1870" y="3358"/>
                  </a:cubicBezTo>
                  <a:cubicBezTo>
                    <a:pt x="1727" y="3548"/>
                    <a:pt x="1524" y="3656"/>
                    <a:pt x="1286" y="3656"/>
                  </a:cubicBezTo>
                  <a:cubicBezTo>
                    <a:pt x="1036" y="3656"/>
                    <a:pt x="834" y="3548"/>
                    <a:pt x="691" y="3358"/>
                  </a:cubicBezTo>
                  <a:cubicBezTo>
                    <a:pt x="560" y="3156"/>
                    <a:pt x="488" y="2894"/>
                    <a:pt x="488" y="2548"/>
                  </a:cubicBezTo>
                  <a:cubicBezTo>
                    <a:pt x="488" y="2203"/>
                    <a:pt x="560" y="1929"/>
                    <a:pt x="691" y="1739"/>
                  </a:cubicBezTo>
                  <a:cubicBezTo>
                    <a:pt x="834" y="1536"/>
                    <a:pt x="1036" y="1441"/>
                    <a:pt x="1286" y="1441"/>
                  </a:cubicBezTo>
                  <a:close/>
                  <a:moveTo>
                    <a:pt x="2084" y="0"/>
                  </a:moveTo>
                  <a:lnTo>
                    <a:pt x="2084" y="1548"/>
                  </a:lnTo>
                  <a:cubicBezTo>
                    <a:pt x="1989" y="1382"/>
                    <a:pt x="1858" y="1251"/>
                    <a:pt x="1703" y="1167"/>
                  </a:cubicBezTo>
                  <a:cubicBezTo>
                    <a:pt x="1560" y="1084"/>
                    <a:pt x="1381" y="1048"/>
                    <a:pt x="1167" y="1048"/>
                  </a:cubicBezTo>
                  <a:cubicBezTo>
                    <a:pt x="822" y="1048"/>
                    <a:pt x="536" y="1179"/>
                    <a:pt x="322" y="1465"/>
                  </a:cubicBezTo>
                  <a:cubicBezTo>
                    <a:pt x="107" y="1739"/>
                    <a:pt x="0" y="2096"/>
                    <a:pt x="0" y="2548"/>
                  </a:cubicBezTo>
                  <a:cubicBezTo>
                    <a:pt x="0" y="2989"/>
                    <a:pt x="107" y="3358"/>
                    <a:pt x="322" y="3632"/>
                  </a:cubicBezTo>
                  <a:cubicBezTo>
                    <a:pt x="536" y="3906"/>
                    <a:pt x="822" y="4049"/>
                    <a:pt x="1167" y="4049"/>
                  </a:cubicBezTo>
                  <a:cubicBezTo>
                    <a:pt x="1381" y="4049"/>
                    <a:pt x="1560" y="4001"/>
                    <a:pt x="1703" y="3918"/>
                  </a:cubicBezTo>
                  <a:cubicBezTo>
                    <a:pt x="1858" y="3834"/>
                    <a:pt x="1989" y="3715"/>
                    <a:pt x="2084" y="3537"/>
                  </a:cubicBezTo>
                  <a:lnTo>
                    <a:pt x="2084" y="3965"/>
                  </a:lnTo>
                  <a:lnTo>
                    <a:pt x="2548" y="396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1650500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43" y="393"/>
                    <a:pt x="1822" y="476"/>
                    <a:pt x="1965" y="631"/>
                  </a:cubicBezTo>
                  <a:cubicBezTo>
                    <a:pt x="2108" y="774"/>
                    <a:pt x="2179" y="988"/>
                    <a:pt x="2179" y="1238"/>
                  </a:cubicBezTo>
                  <a:lnTo>
                    <a:pt x="512" y="1238"/>
                  </a:lnTo>
                  <a:cubicBezTo>
                    <a:pt x="536" y="976"/>
                    <a:pt x="619" y="762"/>
                    <a:pt x="774" y="619"/>
                  </a:cubicBezTo>
                  <a:cubicBezTo>
                    <a:pt x="941" y="464"/>
                    <a:pt x="1143" y="393"/>
                    <a:pt x="1405" y="393"/>
                  </a:cubicBezTo>
                  <a:close/>
                  <a:moveTo>
                    <a:pt x="1405" y="0"/>
                  </a:moveTo>
                  <a:cubicBezTo>
                    <a:pt x="976" y="0"/>
                    <a:pt x="631" y="131"/>
                    <a:pt x="381" y="417"/>
                  </a:cubicBezTo>
                  <a:cubicBezTo>
                    <a:pt x="131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405" y="2596"/>
                  </a:cubicBezTo>
                  <a:cubicBezTo>
                    <a:pt x="667" y="2858"/>
                    <a:pt x="1024" y="3001"/>
                    <a:pt x="1488" y="3001"/>
                  </a:cubicBezTo>
                  <a:cubicBezTo>
                    <a:pt x="1667" y="3001"/>
                    <a:pt x="1846" y="2977"/>
                    <a:pt x="2024" y="2941"/>
                  </a:cubicBezTo>
                  <a:cubicBezTo>
                    <a:pt x="2203" y="2905"/>
                    <a:pt x="2370" y="2846"/>
                    <a:pt x="2536" y="2774"/>
                  </a:cubicBezTo>
                  <a:lnTo>
                    <a:pt x="2536" y="2334"/>
                  </a:lnTo>
                  <a:cubicBezTo>
                    <a:pt x="2370" y="2417"/>
                    <a:pt x="2203" y="2489"/>
                    <a:pt x="2036" y="2536"/>
                  </a:cubicBezTo>
                  <a:cubicBezTo>
                    <a:pt x="1869" y="2572"/>
                    <a:pt x="1691" y="2596"/>
                    <a:pt x="1512" y="2596"/>
                  </a:cubicBezTo>
                  <a:cubicBezTo>
                    <a:pt x="1203" y="2596"/>
                    <a:pt x="953" y="2512"/>
                    <a:pt x="786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96" y="119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1766275" y="4369725"/>
              <a:ext cx="87250" cy="94975"/>
            </a:xfrm>
            <a:custGeom>
              <a:avLst/>
              <a:gdLst/>
              <a:ahLst/>
              <a:cxnLst/>
              <a:rect l="l" t="t" r="r" b="b"/>
              <a:pathLst>
                <a:path w="3490" h="3799" extrusionOk="0">
                  <a:moveTo>
                    <a:pt x="1" y="0"/>
                  </a:moveTo>
                  <a:lnTo>
                    <a:pt x="1453" y="3798"/>
                  </a:lnTo>
                  <a:lnTo>
                    <a:pt x="2037" y="3798"/>
                  </a:lnTo>
                  <a:lnTo>
                    <a:pt x="3489" y="0"/>
                  </a:lnTo>
                  <a:lnTo>
                    <a:pt x="2953" y="0"/>
                  </a:lnTo>
                  <a:lnTo>
                    <a:pt x="1739" y="32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1852000" y="4391750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8"/>
                  </a:moveTo>
                  <a:lnTo>
                    <a:pt x="1941" y="1596"/>
                  </a:lnTo>
                  <a:cubicBezTo>
                    <a:pt x="1941" y="1893"/>
                    <a:pt x="1870" y="2143"/>
                    <a:pt x="1703" y="2334"/>
                  </a:cubicBezTo>
                  <a:cubicBezTo>
                    <a:pt x="1549" y="2512"/>
                    <a:pt x="1346" y="2608"/>
                    <a:pt x="1084" y="2608"/>
                  </a:cubicBezTo>
                  <a:cubicBezTo>
                    <a:pt x="894" y="2608"/>
                    <a:pt x="751" y="2560"/>
                    <a:pt x="632" y="2453"/>
                  </a:cubicBezTo>
                  <a:cubicBezTo>
                    <a:pt x="525" y="2358"/>
                    <a:pt x="477" y="2227"/>
                    <a:pt x="477" y="2060"/>
                  </a:cubicBezTo>
                  <a:cubicBezTo>
                    <a:pt x="477" y="1846"/>
                    <a:pt x="548" y="1703"/>
                    <a:pt x="691" y="1619"/>
                  </a:cubicBezTo>
                  <a:cubicBezTo>
                    <a:pt x="834" y="1524"/>
                    <a:pt x="1096" y="1488"/>
                    <a:pt x="1477" y="1488"/>
                  </a:cubicBezTo>
                  <a:close/>
                  <a:moveTo>
                    <a:pt x="1179" y="0"/>
                  </a:moveTo>
                  <a:cubicBezTo>
                    <a:pt x="1025" y="0"/>
                    <a:pt x="870" y="12"/>
                    <a:pt x="715" y="48"/>
                  </a:cubicBezTo>
                  <a:cubicBezTo>
                    <a:pt x="548" y="83"/>
                    <a:pt x="382" y="131"/>
                    <a:pt x="215" y="203"/>
                  </a:cubicBezTo>
                  <a:lnTo>
                    <a:pt x="215" y="631"/>
                  </a:lnTo>
                  <a:cubicBezTo>
                    <a:pt x="358" y="548"/>
                    <a:pt x="501" y="488"/>
                    <a:pt x="656" y="453"/>
                  </a:cubicBezTo>
                  <a:cubicBezTo>
                    <a:pt x="810" y="417"/>
                    <a:pt x="977" y="393"/>
                    <a:pt x="1132" y="393"/>
                  </a:cubicBezTo>
                  <a:cubicBezTo>
                    <a:pt x="1394" y="393"/>
                    <a:pt x="1584" y="453"/>
                    <a:pt x="1727" y="572"/>
                  </a:cubicBezTo>
                  <a:cubicBezTo>
                    <a:pt x="1870" y="691"/>
                    <a:pt x="1941" y="857"/>
                    <a:pt x="1941" y="1072"/>
                  </a:cubicBezTo>
                  <a:lnTo>
                    <a:pt x="1941" y="1119"/>
                  </a:lnTo>
                  <a:lnTo>
                    <a:pt x="1287" y="1119"/>
                  </a:lnTo>
                  <a:cubicBezTo>
                    <a:pt x="858" y="1119"/>
                    <a:pt x="536" y="1203"/>
                    <a:pt x="322" y="1369"/>
                  </a:cubicBezTo>
                  <a:cubicBezTo>
                    <a:pt x="108" y="1524"/>
                    <a:pt x="1" y="1774"/>
                    <a:pt x="1" y="2096"/>
                  </a:cubicBezTo>
                  <a:cubicBezTo>
                    <a:pt x="1" y="2369"/>
                    <a:pt x="84" y="2584"/>
                    <a:pt x="263" y="2750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2" y="2953"/>
                    <a:pt x="1549" y="2870"/>
                  </a:cubicBezTo>
                  <a:cubicBezTo>
                    <a:pt x="1703" y="2786"/>
                    <a:pt x="1834" y="2667"/>
                    <a:pt x="1941" y="2489"/>
                  </a:cubicBezTo>
                  <a:lnTo>
                    <a:pt x="1941" y="2917"/>
                  </a:lnTo>
                  <a:lnTo>
                    <a:pt x="2418" y="2917"/>
                  </a:lnTo>
                  <a:lnTo>
                    <a:pt x="2418" y="1298"/>
                  </a:lnTo>
                  <a:cubicBezTo>
                    <a:pt x="2418" y="857"/>
                    <a:pt x="2311" y="536"/>
                    <a:pt x="2108" y="322"/>
                  </a:cubicBezTo>
                  <a:cubicBezTo>
                    <a:pt x="1906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1936550" y="4365550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0" y="0"/>
                  </a:moveTo>
                  <a:lnTo>
                    <a:pt x="0" y="3965"/>
                  </a:lnTo>
                  <a:lnTo>
                    <a:pt x="464" y="3965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1967800" y="4391750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393"/>
                  </a:moveTo>
                  <a:cubicBezTo>
                    <a:pt x="1560" y="393"/>
                    <a:pt x="1750" y="500"/>
                    <a:pt x="1893" y="691"/>
                  </a:cubicBezTo>
                  <a:cubicBezTo>
                    <a:pt x="2048" y="893"/>
                    <a:pt x="2120" y="1155"/>
                    <a:pt x="2120" y="1500"/>
                  </a:cubicBezTo>
                  <a:cubicBezTo>
                    <a:pt x="2120" y="1834"/>
                    <a:pt x="2048" y="2108"/>
                    <a:pt x="1893" y="2298"/>
                  </a:cubicBezTo>
                  <a:cubicBezTo>
                    <a:pt x="1750" y="2500"/>
                    <a:pt x="1560" y="2596"/>
                    <a:pt x="1310" y="2596"/>
                  </a:cubicBezTo>
                  <a:cubicBezTo>
                    <a:pt x="1048" y="2596"/>
                    <a:pt x="857" y="2500"/>
                    <a:pt x="703" y="2310"/>
                  </a:cubicBezTo>
                  <a:cubicBezTo>
                    <a:pt x="560" y="2108"/>
                    <a:pt x="488" y="1834"/>
                    <a:pt x="488" y="1500"/>
                  </a:cubicBezTo>
                  <a:cubicBezTo>
                    <a:pt x="488" y="1155"/>
                    <a:pt x="560" y="881"/>
                    <a:pt x="703" y="691"/>
                  </a:cubicBezTo>
                  <a:cubicBezTo>
                    <a:pt x="857" y="500"/>
                    <a:pt x="1048" y="393"/>
                    <a:pt x="1310" y="393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31"/>
                    <a:pt x="346" y="393"/>
                  </a:cubicBezTo>
                  <a:cubicBezTo>
                    <a:pt x="107" y="655"/>
                    <a:pt x="0" y="1024"/>
                    <a:pt x="0" y="1500"/>
                  </a:cubicBezTo>
                  <a:cubicBezTo>
                    <a:pt x="0" y="1965"/>
                    <a:pt x="107" y="2334"/>
                    <a:pt x="346" y="2596"/>
                  </a:cubicBezTo>
                  <a:cubicBezTo>
                    <a:pt x="572" y="2858"/>
                    <a:pt x="893" y="3001"/>
                    <a:pt x="1310" y="3001"/>
                  </a:cubicBezTo>
                  <a:cubicBezTo>
                    <a:pt x="1715" y="3001"/>
                    <a:pt x="2036" y="2858"/>
                    <a:pt x="2262" y="2596"/>
                  </a:cubicBezTo>
                  <a:cubicBezTo>
                    <a:pt x="2501" y="2334"/>
                    <a:pt x="2620" y="1965"/>
                    <a:pt x="2620" y="1500"/>
                  </a:cubicBezTo>
                  <a:cubicBezTo>
                    <a:pt x="2620" y="1024"/>
                    <a:pt x="2501" y="655"/>
                    <a:pt x="2262" y="393"/>
                  </a:cubicBezTo>
                  <a:cubicBezTo>
                    <a:pt x="2036" y="131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052025" y="4391750"/>
              <a:ext cx="42000" cy="72950"/>
            </a:xfrm>
            <a:custGeom>
              <a:avLst/>
              <a:gdLst/>
              <a:ahLst/>
              <a:cxnLst/>
              <a:rect l="l" t="t" r="r" b="b"/>
              <a:pathLst>
                <a:path w="1680" h="2918" extrusionOk="0">
                  <a:moveTo>
                    <a:pt x="1429" y="0"/>
                  </a:moveTo>
                  <a:cubicBezTo>
                    <a:pt x="1215" y="0"/>
                    <a:pt x="1013" y="36"/>
                    <a:pt x="858" y="131"/>
                  </a:cubicBezTo>
                  <a:cubicBezTo>
                    <a:pt x="703" y="214"/>
                    <a:pt x="572" y="334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17"/>
                  </a:lnTo>
                  <a:lnTo>
                    <a:pt x="477" y="2917"/>
                  </a:lnTo>
                  <a:lnTo>
                    <a:pt x="477" y="1417"/>
                  </a:lnTo>
                  <a:cubicBezTo>
                    <a:pt x="477" y="1096"/>
                    <a:pt x="548" y="845"/>
                    <a:pt x="691" y="679"/>
                  </a:cubicBezTo>
                  <a:cubicBezTo>
                    <a:pt x="834" y="500"/>
                    <a:pt x="1037" y="417"/>
                    <a:pt x="1298" y="417"/>
                  </a:cubicBezTo>
                  <a:cubicBezTo>
                    <a:pt x="1370" y="417"/>
                    <a:pt x="1441" y="429"/>
                    <a:pt x="1501" y="441"/>
                  </a:cubicBezTo>
                  <a:cubicBezTo>
                    <a:pt x="1560" y="453"/>
                    <a:pt x="1620" y="476"/>
                    <a:pt x="1679" y="500"/>
                  </a:cubicBezTo>
                  <a:lnTo>
                    <a:pt x="1668" y="24"/>
                  </a:lnTo>
                  <a:cubicBezTo>
                    <a:pt x="1620" y="12"/>
                    <a:pt x="1584" y="12"/>
                    <a:pt x="1537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098475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31" y="393"/>
                    <a:pt x="1822" y="476"/>
                    <a:pt x="1953" y="631"/>
                  </a:cubicBezTo>
                  <a:cubicBezTo>
                    <a:pt x="2096" y="774"/>
                    <a:pt x="2167" y="988"/>
                    <a:pt x="2179" y="1238"/>
                  </a:cubicBezTo>
                  <a:lnTo>
                    <a:pt x="500" y="1238"/>
                  </a:lnTo>
                  <a:cubicBezTo>
                    <a:pt x="524" y="976"/>
                    <a:pt x="619" y="762"/>
                    <a:pt x="774" y="619"/>
                  </a:cubicBezTo>
                  <a:cubicBezTo>
                    <a:pt x="929" y="464"/>
                    <a:pt x="1143" y="393"/>
                    <a:pt x="1405" y="393"/>
                  </a:cubicBezTo>
                  <a:close/>
                  <a:moveTo>
                    <a:pt x="1393" y="0"/>
                  </a:moveTo>
                  <a:cubicBezTo>
                    <a:pt x="964" y="0"/>
                    <a:pt x="631" y="131"/>
                    <a:pt x="369" y="417"/>
                  </a:cubicBezTo>
                  <a:cubicBezTo>
                    <a:pt x="119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393" y="2596"/>
                  </a:cubicBezTo>
                  <a:cubicBezTo>
                    <a:pt x="667" y="2858"/>
                    <a:pt x="1024" y="3001"/>
                    <a:pt x="1476" y="3001"/>
                  </a:cubicBezTo>
                  <a:cubicBezTo>
                    <a:pt x="1655" y="3001"/>
                    <a:pt x="1846" y="2977"/>
                    <a:pt x="2012" y="2941"/>
                  </a:cubicBezTo>
                  <a:cubicBezTo>
                    <a:pt x="2191" y="2905"/>
                    <a:pt x="2369" y="2846"/>
                    <a:pt x="2536" y="2774"/>
                  </a:cubicBezTo>
                  <a:lnTo>
                    <a:pt x="2536" y="2334"/>
                  </a:lnTo>
                  <a:cubicBezTo>
                    <a:pt x="2369" y="2417"/>
                    <a:pt x="2203" y="2489"/>
                    <a:pt x="2024" y="2536"/>
                  </a:cubicBezTo>
                  <a:cubicBezTo>
                    <a:pt x="1857" y="2572"/>
                    <a:pt x="1691" y="2596"/>
                    <a:pt x="1512" y="2596"/>
                  </a:cubicBezTo>
                  <a:cubicBezTo>
                    <a:pt x="1191" y="2596"/>
                    <a:pt x="953" y="2512"/>
                    <a:pt x="774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84" y="119"/>
                    <a:pt x="1786" y="0"/>
                    <a:pt x="1393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178525" y="4391750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72"/>
                    <a:pt x="310" y="214"/>
                  </a:cubicBezTo>
                  <a:cubicBezTo>
                    <a:pt x="120" y="369"/>
                    <a:pt x="25" y="572"/>
                    <a:pt x="25" y="834"/>
                  </a:cubicBezTo>
                  <a:cubicBezTo>
                    <a:pt x="25" y="1060"/>
                    <a:pt x="84" y="1238"/>
                    <a:pt x="215" y="1357"/>
                  </a:cubicBezTo>
                  <a:cubicBezTo>
                    <a:pt x="346" y="1488"/>
                    <a:pt x="560" y="1584"/>
                    <a:pt x="846" y="1643"/>
                  </a:cubicBezTo>
                  <a:lnTo>
                    <a:pt x="1013" y="1679"/>
                  </a:lnTo>
                  <a:cubicBezTo>
                    <a:pt x="1299" y="1738"/>
                    <a:pt x="1489" y="1810"/>
                    <a:pt x="1572" y="1881"/>
                  </a:cubicBezTo>
                  <a:cubicBezTo>
                    <a:pt x="1656" y="1941"/>
                    <a:pt x="1703" y="2048"/>
                    <a:pt x="1703" y="2167"/>
                  </a:cubicBezTo>
                  <a:cubicBezTo>
                    <a:pt x="1703" y="2310"/>
                    <a:pt x="1644" y="2417"/>
                    <a:pt x="1525" y="2489"/>
                  </a:cubicBezTo>
                  <a:cubicBezTo>
                    <a:pt x="1406" y="2560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36"/>
                  </a:cubicBezTo>
                  <a:cubicBezTo>
                    <a:pt x="346" y="2489"/>
                    <a:pt x="179" y="2417"/>
                    <a:pt x="1" y="2334"/>
                  </a:cubicBezTo>
                  <a:lnTo>
                    <a:pt x="1" y="2822"/>
                  </a:lnTo>
                  <a:cubicBezTo>
                    <a:pt x="191" y="2881"/>
                    <a:pt x="358" y="2917"/>
                    <a:pt x="525" y="2953"/>
                  </a:cubicBezTo>
                  <a:cubicBezTo>
                    <a:pt x="691" y="2977"/>
                    <a:pt x="846" y="3001"/>
                    <a:pt x="1001" y="3001"/>
                  </a:cubicBezTo>
                  <a:cubicBezTo>
                    <a:pt x="1370" y="3001"/>
                    <a:pt x="1656" y="2917"/>
                    <a:pt x="1870" y="2762"/>
                  </a:cubicBezTo>
                  <a:cubicBezTo>
                    <a:pt x="2084" y="2608"/>
                    <a:pt x="2180" y="2405"/>
                    <a:pt x="2180" y="2131"/>
                  </a:cubicBezTo>
                  <a:cubicBezTo>
                    <a:pt x="2180" y="1905"/>
                    <a:pt x="2108" y="1715"/>
                    <a:pt x="1977" y="1596"/>
                  </a:cubicBezTo>
                  <a:cubicBezTo>
                    <a:pt x="1834" y="1465"/>
                    <a:pt x="1596" y="1357"/>
                    <a:pt x="1263" y="1286"/>
                  </a:cubicBezTo>
                  <a:lnTo>
                    <a:pt x="1108" y="1250"/>
                  </a:lnTo>
                  <a:cubicBezTo>
                    <a:pt x="846" y="1191"/>
                    <a:pt x="680" y="1143"/>
                    <a:pt x="596" y="1072"/>
                  </a:cubicBezTo>
                  <a:cubicBezTo>
                    <a:pt x="513" y="1012"/>
                    <a:pt x="477" y="929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1" y="393"/>
                    <a:pt x="1180" y="393"/>
                  </a:cubicBezTo>
                  <a:cubicBezTo>
                    <a:pt x="1322" y="393"/>
                    <a:pt x="1477" y="405"/>
                    <a:pt x="1620" y="441"/>
                  </a:cubicBezTo>
                  <a:cubicBezTo>
                    <a:pt x="1763" y="476"/>
                    <a:pt x="1894" y="524"/>
                    <a:pt x="2037" y="595"/>
                  </a:cubicBezTo>
                  <a:lnTo>
                    <a:pt x="2037" y="155"/>
                  </a:lnTo>
                  <a:cubicBezTo>
                    <a:pt x="1906" y="95"/>
                    <a:pt x="1763" y="60"/>
                    <a:pt x="1608" y="36"/>
                  </a:cubicBezTo>
                  <a:cubicBezTo>
                    <a:pt x="1453" y="12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665550" y="4210175"/>
              <a:ext cx="249150" cy="275050"/>
            </a:xfrm>
            <a:custGeom>
              <a:avLst/>
              <a:gdLst/>
              <a:ahLst/>
              <a:cxnLst/>
              <a:rect l="l" t="t" r="r" b="b"/>
              <a:pathLst>
                <a:path w="9966" h="11002" extrusionOk="0">
                  <a:moveTo>
                    <a:pt x="5584" y="0"/>
                  </a:moveTo>
                  <a:cubicBezTo>
                    <a:pt x="4025" y="0"/>
                    <a:pt x="2703" y="524"/>
                    <a:pt x="1620" y="1584"/>
                  </a:cubicBezTo>
                  <a:cubicBezTo>
                    <a:pt x="536" y="2644"/>
                    <a:pt x="0" y="3953"/>
                    <a:pt x="0" y="5537"/>
                  </a:cubicBezTo>
                  <a:cubicBezTo>
                    <a:pt x="0" y="7108"/>
                    <a:pt x="524" y="8418"/>
                    <a:pt x="1584" y="9454"/>
                  </a:cubicBezTo>
                  <a:cubicBezTo>
                    <a:pt x="2655" y="10490"/>
                    <a:pt x="4001" y="11002"/>
                    <a:pt x="5644" y="11002"/>
                  </a:cubicBezTo>
                  <a:cubicBezTo>
                    <a:pt x="7275" y="11002"/>
                    <a:pt x="8704" y="10323"/>
                    <a:pt x="9906" y="8966"/>
                  </a:cubicBezTo>
                  <a:lnTo>
                    <a:pt x="8382" y="7394"/>
                  </a:lnTo>
                  <a:cubicBezTo>
                    <a:pt x="7644" y="8323"/>
                    <a:pt x="6692" y="8787"/>
                    <a:pt x="5525" y="8787"/>
                  </a:cubicBezTo>
                  <a:cubicBezTo>
                    <a:pt x="4668" y="8787"/>
                    <a:pt x="3953" y="8489"/>
                    <a:pt x="3346" y="7882"/>
                  </a:cubicBezTo>
                  <a:cubicBezTo>
                    <a:pt x="2751" y="7287"/>
                    <a:pt x="2453" y="6489"/>
                    <a:pt x="2453" y="5501"/>
                  </a:cubicBezTo>
                  <a:cubicBezTo>
                    <a:pt x="2453" y="4513"/>
                    <a:pt x="2763" y="3727"/>
                    <a:pt x="3394" y="3144"/>
                  </a:cubicBezTo>
                  <a:cubicBezTo>
                    <a:pt x="4037" y="2560"/>
                    <a:pt x="4799" y="2263"/>
                    <a:pt x="5692" y="2263"/>
                  </a:cubicBezTo>
                  <a:cubicBezTo>
                    <a:pt x="6811" y="2263"/>
                    <a:pt x="7739" y="2739"/>
                    <a:pt x="8490" y="3667"/>
                  </a:cubicBezTo>
                  <a:lnTo>
                    <a:pt x="9966" y="1989"/>
                  </a:lnTo>
                  <a:cubicBezTo>
                    <a:pt x="8787" y="667"/>
                    <a:pt x="7323" y="0"/>
                    <a:pt x="558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959925" y="4216425"/>
              <a:ext cx="245600" cy="265825"/>
            </a:xfrm>
            <a:custGeom>
              <a:avLst/>
              <a:gdLst/>
              <a:ahLst/>
              <a:cxnLst/>
              <a:rect l="l" t="t" r="r" b="b"/>
              <a:pathLst>
                <a:path w="9824" h="10633" extrusionOk="0">
                  <a:moveTo>
                    <a:pt x="1" y="0"/>
                  </a:moveTo>
                  <a:lnTo>
                    <a:pt x="1" y="10633"/>
                  </a:lnTo>
                  <a:lnTo>
                    <a:pt x="2382" y="10633"/>
                  </a:lnTo>
                  <a:lnTo>
                    <a:pt x="2382" y="3965"/>
                  </a:lnTo>
                  <a:lnTo>
                    <a:pt x="7442" y="10633"/>
                  </a:lnTo>
                  <a:lnTo>
                    <a:pt x="9823" y="10633"/>
                  </a:lnTo>
                  <a:lnTo>
                    <a:pt x="9823" y="0"/>
                  </a:lnTo>
                  <a:lnTo>
                    <a:pt x="7442" y="0"/>
                  </a:lnTo>
                  <a:lnTo>
                    <a:pt x="7442" y="6846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1237050" y="4216425"/>
              <a:ext cx="126225" cy="238150"/>
            </a:xfrm>
            <a:custGeom>
              <a:avLst/>
              <a:gdLst/>
              <a:ahLst/>
              <a:cxnLst/>
              <a:rect l="l" t="t" r="r" b="b"/>
              <a:pathLst>
                <a:path w="5049" h="9526" extrusionOk="0">
                  <a:moveTo>
                    <a:pt x="0" y="0"/>
                  </a:moveTo>
                  <a:lnTo>
                    <a:pt x="3822" y="9525"/>
                  </a:lnTo>
                  <a:lnTo>
                    <a:pt x="5049" y="618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1338850" y="4216425"/>
              <a:ext cx="162250" cy="265825"/>
            </a:xfrm>
            <a:custGeom>
              <a:avLst/>
              <a:gdLst/>
              <a:ahLst/>
              <a:cxnLst/>
              <a:rect l="l" t="t" r="r" b="b"/>
              <a:pathLst>
                <a:path w="6490" h="10633" extrusionOk="0">
                  <a:moveTo>
                    <a:pt x="3917" y="0"/>
                  </a:moveTo>
                  <a:lnTo>
                    <a:pt x="1381" y="6323"/>
                  </a:lnTo>
                  <a:lnTo>
                    <a:pt x="429" y="8918"/>
                  </a:lnTo>
                  <a:lnTo>
                    <a:pt x="0" y="10121"/>
                  </a:lnTo>
                  <a:lnTo>
                    <a:pt x="203" y="10633"/>
                  </a:lnTo>
                  <a:lnTo>
                    <a:pt x="2215" y="10633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90" y="-231007"/>
            <a:ext cx="6543079" cy="436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61100" y="3494600"/>
            <a:ext cx="5882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01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ES" dirty="0" smtClean="0">
                <a:solidFill>
                  <a:srgbClr val="FFFFFF"/>
                </a:solidFill>
              </a:rPr>
              <a:t>Propósito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729300" y="368710"/>
            <a:ext cx="41547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/>
              <a:t>Propósito</a:t>
            </a:r>
            <a:endParaRPr dirty="0"/>
          </a:p>
        </p:txBody>
      </p:sp>
      <p:cxnSp>
        <p:nvCxnSpPr>
          <p:cNvPr id="212" name="Google Shape;212;p31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Proceso alternativo 2"/>
          <p:cNvSpPr/>
          <p:nvPr/>
        </p:nvSpPr>
        <p:spPr>
          <a:xfrm>
            <a:off x="729300" y="1213684"/>
            <a:ext cx="7478967" cy="331315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SzPts val="1100"/>
              <a:buNone/>
            </a:pPr>
            <a:endParaRPr lang="es-AR" sz="18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0" indent="0" algn="just">
              <a:buSzPts val="1100"/>
              <a:buNone/>
            </a:pPr>
            <a:r>
              <a:rPr lang="es-AR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Desarrollar </a:t>
            </a:r>
            <a:r>
              <a:rPr lang="es-BO" sz="18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un programa integral para que las empresas de todo el país, sin importar su tamaño, puedan financiarse en </a:t>
            </a: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el mercado </a:t>
            </a:r>
            <a:r>
              <a:rPr lang="es-BO" sz="18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de </a:t>
            </a: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acciones </a:t>
            </a:r>
            <a:r>
              <a:rPr lang="es-BO" sz="18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a través de la apertura de su </a:t>
            </a: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capital</a:t>
            </a:r>
          </a:p>
          <a:p>
            <a:pPr marL="0" indent="0" algn="just">
              <a:buSzPts val="1100"/>
              <a:buNone/>
            </a:pPr>
            <a:endParaRPr lang="es-BO" sz="18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buSzPts val="1100"/>
            </a:pP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Impulsar </a:t>
            </a:r>
            <a:r>
              <a:rPr lang="es-BO" sz="1800" b="1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distintos regímenes orientados a las características específicas de cada grupo</a:t>
            </a: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, desde proyectos de emprendedores, pasando por empresas </a:t>
            </a:r>
            <a:r>
              <a:rPr lang="es-BO" sz="1800" dirty="0" err="1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PyMEs</a:t>
            </a:r>
            <a:r>
              <a:rPr lang="es-BO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, hasta empresas maduras nacionales y extranjeras que podrían </a:t>
            </a:r>
            <a:r>
              <a:rPr lang="es-AR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listarse en nuestros mercados</a:t>
            </a:r>
          </a:p>
          <a:p>
            <a:pPr algn="just">
              <a:buSzPts val="1100"/>
            </a:pPr>
            <a:endParaRPr lang="es-AR" sz="1800" dirty="0" smtClean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>
              <a:buSzPts val="1100"/>
            </a:pPr>
            <a:r>
              <a:rPr lang="es-AR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Fortalecer el </a:t>
            </a:r>
            <a:r>
              <a:rPr lang="es-AR" sz="1800" b="1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mercado de capitales argentino</a:t>
            </a:r>
            <a:r>
              <a:rPr lang="es-AR" sz="18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, otorgándole mayor profundidad, alcance federal, integración e inclusión </a:t>
            </a:r>
            <a:r>
              <a:rPr lang="es-AR" sz="18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financiera</a:t>
            </a:r>
          </a:p>
          <a:p>
            <a:pPr marL="0" indent="0" algn="ctr">
              <a:buSzPts val="1100"/>
              <a:buNone/>
            </a:pPr>
            <a:endParaRPr lang="es-BO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32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2"/>
          <p:cNvSpPr txBox="1">
            <a:spLocks noGrp="1"/>
          </p:cNvSpPr>
          <p:nvPr>
            <p:ph type="ctrTitle"/>
          </p:nvPr>
        </p:nvSpPr>
        <p:spPr>
          <a:xfrm>
            <a:off x="3161100" y="3494600"/>
            <a:ext cx="5882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02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ES" dirty="0" smtClean="0">
                <a:solidFill>
                  <a:srgbClr val="FFFFFF"/>
                </a:solidFill>
              </a:rPr>
              <a:t>Objetivos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000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1059200" y="762000"/>
            <a:ext cx="49110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1"/>
          </p:nvPr>
        </p:nvSpPr>
        <p:spPr>
          <a:xfrm>
            <a:off x="900060" y="2406397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b="1" dirty="0"/>
              <a:t>OBJETIVO 1</a:t>
            </a:r>
            <a:endParaRPr b="1" dirty="0"/>
          </a:p>
        </p:txBody>
      </p:sp>
      <p:sp>
        <p:nvSpPr>
          <p:cNvPr id="192" name="Google Shape;192;p30"/>
          <p:cNvSpPr txBox="1">
            <a:spLocks noGrp="1"/>
          </p:cNvSpPr>
          <p:nvPr>
            <p:ph type="subTitle" idx="2"/>
          </p:nvPr>
        </p:nvSpPr>
        <p:spPr>
          <a:xfrm>
            <a:off x="754912" y="2587684"/>
            <a:ext cx="2614214" cy="137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es-AR" b="1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Captación de financiamiento </a:t>
            </a:r>
            <a:r>
              <a:rPr lang="es-AR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para empresas y emprendimientos a </a:t>
            </a:r>
            <a:r>
              <a:rPr lang="es-AR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través del </a:t>
            </a:r>
            <a:r>
              <a:rPr lang="es-AR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mercado de capitales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</a:pPr>
            <a:endParaRPr lang="es-ES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3"/>
          </p:nvPr>
        </p:nvSpPr>
        <p:spPr>
          <a:xfrm>
            <a:off x="3491307" y="2406397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b="1"/>
              <a:t>OBJETIVO 2</a:t>
            </a:r>
            <a:endParaRPr b="1"/>
          </a:p>
        </p:txBody>
      </p:sp>
      <p:sp>
        <p:nvSpPr>
          <p:cNvPr id="194" name="Google Shape;194;p30"/>
          <p:cNvSpPr txBox="1">
            <a:spLocks noGrp="1"/>
          </p:cNvSpPr>
          <p:nvPr>
            <p:ph type="subTitle" idx="4"/>
          </p:nvPr>
        </p:nvSpPr>
        <p:spPr>
          <a:xfrm>
            <a:off x="3348657" y="2808797"/>
            <a:ext cx="2863425" cy="164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AR" sz="1300" b="1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Articulación y profundización </a:t>
            </a:r>
            <a:r>
              <a:rPr lang="es-AR" sz="1300" b="1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del PIAC </a:t>
            </a:r>
            <a:r>
              <a:rPr lang="es-AR" sz="13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con mercados, agentes, cámaras empresariales, bolsas de comercios, calificadoras, entidades de garantía, estudios profesionales y demás actores de la economía real</a:t>
            </a:r>
          </a:p>
          <a:p>
            <a:pPr marL="0" indent="0">
              <a:spcAft>
                <a:spcPts val="1600"/>
              </a:spcAft>
            </a:pPr>
            <a:endParaRPr lang="es-ES" sz="1200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5"/>
          </p:nvPr>
        </p:nvSpPr>
        <p:spPr>
          <a:xfrm>
            <a:off x="6075871" y="2406397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b="1" dirty="0"/>
              <a:t>OBJETIVO 3</a:t>
            </a:r>
            <a:endParaRPr b="1" dirty="0"/>
          </a:p>
        </p:txBody>
      </p:sp>
      <p:sp>
        <p:nvSpPr>
          <p:cNvPr id="196" name="Google Shape;196;p30"/>
          <p:cNvSpPr txBox="1">
            <a:spLocks noGrp="1"/>
          </p:cNvSpPr>
          <p:nvPr>
            <p:ph type="subTitle" idx="6"/>
          </p:nvPr>
        </p:nvSpPr>
        <p:spPr>
          <a:xfrm>
            <a:off x="6150961" y="2815635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AR" sz="1300" b="1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Difusión con alcance federal </a:t>
            </a:r>
            <a:r>
              <a:rPr lang="es-AR" sz="13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a empresas con alto potencial para que puedan acceder a los instrumentos adecuados a su tamaño y necesidades de capital </a:t>
            </a:r>
          </a:p>
          <a:p>
            <a:pPr marL="0" lvl="0" indent="0">
              <a:spcAft>
                <a:spcPts val="1600"/>
              </a:spcAft>
            </a:pPr>
            <a:endParaRPr lang="es-ES" dirty="0" smtClean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spcAft>
                <a:spcPts val="1600"/>
              </a:spcAft>
            </a:pPr>
            <a:endParaRPr dirty="0">
              <a:solidFill>
                <a:schemeClr val="bg2"/>
              </a:solidFill>
            </a:endParaRPr>
          </a:p>
        </p:txBody>
      </p:sp>
      <p:grpSp>
        <p:nvGrpSpPr>
          <p:cNvPr id="197" name="Google Shape;197;p30"/>
          <p:cNvGrpSpPr/>
          <p:nvPr/>
        </p:nvGrpSpPr>
        <p:grpSpPr>
          <a:xfrm>
            <a:off x="4288330" y="1798562"/>
            <a:ext cx="575687" cy="576306"/>
            <a:chOff x="3539102" y="2427549"/>
            <a:chExt cx="355099" cy="355481"/>
          </a:xfrm>
        </p:grpSpPr>
        <p:sp>
          <p:nvSpPr>
            <p:cNvPr id="198" name="Google Shape;198;p30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7B9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7B9E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30"/>
          <p:cNvGrpSpPr/>
          <p:nvPr/>
        </p:nvGrpSpPr>
        <p:grpSpPr>
          <a:xfrm>
            <a:off x="6885090" y="1771500"/>
            <a:ext cx="631067" cy="587759"/>
            <a:chOff x="7070872" y="2410871"/>
            <a:chExt cx="398322" cy="371013"/>
          </a:xfrm>
        </p:grpSpPr>
        <p:sp>
          <p:nvSpPr>
            <p:cNvPr id="202" name="Google Shape;202;p30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51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596;p53"/>
          <p:cNvSpPr/>
          <p:nvPr/>
        </p:nvSpPr>
        <p:spPr>
          <a:xfrm>
            <a:off x="1684527" y="1757460"/>
            <a:ext cx="671334" cy="634897"/>
          </a:xfrm>
          <a:custGeom>
            <a:avLst/>
            <a:gdLst/>
            <a:ahLst/>
            <a:cxnLst/>
            <a:rect l="l" t="t" r="r" b="b"/>
            <a:pathLst>
              <a:path w="10276" h="8268" extrusionOk="0">
                <a:moveTo>
                  <a:pt x="6251" y="2267"/>
                </a:moveTo>
                <a:lnTo>
                  <a:pt x="7061" y="2541"/>
                </a:lnTo>
                <a:cubicBezTo>
                  <a:pt x="7073" y="2544"/>
                  <a:pt x="7086" y="2545"/>
                  <a:pt x="7098" y="2545"/>
                </a:cubicBezTo>
                <a:cubicBezTo>
                  <a:pt x="7136" y="2545"/>
                  <a:pt x="7174" y="2532"/>
                  <a:pt x="7192" y="2505"/>
                </a:cubicBezTo>
                <a:lnTo>
                  <a:pt x="7454" y="2314"/>
                </a:lnTo>
                <a:lnTo>
                  <a:pt x="9240" y="4660"/>
                </a:lnTo>
                <a:lnTo>
                  <a:pt x="8978" y="4874"/>
                </a:lnTo>
                <a:cubicBezTo>
                  <a:pt x="8966" y="4862"/>
                  <a:pt x="8942" y="4839"/>
                  <a:pt x="8930" y="4839"/>
                </a:cubicBezTo>
                <a:lnTo>
                  <a:pt x="5811" y="3148"/>
                </a:lnTo>
                <a:lnTo>
                  <a:pt x="5930" y="2969"/>
                </a:lnTo>
                <a:cubicBezTo>
                  <a:pt x="5978" y="2898"/>
                  <a:pt x="5966" y="2803"/>
                  <a:pt x="5894" y="2755"/>
                </a:cubicBezTo>
                <a:cubicBezTo>
                  <a:pt x="5864" y="2742"/>
                  <a:pt x="5834" y="2735"/>
                  <a:pt x="5806" y="2735"/>
                </a:cubicBezTo>
                <a:cubicBezTo>
                  <a:pt x="5756" y="2735"/>
                  <a:pt x="5710" y="2757"/>
                  <a:pt x="5680" y="2803"/>
                </a:cubicBezTo>
                <a:lnTo>
                  <a:pt x="5358" y="3326"/>
                </a:lnTo>
                <a:cubicBezTo>
                  <a:pt x="5335" y="3350"/>
                  <a:pt x="5323" y="3374"/>
                  <a:pt x="5323" y="3398"/>
                </a:cubicBezTo>
                <a:lnTo>
                  <a:pt x="5323" y="4684"/>
                </a:lnTo>
                <a:cubicBezTo>
                  <a:pt x="5323" y="4946"/>
                  <a:pt x="5097" y="5172"/>
                  <a:pt x="4835" y="5172"/>
                </a:cubicBezTo>
                <a:cubicBezTo>
                  <a:pt x="4561" y="5172"/>
                  <a:pt x="4346" y="4946"/>
                  <a:pt x="4346" y="4684"/>
                </a:cubicBezTo>
                <a:lnTo>
                  <a:pt x="4346" y="3410"/>
                </a:lnTo>
                <a:lnTo>
                  <a:pt x="4620" y="2267"/>
                </a:lnTo>
                <a:close/>
                <a:moveTo>
                  <a:pt x="2680" y="1767"/>
                </a:moveTo>
                <a:lnTo>
                  <a:pt x="2918" y="1898"/>
                </a:lnTo>
                <a:lnTo>
                  <a:pt x="941" y="5303"/>
                </a:lnTo>
                <a:lnTo>
                  <a:pt x="703" y="5172"/>
                </a:lnTo>
                <a:lnTo>
                  <a:pt x="2680" y="1767"/>
                </a:lnTo>
                <a:close/>
                <a:moveTo>
                  <a:pt x="3180" y="4743"/>
                </a:moveTo>
                <a:cubicBezTo>
                  <a:pt x="3287" y="4743"/>
                  <a:pt x="3370" y="4779"/>
                  <a:pt x="3442" y="4874"/>
                </a:cubicBezTo>
                <a:cubicBezTo>
                  <a:pt x="3561" y="5017"/>
                  <a:pt x="3525" y="5231"/>
                  <a:pt x="3370" y="5339"/>
                </a:cubicBezTo>
                <a:lnTo>
                  <a:pt x="2322" y="6112"/>
                </a:lnTo>
                <a:cubicBezTo>
                  <a:pt x="2262" y="6150"/>
                  <a:pt x="2194" y="6169"/>
                  <a:pt x="2127" y="6169"/>
                </a:cubicBezTo>
                <a:cubicBezTo>
                  <a:pt x="2023" y="6169"/>
                  <a:pt x="1923" y="6123"/>
                  <a:pt x="1858" y="6029"/>
                </a:cubicBezTo>
                <a:cubicBezTo>
                  <a:pt x="1751" y="5886"/>
                  <a:pt x="1787" y="5672"/>
                  <a:pt x="1929" y="5565"/>
                </a:cubicBezTo>
                <a:lnTo>
                  <a:pt x="2989" y="4803"/>
                </a:lnTo>
                <a:cubicBezTo>
                  <a:pt x="3049" y="4755"/>
                  <a:pt x="3120" y="4743"/>
                  <a:pt x="3180" y="4743"/>
                </a:cubicBezTo>
                <a:close/>
                <a:moveTo>
                  <a:pt x="3775" y="5493"/>
                </a:moveTo>
                <a:cubicBezTo>
                  <a:pt x="3870" y="5493"/>
                  <a:pt x="3954" y="5553"/>
                  <a:pt x="4013" y="5636"/>
                </a:cubicBezTo>
                <a:cubicBezTo>
                  <a:pt x="4132" y="5779"/>
                  <a:pt x="4085" y="5993"/>
                  <a:pt x="3942" y="6089"/>
                </a:cubicBezTo>
                <a:lnTo>
                  <a:pt x="3132" y="6708"/>
                </a:lnTo>
                <a:cubicBezTo>
                  <a:pt x="3076" y="6745"/>
                  <a:pt x="3013" y="6764"/>
                  <a:pt x="2949" y="6764"/>
                </a:cubicBezTo>
                <a:cubicBezTo>
                  <a:pt x="2851" y="6764"/>
                  <a:pt x="2752" y="6718"/>
                  <a:pt x="2680" y="6624"/>
                </a:cubicBezTo>
                <a:cubicBezTo>
                  <a:pt x="2572" y="6482"/>
                  <a:pt x="2596" y="6255"/>
                  <a:pt x="2751" y="6148"/>
                </a:cubicBezTo>
                <a:lnTo>
                  <a:pt x="3537" y="5589"/>
                </a:lnTo>
                <a:cubicBezTo>
                  <a:pt x="3573" y="5565"/>
                  <a:pt x="3596" y="5541"/>
                  <a:pt x="3620" y="5529"/>
                </a:cubicBezTo>
                <a:cubicBezTo>
                  <a:pt x="3668" y="5517"/>
                  <a:pt x="3715" y="5493"/>
                  <a:pt x="3775" y="5493"/>
                </a:cubicBezTo>
                <a:close/>
                <a:moveTo>
                  <a:pt x="4359" y="6281"/>
                </a:moveTo>
                <a:cubicBezTo>
                  <a:pt x="4454" y="6281"/>
                  <a:pt x="4550" y="6321"/>
                  <a:pt x="4620" y="6398"/>
                </a:cubicBezTo>
                <a:cubicBezTo>
                  <a:pt x="4739" y="6553"/>
                  <a:pt x="4704" y="6755"/>
                  <a:pt x="4549" y="6863"/>
                </a:cubicBezTo>
                <a:lnTo>
                  <a:pt x="3954" y="7303"/>
                </a:lnTo>
                <a:cubicBezTo>
                  <a:pt x="3898" y="7331"/>
                  <a:pt x="3829" y="7358"/>
                  <a:pt x="3767" y="7358"/>
                </a:cubicBezTo>
                <a:cubicBezTo>
                  <a:pt x="3749" y="7358"/>
                  <a:pt x="3732" y="7356"/>
                  <a:pt x="3715" y="7351"/>
                </a:cubicBezTo>
                <a:cubicBezTo>
                  <a:pt x="3620" y="7339"/>
                  <a:pt x="3549" y="7303"/>
                  <a:pt x="3513" y="7220"/>
                </a:cubicBezTo>
                <a:cubicBezTo>
                  <a:pt x="3406" y="7077"/>
                  <a:pt x="3430" y="6863"/>
                  <a:pt x="3584" y="6755"/>
                </a:cubicBezTo>
                <a:lnTo>
                  <a:pt x="4144" y="6363"/>
                </a:lnTo>
                <a:lnTo>
                  <a:pt x="4168" y="6339"/>
                </a:lnTo>
                <a:cubicBezTo>
                  <a:pt x="4226" y="6300"/>
                  <a:pt x="4292" y="6281"/>
                  <a:pt x="4359" y="6281"/>
                </a:cubicBezTo>
                <a:close/>
                <a:moveTo>
                  <a:pt x="2870" y="2553"/>
                </a:moveTo>
                <a:lnTo>
                  <a:pt x="3156" y="2707"/>
                </a:lnTo>
                <a:cubicBezTo>
                  <a:pt x="3173" y="2725"/>
                  <a:pt x="3197" y="2736"/>
                  <a:pt x="3218" y="2736"/>
                </a:cubicBezTo>
                <a:cubicBezTo>
                  <a:pt x="3226" y="2736"/>
                  <a:pt x="3233" y="2734"/>
                  <a:pt x="3239" y="2731"/>
                </a:cubicBezTo>
                <a:lnTo>
                  <a:pt x="3942" y="2636"/>
                </a:lnTo>
                <a:lnTo>
                  <a:pt x="4192" y="2743"/>
                </a:lnTo>
                <a:lnTo>
                  <a:pt x="4049" y="3338"/>
                </a:lnTo>
                <a:lnTo>
                  <a:pt x="4049" y="3362"/>
                </a:lnTo>
                <a:lnTo>
                  <a:pt x="4049" y="4648"/>
                </a:lnTo>
                <a:cubicBezTo>
                  <a:pt x="4049" y="5077"/>
                  <a:pt x="4406" y="5434"/>
                  <a:pt x="4835" y="5434"/>
                </a:cubicBezTo>
                <a:cubicBezTo>
                  <a:pt x="5263" y="5434"/>
                  <a:pt x="5620" y="5077"/>
                  <a:pt x="5620" y="4648"/>
                </a:cubicBezTo>
                <a:lnTo>
                  <a:pt x="5620" y="3410"/>
                </a:lnTo>
                <a:lnTo>
                  <a:pt x="5656" y="3362"/>
                </a:lnTo>
                <a:lnTo>
                  <a:pt x="8776" y="5065"/>
                </a:lnTo>
                <a:cubicBezTo>
                  <a:pt x="8942" y="5184"/>
                  <a:pt x="9002" y="5374"/>
                  <a:pt x="8907" y="5541"/>
                </a:cubicBezTo>
                <a:cubicBezTo>
                  <a:pt x="8850" y="5654"/>
                  <a:pt x="8745" y="5717"/>
                  <a:pt x="8631" y="5717"/>
                </a:cubicBezTo>
                <a:cubicBezTo>
                  <a:pt x="8576" y="5717"/>
                  <a:pt x="8520" y="5703"/>
                  <a:pt x="8466" y="5672"/>
                </a:cubicBezTo>
                <a:lnTo>
                  <a:pt x="6740" y="4743"/>
                </a:lnTo>
                <a:cubicBezTo>
                  <a:pt x="6711" y="4727"/>
                  <a:pt x="6682" y="4719"/>
                  <a:pt x="6655" y="4719"/>
                </a:cubicBezTo>
                <a:cubicBezTo>
                  <a:pt x="6603" y="4719"/>
                  <a:pt x="6557" y="4748"/>
                  <a:pt x="6525" y="4803"/>
                </a:cubicBezTo>
                <a:cubicBezTo>
                  <a:pt x="6490" y="4874"/>
                  <a:pt x="6513" y="4958"/>
                  <a:pt x="6585" y="5005"/>
                </a:cubicBezTo>
                <a:lnTo>
                  <a:pt x="8037" y="5791"/>
                </a:lnTo>
                <a:cubicBezTo>
                  <a:pt x="8192" y="5886"/>
                  <a:pt x="8252" y="6077"/>
                  <a:pt x="8168" y="6243"/>
                </a:cubicBezTo>
                <a:cubicBezTo>
                  <a:pt x="8104" y="6356"/>
                  <a:pt x="7996" y="6415"/>
                  <a:pt x="7881" y="6415"/>
                </a:cubicBezTo>
                <a:cubicBezTo>
                  <a:pt x="7826" y="6415"/>
                  <a:pt x="7770" y="6401"/>
                  <a:pt x="7716" y="6374"/>
                </a:cubicBezTo>
                <a:lnTo>
                  <a:pt x="6251" y="5565"/>
                </a:lnTo>
                <a:cubicBezTo>
                  <a:pt x="6226" y="5554"/>
                  <a:pt x="6200" y="5548"/>
                  <a:pt x="6175" y="5548"/>
                </a:cubicBezTo>
                <a:cubicBezTo>
                  <a:pt x="6120" y="5548"/>
                  <a:pt x="6070" y="5575"/>
                  <a:pt x="6037" y="5624"/>
                </a:cubicBezTo>
                <a:cubicBezTo>
                  <a:pt x="5990" y="5708"/>
                  <a:pt x="6025" y="5791"/>
                  <a:pt x="6097" y="5839"/>
                </a:cubicBezTo>
                <a:lnTo>
                  <a:pt x="7287" y="6493"/>
                </a:lnTo>
                <a:cubicBezTo>
                  <a:pt x="7454" y="6577"/>
                  <a:pt x="7514" y="6779"/>
                  <a:pt x="7418" y="6934"/>
                </a:cubicBezTo>
                <a:cubicBezTo>
                  <a:pt x="7360" y="7050"/>
                  <a:pt x="7250" y="7114"/>
                  <a:pt x="7132" y="7114"/>
                </a:cubicBezTo>
                <a:cubicBezTo>
                  <a:pt x="7081" y="7114"/>
                  <a:pt x="7028" y="7102"/>
                  <a:pt x="6978" y="7077"/>
                </a:cubicBezTo>
                <a:lnTo>
                  <a:pt x="5728" y="6386"/>
                </a:lnTo>
                <a:cubicBezTo>
                  <a:pt x="5705" y="6371"/>
                  <a:pt x="5680" y="6365"/>
                  <a:pt x="5655" y="6365"/>
                </a:cubicBezTo>
                <a:cubicBezTo>
                  <a:pt x="5601" y="6365"/>
                  <a:pt x="5546" y="6397"/>
                  <a:pt x="5513" y="6446"/>
                </a:cubicBezTo>
                <a:cubicBezTo>
                  <a:pt x="5478" y="6517"/>
                  <a:pt x="5501" y="6613"/>
                  <a:pt x="5573" y="6660"/>
                </a:cubicBezTo>
                <a:lnTo>
                  <a:pt x="6549" y="7172"/>
                </a:lnTo>
                <a:cubicBezTo>
                  <a:pt x="6704" y="7267"/>
                  <a:pt x="6763" y="7458"/>
                  <a:pt x="6680" y="7625"/>
                </a:cubicBezTo>
                <a:cubicBezTo>
                  <a:pt x="6616" y="7737"/>
                  <a:pt x="6508" y="7801"/>
                  <a:pt x="6393" y="7801"/>
                </a:cubicBezTo>
                <a:cubicBezTo>
                  <a:pt x="6338" y="7801"/>
                  <a:pt x="6282" y="7786"/>
                  <a:pt x="6228" y="7756"/>
                </a:cubicBezTo>
                <a:lnTo>
                  <a:pt x="5549" y="7386"/>
                </a:lnTo>
                <a:cubicBezTo>
                  <a:pt x="5549" y="7255"/>
                  <a:pt x="5501" y="7101"/>
                  <a:pt x="5406" y="6994"/>
                </a:cubicBezTo>
                <a:cubicBezTo>
                  <a:pt x="5299" y="6851"/>
                  <a:pt x="5132" y="6755"/>
                  <a:pt x="4954" y="6744"/>
                </a:cubicBezTo>
                <a:lnTo>
                  <a:pt x="4954" y="6696"/>
                </a:lnTo>
                <a:cubicBezTo>
                  <a:pt x="4977" y="6541"/>
                  <a:pt x="4930" y="6363"/>
                  <a:pt x="4835" y="6220"/>
                </a:cubicBezTo>
                <a:cubicBezTo>
                  <a:pt x="4716" y="6077"/>
                  <a:pt x="4549" y="5982"/>
                  <a:pt x="4370" y="5970"/>
                </a:cubicBezTo>
                <a:lnTo>
                  <a:pt x="4370" y="5922"/>
                </a:lnTo>
                <a:cubicBezTo>
                  <a:pt x="4406" y="5767"/>
                  <a:pt x="4358" y="5589"/>
                  <a:pt x="4251" y="5446"/>
                </a:cubicBezTo>
                <a:cubicBezTo>
                  <a:pt x="4132" y="5303"/>
                  <a:pt x="3965" y="5208"/>
                  <a:pt x="3787" y="5196"/>
                </a:cubicBezTo>
                <a:lnTo>
                  <a:pt x="3787" y="5148"/>
                </a:lnTo>
                <a:cubicBezTo>
                  <a:pt x="3823" y="4993"/>
                  <a:pt x="3775" y="4815"/>
                  <a:pt x="3668" y="4672"/>
                </a:cubicBezTo>
                <a:cubicBezTo>
                  <a:pt x="3547" y="4516"/>
                  <a:pt x="3359" y="4432"/>
                  <a:pt x="3172" y="4432"/>
                </a:cubicBezTo>
                <a:cubicBezTo>
                  <a:pt x="3044" y="4432"/>
                  <a:pt x="2917" y="4471"/>
                  <a:pt x="2811" y="4553"/>
                </a:cubicBezTo>
                <a:lnTo>
                  <a:pt x="1763" y="5315"/>
                </a:lnTo>
                <a:lnTo>
                  <a:pt x="1394" y="5112"/>
                </a:lnTo>
                <a:lnTo>
                  <a:pt x="2870" y="2553"/>
                </a:lnTo>
                <a:close/>
                <a:moveTo>
                  <a:pt x="4936" y="7026"/>
                </a:moveTo>
                <a:cubicBezTo>
                  <a:pt x="5036" y="7026"/>
                  <a:pt x="5132" y="7070"/>
                  <a:pt x="5204" y="7148"/>
                </a:cubicBezTo>
                <a:cubicBezTo>
                  <a:pt x="5251" y="7244"/>
                  <a:pt x="5275" y="7315"/>
                  <a:pt x="5263" y="7398"/>
                </a:cubicBezTo>
                <a:cubicBezTo>
                  <a:pt x="5251" y="7494"/>
                  <a:pt x="5204" y="7565"/>
                  <a:pt x="5132" y="7625"/>
                </a:cubicBezTo>
                <a:lnTo>
                  <a:pt x="4787" y="7875"/>
                </a:lnTo>
                <a:cubicBezTo>
                  <a:pt x="4729" y="7918"/>
                  <a:pt x="4658" y="7940"/>
                  <a:pt x="4588" y="7940"/>
                </a:cubicBezTo>
                <a:cubicBezTo>
                  <a:pt x="4487" y="7940"/>
                  <a:pt x="4386" y="7895"/>
                  <a:pt x="4323" y="7803"/>
                </a:cubicBezTo>
                <a:cubicBezTo>
                  <a:pt x="4215" y="7660"/>
                  <a:pt x="4251" y="7446"/>
                  <a:pt x="4406" y="7339"/>
                </a:cubicBezTo>
                <a:lnTo>
                  <a:pt x="4727" y="7101"/>
                </a:lnTo>
                <a:lnTo>
                  <a:pt x="4739" y="7089"/>
                </a:lnTo>
                <a:cubicBezTo>
                  <a:pt x="4802" y="7046"/>
                  <a:pt x="4870" y="7026"/>
                  <a:pt x="4936" y="7026"/>
                </a:cubicBezTo>
                <a:close/>
                <a:moveTo>
                  <a:pt x="180" y="0"/>
                </a:moveTo>
                <a:cubicBezTo>
                  <a:pt x="125" y="0"/>
                  <a:pt x="69" y="27"/>
                  <a:pt x="36" y="76"/>
                </a:cubicBezTo>
                <a:cubicBezTo>
                  <a:pt x="1" y="159"/>
                  <a:pt x="24" y="243"/>
                  <a:pt x="96" y="290"/>
                </a:cubicBezTo>
                <a:lnTo>
                  <a:pt x="2382" y="1600"/>
                </a:lnTo>
                <a:lnTo>
                  <a:pt x="405" y="5005"/>
                </a:lnTo>
                <a:lnTo>
                  <a:pt x="251" y="4922"/>
                </a:lnTo>
                <a:cubicBezTo>
                  <a:pt x="221" y="4905"/>
                  <a:pt x="192" y="4897"/>
                  <a:pt x="164" y="4897"/>
                </a:cubicBezTo>
                <a:cubicBezTo>
                  <a:pt x="113" y="4897"/>
                  <a:pt x="67" y="4923"/>
                  <a:pt x="36" y="4969"/>
                </a:cubicBezTo>
                <a:cubicBezTo>
                  <a:pt x="1" y="5053"/>
                  <a:pt x="24" y="5136"/>
                  <a:pt x="96" y="5184"/>
                </a:cubicBezTo>
                <a:lnTo>
                  <a:pt x="882" y="5648"/>
                </a:lnTo>
                <a:cubicBezTo>
                  <a:pt x="908" y="5663"/>
                  <a:pt x="934" y="5670"/>
                  <a:pt x="959" y="5670"/>
                </a:cubicBezTo>
                <a:cubicBezTo>
                  <a:pt x="1014" y="5670"/>
                  <a:pt x="1063" y="5638"/>
                  <a:pt x="1096" y="5589"/>
                </a:cubicBezTo>
                <a:lnTo>
                  <a:pt x="1215" y="5398"/>
                </a:lnTo>
                <a:lnTo>
                  <a:pt x="1537" y="5565"/>
                </a:lnTo>
                <a:cubicBezTo>
                  <a:pt x="1441" y="5779"/>
                  <a:pt x="1453" y="6029"/>
                  <a:pt x="1584" y="6220"/>
                </a:cubicBezTo>
                <a:cubicBezTo>
                  <a:pt x="1703" y="6386"/>
                  <a:pt x="1894" y="6482"/>
                  <a:pt x="2096" y="6482"/>
                </a:cubicBezTo>
                <a:cubicBezTo>
                  <a:pt x="2156" y="6482"/>
                  <a:pt x="2227" y="6458"/>
                  <a:pt x="2287" y="6446"/>
                </a:cubicBezTo>
                <a:cubicBezTo>
                  <a:pt x="2287" y="6577"/>
                  <a:pt x="2334" y="6720"/>
                  <a:pt x="2406" y="6815"/>
                </a:cubicBezTo>
                <a:cubicBezTo>
                  <a:pt x="2525" y="6982"/>
                  <a:pt x="2715" y="7077"/>
                  <a:pt x="2906" y="7077"/>
                </a:cubicBezTo>
                <a:cubicBezTo>
                  <a:pt x="2965" y="7077"/>
                  <a:pt x="3049" y="7053"/>
                  <a:pt x="3108" y="7041"/>
                </a:cubicBezTo>
                <a:cubicBezTo>
                  <a:pt x="3108" y="7160"/>
                  <a:pt x="3144" y="7291"/>
                  <a:pt x="3227" y="7398"/>
                </a:cubicBezTo>
                <a:cubicBezTo>
                  <a:pt x="3323" y="7529"/>
                  <a:pt x="3465" y="7625"/>
                  <a:pt x="3644" y="7648"/>
                </a:cubicBezTo>
                <a:cubicBezTo>
                  <a:pt x="3668" y="7648"/>
                  <a:pt x="3715" y="7672"/>
                  <a:pt x="3739" y="7672"/>
                </a:cubicBezTo>
                <a:cubicBezTo>
                  <a:pt x="3799" y="7672"/>
                  <a:pt x="3882" y="7648"/>
                  <a:pt x="3942" y="7636"/>
                </a:cubicBezTo>
                <a:cubicBezTo>
                  <a:pt x="3942" y="7767"/>
                  <a:pt x="3977" y="7886"/>
                  <a:pt x="4061" y="7994"/>
                </a:cubicBezTo>
                <a:cubicBezTo>
                  <a:pt x="4156" y="8125"/>
                  <a:pt x="4299" y="8220"/>
                  <a:pt x="4477" y="8244"/>
                </a:cubicBezTo>
                <a:cubicBezTo>
                  <a:pt x="4501" y="8244"/>
                  <a:pt x="4549" y="8267"/>
                  <a:pt x="4573" y="8267"/>
                </a:cubicBezTo>
                <a:cubicBezTo>
                  <a:pt x="4716" y="8267"/>
                  <a:pt x="4835" y="8220"/>
                  <a:pt x="4954" y="8148"/>
                </a:cubicBezTo>
                <a:lnTo>
                  <a:pt x="5287" y="7886"/>
                </a:lnTo>
                <a:cubicBezTo>
                  <a:pt x="5370" y="7827"/>
                  <a:pt x="5430" y="7767"/>
                  <a:pt x="5466" y="7684"/>
                </a:cubicBezTo>
                <a:lnTo>
                  <a:pt x="6085" y="8029"/>
                </a:lnTo>
                <a:cubicBezTo>
                  <a:pt x="6168" y="8077"/>
                  <a:pt x="6275" y="8101"/>
                  <a:pt x="6382" y="8101"/>
                </a:cubicBezTo>
                <a:cubicBezTo>
                  <a:pt x="6442" y="8101"/>
                  <a:pt x="6501" y="8089"/>
                  <a:pt x="6561" y="8077"/>
                </a:cubicBezTo>
                <a:cubicBezTo>
                  <a:pt x="6716" y="8029"/>
                  <a:pt x="6859" y="7922"/>
                  <a:pt x="6930" y="7779"/>
                </a:cubicBezTo>
                <a:cubicBezTo>
                  <a:pt x="6990" y="7648"/>
                  <a:pt x="7013" y="7529"/>
                  <a:pt x="7002" y="7398"/>
                </a:cubicBezTo>
                <a:cubicBezTo>
                  <a:pt x="7049" y="7398"/>
                  <a:pt x="7073" y="7422"/>
                  <a:pt x="7121" y="7422"/>
                </a:cubicBezTo>
                <a:cubicBezTo>
                  <a:pt x="7347" y="7422"/>
                  <a:pt x="7573" y="7303"/>
                  <a:pt x="7668" y="7089"/>
                </a:cubicBezTo>
                <a:cubicBezTo>
                  <a:pt x="7728" y="6970"/>
                  <a:pt x="7764" y="6839"/>
                  <a:pt x="7752" y="6720"/>
                </a:cubicBezTo>
                <a:cubicBezTo>
                  <a:pt x="7787" y="6720"/>
                  <a:pt x="7823" y="6732"/>
                  <a:pt x="7871" y="6732"/>
                </a:cubicBezTo>
                <a:cubicBezTo>
                  <a:pt x="8085" y="6732"/>
                  <a:pt x="8311" y="6613"/>
                  <a:pt x="8418" y="6410"/>
                </a:cubicBezTo>
                <a:cubicBezTo>
                  <a:pt x="8478" y="6291"/>
                  <a:pt x="8502" y="6172"/>
                  <a:pt x="8490" y="6029"/>
                </a:cubicBezTo>
                <a:cubicBezTo>
                  <a:pt x="8537" y="6029"/>
                  <a:pt x="8561" y="6053"/>
                  <a:pt x="8609" y="6053"/>
                </a:cubicBezTo>
                <a:cubicBezTo>
                  <a:pt x="8668" y="6053"/>
                  <a:pt x="8728" y="6029"/>
                  <a:pt x="8787" y="6017"/>
                </a:cubicBezTo>
                <a:cubicBezTo>
                  <a:pt x="8954" y="5970"/>
                  <a:pt x="9085" y="5874"/>
                  <a:pt x="9157" y="5720"/>
                </a:cubicBezTo>
                <a:cubicBezTo>
                  <a:pt x="9240" y="5577"/>
                  <a:pt x="9264" y="5410"/>
                  <a:pt x="9204" y="5243"/>
                </a:cubicBezTo>
                <a:cubicBezTo>
                  <a:pt x="9192" y="5196"/>
                  <a:pt x="9180" y="5172"/>
                  <a:pt x="9157" y="5136"/>
                </a:cubicBezTo>
                <a:lnTo>
                  <a:pt x="9430" y="4946"/>
                </a:lnTo>
                <a:lnTo>
                  <a:pt x="9561" y="5124"/>
                </a:lnTo>
                <a:cubicBezTo>
                  <a:pt x="9591" y="5161"/>
                  <a:pt x="9644" y="5180"/>
                  <a:pt x="9694" y="5180"/>
                </a:cubicBezTo>
                <a:cubicBezTo>
                  <a:pt x="9724" y="5180"/>
                  <a:pt x="9753" y="5173"/>
                  <a:pt x="9776" y="5160"/>
                </a:cubicBezTo>
                <a:lnTo>
                  <a:pt x="10192" y="4827"/>
                </a:lnTo>
                <a:cubicBezTo>
                  <a:pt x="10264" y="4743"/>
                  <a:pt x="10276" y="4648"/>
                  <a:pt x="10240" y="4577"/>
                </a:cubicBezTo>
                <a:cubicBezTo>
                  <a:pt x="10210" y="4539"/>
                  <a:pt x="10157" y="4521"/>
                  <a:pt x="10107" y="4521"/>
                </a:cubicBezTo>
                <a:cubicBezTo>
                  <a:pt x="10077" y="4521"/>
                  <a:pt x="10048" y="4527"/>
                  <a:pt x="10026" y="4541"/>
                </a:cubicBezTo>
                <a:lnTo>
                  <a:pt x="9728" y="4779"/>
                </a:lnTo>
                <a:lnTo>
                  <a:pt x="7347" y="1671"/>
                </a:lnTo>
                <a:lnTo>
                  <a:pt x="8704" y="790"/>
                </a:lnTo>
                <a:cubicBezTo>
                  <a:pt x="8776" y="755"/>
                  <a:pt x="8787" y="659"/>
                  <a:pt x="8752" y="588"/>
                </a:cubicBezTo>
                <a:cubicBezTo>
                  <a:pt x="8721" y="542"/>
                  <a:pt x="8670" y="516"/>
                  <a:pt x="8619" y="516"/>
                </a:cubicBezTo>
                <a:cubicBezTo>
                  <a:pt x="8591" y="516"/>
                  <a:pt x="8563" y="523"/>
                  <a:pt x="8537" y="540"/>
                </a:cubicBezTo>
                <a:lnTo>
                  <a:pt x="7049" y="1493"/>
                </a:lnTo>
                <a:cubicBezTo>
                  <a:pt x="6978" y="1540"/>
                  <a:pt x="6966" y="1648"/>
                  <a:pt x="7002" y="1719"/>
                </a:cubicBezTo>
                <a:lnTo>
                  <a:pt x="7275" y="2076"/>
                </a:lnTo>
                <a:lnTo>
                  <a:pt x="7085" y="2219"/>
                </a:lnTo>
                <a:lnTo>
                  <a:pt x="6311" y="1969"/>
                </a:lnTo>
                <a:cubicBezTo>
                  <a:pt x="6287" y="1969"/>
                  <a:pt x="6275" y="1957"/>
                  <a:pt x="6263" y="1957"/>
                </a:cubicBezTo>
                <a:lnTo>
                  <a:pt x="4501" y="1957"/>
                </a:lnTo>
                <a:cubicBezTo>
                  <a:pt x="4430" y="1957"/>
                  <a:pt x="4370" y="2005"/>
                  <a:pt x="4358" y="2076"/>
                </a:cubicBezTo>
                <a:lnTo>
                  <a:pt x="4251" y="2481"/>
                </a:lnTo>
                <a:lnTo>
                  <a:pt x="4001" y="2374"/>
                </a:lnTo>
                <a:cubicBezTo>
                  <a:pt x="3965" y="2362"/>
                  <a:pt x="3954" y="2362"/>
                  <a:pt x="3930" y="2362"/>
                </a:cubicBezTo>
                <a:lnTo>
                  <a:pt x="3227" y="2433"/>
                </a:lnTo>
                <a:lnTo>
                  <a:pt x="2989" y="2302"/>
                </a:lnTo>
                <a:lnTo>
                  <a:pt x="3215" y="1910"/>
                </a:lnTo>
                <a:cubicBezTo>
                  <a:pt x="3251" y="1838"/>
                  <a:pt x="3227" y="1743"/>
                  <a:pt x="3156" y="1707"/>
                </a:cubicBezTo>
                <a:lnTo>
                  <a:pt x="251" y="16"/>
                </a:lnTo>
                <a:cubicBezTo>
                  <a:pt x="229" y="5"/>
                  <a:pt x="204" y="0"/>
                  <a:pt x="1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3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39"/>
          <p:cNvSpPr txBox="1">
            <a:spLocks noGrp="1"/>
          </p:cNvSpPr>
          <p:nvPr>
            <p:ph type="ctrTitle"/>
          </p:nvPr>
        </p:nvSpPr>
        <p:spPr>
          <a:xfrm>
            <a:off x="3085750" y="2364600"/>
            <a:ext cx="51975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03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ES" dirty="0" smtClean="0">
                <a:solidFill>
                  <a:srgbClr val="FFFFFF"/>
                </a:solidFill>
              </a:rPr>
              <a:t>Iniciativas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56908" y="900131"/>
            <a:ext cx="7888780" cy="387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Nuevo </a:t>
            </a: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Régimen Diferenciado Intermedio de Oferta </a:t>
            </a: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Pública (RDI)</a:t>
            </a:r>
            <a:endParaRPr lang="en" sz="16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s-ES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Vehículos de Inversión Colectiva de Capital Emprendedor </a:t>
            </a:r>
          </a:p>
          <a:p>
            <a:pPr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Impulso </a:t>
            </a: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y mejora del Sistema de Financiamiento Colectivo (Crowdfunding)</a:t>
            </a:r>
          </a:p>
          <a:p>
            <a:pPr lvl="0"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Fondos de Inversión de </a:t>
            </a: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Acciones </a:t>
            </a: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de </a:t>
            </a: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Baja Capitalización</a:t>
            </a:r>
          </a:p>
          <a:p>
            <a:pPr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s-BO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Vehículos de Inversión Colectiva de Capital Privado</a:t>
            </a:r>
            <a:endParaRPr lang="en" sz="16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Revisión del régimen de doble listado con </a:t>
            </a: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mercados </a:t>
            </a: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del </a:t>
            </a:r>
            <a:r>
              <a:rPr lang="en" sz="1600" dirty="0" smtClean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exterior</a:t>
            </a:r>
            <a:endParaRPr lang="en" sz="1600" dirty="0">
              <a:solidFill>
                <a:schemeClr val="bg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 indent="-317500">
              <a:lnSpc>
                <a:spcPct val="200000"/>
              </a:lnSpc>
              <a:buClr>
                <a:srgbClr val="37B9EC"/>
              </a:buClr>
              <a:buSzPts val="1400"/>
              <a:buFont typeface="Roboto"/>
              <a:buChar char="➔"/>
            </a:pPr>
            <a:r>
              <a:rPr lang="en" sz="1600" dirty="0">
                <a:solidFill>
                  <a:schemeClr val="bg2"/>
                </a:solidFill>
                <a:latin typeface="Roboto" panose="020B0604020202020204" charset="0"/>
                <a:ea typeface="Roboto" panose="020B0604020202020204" charset="0"/>
              </a:rPr>
              <a:t>Otras iniciativas de financiamiento del capital</a:t>
            </a:r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729300" y="389463"/>
            <a:ext cx="41547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 smtClean="0"/>
              <a:t>Iniciativas</a:t>
            </a:r>
            <a:endParaRPr dirty="0">
              <a:solidFill>
                <a:srgbClr val="37B9EC"/>
              </a:solidFill>
            </a:endParaRPr>
          </a:p>
        </p:txBody>
      </p:sp>
      <p:pic>
        <p:nvPicPr>
          <p:cNvPr id="2" name="Imagen 1" descr="&lt;strong&gt;CHECK&lt;/strong&gt; MARK - letra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12" y="1161327"/>
            <a:ext cx="674912" cy="672662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Imagen 4" descr="&lt;strong&gt;CHECK&lt;/strong&gt; MARK - letra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7" y="1618987"/>
            <a:ext cx="674912" cy="672662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0520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subTitle" idx="1"/>
          </p:nvPr>
        </p:nvSpPr>
        <p:spPr>
          <a:xfrm flipH="1">
            <a:off x="6969108" y="1819443"/>
            <a:ext cx="3003739" cy="14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410199" y="0"/>
            <a:ext cx="8259668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2800" dirty="0">
                <a:latin typeface="Encode Sans" panose="020B0604020202020204" charset="0"/>
                <a:ea typeface="Microsoft YaHei" panose="020B0503020204020204" pitchFamily="34" charset="-122"/>
              </a:rPr>
              <a:t>Nuevo Régimen Diferenciado </a:t>
            </a:r>
            <a:r>
              <a:rPr lang="es-ES" sz="2800" dirty="0" smtClean="0">
                <a:latin typeface="Encode Sans" panose="020B0604020202020204" charset="0"/>
                <a:ea typeface="Microsoft YaHei" panose="020B0503020204020204" pitchFamily="34" charset="-122"/>
              </a:rPr>
              <a:t>Intermedio de Oferta Pública – RDI - (en consulta pública)</a:t>
            </a:r>
            <a:endParaRPr lang="es-ES" sz="2800" dirty="0">
              <a:latin typeface="Encode Sans" panose="020B0604020202020204" charset="0"/>
              <a:ea typeface="Microsoft YaHei" panose="020B0503020204020204" pitchFamily="34" charset="-122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 rot="10800000" flipH="1">
            <a:off x="767258" y="14381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1017266"/>
              </p:ext>
            </p:extLst>
          </p:nvPr>
        </p:nvGraphicFramePr>
        <p:xfrm>
          <a:off x="635975" y="1382988"/>
          <a:ext cx="7977445" cy="34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File:SemiTransBlack v.sv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236429"/>
            <a:ext cx="529798" cy="52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uick Thesis by Slidesgo">
  <a:themeElements>
    <a:clrScheme name="Simple Light">
      <a:dk1>
        <a:srgbClr val="B2CFEB"/>
      </a:dk1>
      <a:lt1>
        <a:srgbClr val="3D85C6"/>
      </a:lt1>
      <a:dk2>
        <a:srgbClr val="0B5394"/>
      </a:dk2>
      <a:lt2>
        <a:srgbClr val="EEEEEE"/>
      </a:lt2>
      <a:accent1>
        <a:srgbClr val="FFFFFF"/>
      </a:accent1>
      <a:accent2>
        <a:srgbClr val="B2CFEB"/>
      </a:accent2>
      <a:accent3>
        <a:srgbClr val="3D85C6"/>
      </a:accent3>
      <a:accent4>
        <a:srgbClr val="0B5394"/>
      </a:accent4>
      <a:accent5>
        <a:srgbClr val="B7B7B7"/>
      </a:accent5>
      <a:accent6>
        <a:srgbClr val="9E9E9E"/>
      </a:accent6>
      <a:hlink>
        <a:srgbClr val="0B53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B2CFEB"/>
    </a:dk1>
    <a:lt1>
      <a:srgbClr val="3D85C6"/>
    </a:lt1>
    <a:dk2>
      <a:srgbClr val="0B5394"/>
    </a:dk2>
    <a:lt2>
      <a:srgbClr val="EEEEEE"/>
    </a:lt2>
    <a:accent1>
      <a:srgbClr val="FFFFFF"/>
    </a:accent1>
    <a:accent2>
      <a:srgbClr val="B2CFEB"/>
    </a:accent2>
    <a:accent3>
      <a:srgbClr val="3D85C6"/>
    </a:accent3>
    <a:accent4>
      <a:srgbClr val="0B5394"/>
    </a:accent4>
    <a:accent5>
      <a:srgbClr val="B7B7B7"/>
    </a:accent5>
    <a:accent6>
      <a:srgbClr val="9E9E9E"/>
    </a:accent6>
    <a:hlink>
      <a:srgbClr val="0B5394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1204</Words>
  <Application>Microsoft Office PowerPoint</Application>
  <PresentationFormat>Presentación en pantalla (16:9)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Microsoft YaHei</vt:lpstr>
      <vt:lpstr>Roboto Thin</vt:lpstr>
      <vt:lpstr>Raleway</vt:lpstr>
      <vt:lpstr>Raleway Thin</vt:lpstr>
      <vt:lpstr>Microsoft Himalaya</vt:lpstr>
      <vt:lpstr>Encode Sans</vt:lpstr>
      <vt:lpstr>Proxima Nova Extrabold</vt:lpstr>
      <vt:lpstr>Roboto Black</vt:lpstr>
      <vt:lpstr>Roboto</vt:lpstr>
      <vt:lpstr>Squick Thesis by Slidesgo</vt:lpstr>
      <vt:lpstr>PROGRAMA DE IMPULSO A LA APERTURA DE CAPITAL (PIAC)</vt:lpstr>
      <vt:lpstr>Índice</vt:lpstr>
      <vt:lpstr>01  Propósito   </vt:lpstr>
      <vt:lpstr>Propósito</vt:lpstr>
      <vt:lpstr>02  Objetivos   </vt:lpstr>
      <vt:lpstr>Objetivos</vt:lpstr>
      <vt:lpstr>03  Iniciativas   </vt:lpstr>
      <vt:lpstr>Iniciativas</vt:lpstr>
      <vt:lpstr>Nuevo Régimen Diferenciado Intermedio de Oferta Pública – RDI - (en consulta pública)</vt:lpstr>
      <vt:lpstr>Nuevo Régimen Diferenciado Intermedio de Oferta Pública – RDI </vt:lpstr>
      <vt:lpstr>Vehículos de Inversión Colectiva de Capital Emprendedor</vt:lpstr>
      <vt:lpstr>Impulso y mejora del Sistema de Financiamiento Colectivo (Crowdfunding)</vt:lpstr>
      <vt:lpstr>Fondos de Inversión de Acciones de Baja Capitalización</vt:lpstr>
      <vt:lpstr>Vehículos de Inversión Colectiva de Capital Privado</vt:lpstr>
      <vt:lpstr>Régimen de Doble Listado con Mercados del Exterior</vt:lpstr>
      <vt:lpstr>Otras iniciativas de financiamiento del capital  </vt:lpstr>
      <vt:lpstr>04  DIFUSIÓN  </vt:lpstr>
      <vt:lpstr>Guía de Acceso a la Oferta Pública de Acciones</vt:lpstr>
      <vt:lpstr>Convocatoria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</dc:title>
  <dc:creator>Marcos</dc:creator>
  <cp:lastModifiedBy>Maria Julieta Farina</cp:lastModifiedBy>
  <cp:revision>101</cp:revision>
  <dcterms:modified xsi:type="dcterms:W3CDTF">2020-11-16T16:55:40Z</dcterms:modified>
</cp:coreProperties>
</file>