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8" r:id="rId2"/>
    <p:sldId id="260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910"/>
    <a:srgbClr val="D9D9D9"/>
    <a:srgbClr val="D3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77"/>
    <p:restoredTop sz="96252" autoAdjust="0"/>
  </p:normalViewPr>
  <p:slideViewPr>
    <p:cSldViewPr snapToGrid="0" snapToObjects="1">
      <p:cViewPr varScale="1">
        <p:scale>
          <a:sx n="111" d="100"/>
          <a:sy n="111" d="100"/>
        </p:scale>
        <p:origin x="402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8" d="100"/>
          <a:sy n="88" d="100"/>
        </p:scale>
        <p:origin x="382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1B7F2-3BF5-4D47-A4AB-6D2159D82810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FD28D-2085-4A87-A0E4-740A2F962A3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8183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9CE66-BBFC-4356-B37D-E61B280D5965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7AEE2-30DE-4FE7-862E-0C9D8E87D9C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32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448800" y="6499311"/>
            <a:ext cx="2743200" cy="365125"/>
          </a:xfrm>
        </p:spPr>
        <p:txBody>
          <a:bodyPr/>
          <a:lstStyle>
            <a:lvl1pPr>
              <a:defRPr sz="1000">
                <a:latin typeface="Montserrat" panose="02000505000000020004" pitchFamily="2" charset="0"/>
              </a:defRPr>
            </a:lvl1pPr>
          </a:lstStyle>
          <a:p>
            <a:fld id="{8C7D807A-D3EC-4DEA-86E2-120E4093F1A6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Rectángulo 6"/>
          <p:cNvSpPr/>
          <p:nvPr userDrawn="1"/>
        </p:nvSpPr>
        <p:spPr>
          <a:xfrm>
            <a:off x="0" y="0"/>
            <a:ext cx="12192000" cy="49427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b="1" dirty="0">
              <a:solidFill>
                <a:schemeClr val="bg1"/>
              </a:solidFill>
              <a:latin typeface="Montserrat" panose="02000505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689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214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4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814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1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92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1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181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9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807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807A-D3EC-4DEA-86E2-120E4093F1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9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app.powerbi.com/groups/me/reports/a9549aa8-8c9a-4a49-aa45-9f86d4958f26/ReportSection?pbi_source=PowerPoint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Rectángulo"/>
          <p:cNvSpPr/>
          <p:nvPr/>
        </p:nvSpPr>
        <p:spPr>
          <a:xfrm>
            <a:off x="0" y="-793115"/>
            <a:ext cx="12191999" cy="76511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2" name="0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72520"/>
            <a:ext cx="12192000" cy="21298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0 Image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4513" y="2473261"/>
            <a:ext cx="942975" cy="899160"/>
          </a:xfrm>
          <a:prstGeom prst="rect">
            <a:avLst/>
          </a:prstGeom>
        </p:spPr>
      </p:pic>
      <p:sp>
        <p:nvSpPr>
          <p:cNvPr id="5" name="2 Cuadro de texto"/>
          <p:cNvSpPr txBox="1"/>
          <p:nvPr/>
        </p:nvSpPr>
        <p:spPr>
          <a:xfrm>
            <a:off x="2166668" y="2665975"/>
            <a:ext cx="7858664" cy="221615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AR" sz="3600" b="1" dirty="0">
                <a:solidFill>
                  <a:srgbClr val="FFFFFF"/>
                </a:solidFill>
                <a:effectLst/>
                <a:latin typeface="Montserrat" panose="02000505000000020004" pitchFamily="2" charset="0"/>
                <a:ea typeface="Montserrat Light" panose="00000400000000000000" pitchFamily="50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ea typeface="Montserrat Light" panose="00000400000000000000" pitchFamily="50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AR" sz="3600" b="1" dirty="0">
                <a:solidFill>
                  <a:srgbClr val="FFFFFF"/>
                </a:solidFill>
                <a:effectLst/>
                <a:latin typeface="Montserrat" panose="02000505000000020004" pitchFamily="2" charset="0"/>
                <a:ea typeface="Montserrat Light" panose="00000400000000000000" pitchFamily="50" charset="0"/>
                <a:cs typeface="Times New Roman" panose="02020603050405020304" pitchFamily="18" charset="0"/>
              </a:rPr>
              <a:t>Financiamiento en el mercado de capitales</a:t>
            </a:r>
            <a:endParaRPr lang="en-US" sz="1100" dirty="0">
              <a:effectLst/>
              <a:ea typeface="Montserrat Light" panose="00000400000000000000" pitchFamily="50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AR" sz="1100" dirty="0">
                <a:noFill/>
                <a:effectLst/>
                <a:ea typeface="Montserrat Light" panose="00000400000000000000" pitchFamily="50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ea typeface="Montserrat Light" panose="00000400000000000000" pitchFamily="50" charset="0"/>
              <a:cs typeface="Times New Roman" panose="02020603050405020304" pitchFamily="18" charset="0"/>
            </a:endParaRPr>
          </a:p>
        </p:txBody>
      </p:sp>
      <p:sp>
        <p:nvSpPr>
          <p:cNvPr id="6" name="Cuadro de texto 2"/>
          <p:cNvSpPr txBox="1">
            <a:spLocks noChangeArrowheads="1"/>
          </p:cNvSpPr>
          <p:nvPr/>
        </p:nvSpPr>
        <p:spPr bwMode="auto">
          <a:xfrm>
            <a:off x="2600960" y="5084730"/>
            <a:ext cx="699008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AR" sz="2400" b="1" dirty="0" smtClean="0">
                <a:solidFill>
                  <a:srgbClr val="FFFFFF"/>
                </a:solidFill>
                <a:effectLst/>
                <a:latin typeface="Montserrat" panose="02000505000000020004" pitchFamily="2" charset="0"/>
                <a:ea typeface="Montserrat Light" panose="00000400000000000000" pitchFamily="50" charset="0"/>
                <a:cs typeface="Arial" panose="020B0604020202020204" pitchFamily="34" charset="0"/>
              </a:rPr>
              <a:t>Adelanto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AR" sz="2400" dirty="0" smtClean="0">
                <a:solidFill>
                  <a:srgbClr val="9ADD03"/>
                </a:solidFill>
                <a:latin typeface="Montserrat" panose="02000505000000020004" pitchFamily="2" charset="0"/>
                <a:ea typeface="Montserrat Light" panose="00000400000000000000" pitchFamily="50" charset="0"/>
                <a:cs typeface="Arial" panose="020B0604020202020204" pitchFamily="34" charset="0"/>
              </a:rPr>
              <a:t>AGOSTO</a:t>
            </a:r>
            <a:r>
              <a:rPr lang="es-AR" sz="2400" dirty="0" smtClean="0">
                <a:solidFill>
                  <a:srgbClr val="9ADD03"/>
                </a:solidFill>
                <a:effectLst/>
                <a:latin typeface="Montserrat" panose="02000505000000020004" pitchFamily="2" charset="0"/>
                <a:ea typeface="Montserrat Light" panose="00000400000000000000" pitchFamily="50" charset="0"/>
                <a:cs typeface="Arial" panose="020B0604020202020204" pitchFamily="34" charset="0"/>
              </a:rPr>
              <a:t> </a:t>
            </a:r>
            <a:r>
              <a:rPr lang="es-AR" sz="2400" dirty="0">
                <a:solidFill>
                  <a:srgbClr val="9ADD03"/>
                </a:solidFill>
                <a:effectLst/>
                <a:latin typeface="Montserrat" panose="02000505000000020004" pitchFamily="2" charset="0"/>
                <a:ea typeface="Montserrat Light" panose="00000400000000000000" pitchFamily="50" charset="0"/>
                <a:cs typeface="Arial" panose="020B0604020202020204" pitchFamily="34" charset="0"/>
              </a:rPr>
              <a:t>2020</a:t>
            </a:r>
            <a:endParaRPr lang="en-US" sz="1100" dirty="0">
              <a:effectLst/>
              <a:latin typeface="Montserrat Light" panose="00000400000000000000" pitchFamily="50" charset="0"/>
              <a:ea typeface="Montserrat Light" panose="00000400000000000000" pitchFamily="50" charset="0"/>
              <a:cs typeface="Times New Roman" panose="02020603050405020304" pitchFamily="18" charset="0"/>
            </a:endParaRPr>
          </a:p>
        </p:txBody>
      </p:sp>
      <p:pic>
        <p:nvPicPr>
          <p:cNvPr id="7" name="0 Imagen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4350" y="5261693"/>
            <a:ext cx="3734795" cy="1725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77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60385"/>
            <a:ext cx="30973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 smtClean="0">
                <a:solidFill>
                  <a:schemeClr val="bg1"/>
                </a:solidFill>
                <a:latin typeface="Montserrat" panose="02000505000000020004" pitchFamily="2" charset="0"/>
              </a:rPr>
              <a:t>RESUMEN EJECUTIVO</a:t>
            </a:r>
            <a:endParaRPr lang="en-US" sz="2000" dirty="0">
              <a:solidFill>
                <a:schemeClr val="bg1"/>
              </a:solidFill>
              <a:latin typeface="Montserrat" panose="02000505000000020004" pitchFamily="2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63907" y="577971"/>
            <a:ext cx="18533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dirty="0">
                <a:latin typeface="Montserrat" panose="02000505000000020004" pitchFamily="2" charset="0"/>
              </a:rPr>
              <a:t>Síntesis del mes</a:t>
            </a:r>
            <a:endParaRPr lang="en-US" sz="1600" dirty="0">
              <a:latin typeface="Montserrat" panose="02000505000000020004" pitchFamily="2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63907" y="987916"/>
            <a:ext cx="11280384" cy="5180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1100" dirty="0">
                <a:latin typeface="Montserrat" panose="02000505000000020004" pitchFamily="2" charset="0"/>
              </a:rPr>
              <a:t>El financiamiento total de </a:t>
            </a:r>
            <a:r>
              <a:rPr lang="es-ES" sz="1100" dirty="0" smtClean="0">
                <a:latin typeface="Montserrat" panose="02000505000000020004" pitchFamily="2" charset="0"/>
              </a:rPr>
              <a:t>agosto </a:t>
            </a:r>
            <a:r>
              <a:rPr lang="es-ES" sz="1100" dirty="0">
                <a:latin typeface="Montserrat" panose="02000505000000020004" pitchFamily="2" charset="0"/>
              </a:rPr>
              <a:t>ascendió a </a:t>
            </a:r>
            <a:r>
              <a:rPr lang="es-ES" sz="1100" dirty="0" smtClean="0">
                <a:latin typeface="Montserrat" panose="02000505000000020004" pitchFamily="2" charset="0"/>
              </a:rPr>
              <a:t>$66.697 </a:t>
            </a:r>
            <a:r>
              <a:rPr lang="es-ES" sz="1100" dirty="0">
                <a:latin typeface="Montserrat" panose="02000505000000020004" pitchFamily="2" charset="0"/>
              </a:rPr>
              <a:t>millones, representando una variación positiva de </a:t>
            </a:r>
            <a:r>
              <a:rPr lang="es-ES" sz="1100" dirty="0" smtClean="0">
                <a:latin typeface="Montserrat" panose="02000505000000020004" pitchFamily="2" charset="0"/>
              </a:rPr>
              <a:t>401% </a:t>
            </a:r>
            <a:r>
              <a:rPr lang="es-ES" sz="1100" dirty="0">
                <a:latin typeface="Montserrat" panose="02000505000000020004" pitchFamily="2" charset="0"/>
              </a:rPr>
              <a:t>en términos interanuales </a:t>
            </a:r>
            <a:r>
              <a:rPr lang="es-ES" sz="1100" dirty="0" smtClean="0">
                <a:latin typeface="Montserrat" panose="02000505000000020004" pitchFamily="2" charset="0"/>
              </a:rPr>
              <a:t>pero un descenso de 30% </a:t>
            </a:r>
            <a:r>
              <a:rPr lang="es-ES" sz="1100" dirty="0">
                <a:latin typeface="Montserrat" panose="02000505000000020004" pitchFamily="2" charset="0"/>
              </a:rPr>
              <a:t>respecto al mes anterior.</a:t>
            </a:r>
            <a:endParaRPr lang="en-US" sz="1100" dirty="0">
              <a:latin typeface="Montserrat" panose="02000505000000020004" pitchFamily="2" charset="0"/>
            </a:endParaRPr>
          </a:p>
          <a:p>
            <a:pPr marL="285750" lvl="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1100" dirty="0">
                <a:latin typeface="Montserrat" panose="02000505000000020004" pitchFamily="2" charset="0"/>
              </a:rPr>
              <a:t>Se emitieron </a:t>
            </a:r>
            <a:r>
              <a:rPr lang="es-ES" sz="1100" dirty="0" smtClean="0">
                <a:latin typeface="Montserrat" panose="02000505000000020004" pitchFamily="2" charset="0"/>
              </a:rPr>
              <a:t>24 </a:t>
            </a:r>
            <a:r>
              <a:rPr lang="es-ES" sz="1100" dirty="0">
                <a:latin typeface="Montserrat" panose="02000505000000020004" pitchFamily="2" charset="0"/>
              </a:rPr>
              <a:t>obligaciones negociables –ON- por </a:t>
            </a:r>
            <a:r>
              <a:rPr lang="es-ES" sz="1100" dirty="0" smtClean="0">
                <a:latin typeface="Montserrat" panose="02000505000000020004" pitchFamily="2" charset="0"/>
              </a:rPr>
              <a:t>$50.922 </a:t>
            </a:r>
            <a:r>
              <a:rPr lang="es-ES" sz="1100" dirty="0">
                <a:latin typeface="Montserrat" panose="02000505000000020004" pitchFamily="2" charset="0"/>
              </a:rPr>
              <a:t>millones </a:t>
            </a:r>
            <a:r>
              <a:rPr lang="es-ES" sz="1100" dirty="0" smtClean="0">
                <a:latin typeface="Montserrat" panose="02000505000000020004" pitchFamily="2" charset="0"/>
              </a:rPr>
              <a:t>(76% </a:t>
            </a:r>
            <a:r>
              <a:rPr lang="es-ES" sz="1100" dirty="0">
                <a:latin typeface="Montserrat" panose="02000505000000020004" pitchFamily="2" charset="0"/>
              </a:rPr>
              <a:t>del financiamiento mensual). Entre ellas </a:t>
            </a:r>
            <a:r>
              <a:rPr lang="es-ES" sz="1100" dirty="0" smtClean="0">
                <a:latin typeface="Montserrat" panose="02000505000000020004" pitchFamily="2" charset="0"/>
              </a:rPr>
              <a:t>destaca la emisión de la clase 5 de Telecom Argentina S.A. con vencimiento en 2025 por U$S 389 millones ($28.218 millones) a cambio de sus ON clase A que vencían en junio 2021. </a:t>
            </a:r>
            <a:r>
              <a:rPr lang="es-AR" sz="1100" dirty="0">
                <a:latin typeface="Montserrat" panose="02000505000000020004" pitchFamily="2" charset="0"/>
              </a:rPr>
              <a:t>Este canje de ON con depósito y suscripción internacional es el </a:t>
            </a:r>
            <a:r>
              <a:rPr lang="es-AR" sz="1100" dirty="0" smtClean="0">
                <a:latin typeface="Montserrat" panose="02000505000000020004" pitchFamily="2" charset="0"/>
              </a:rPr>
              <a:t>quinto </a:t>
            </a:r>
            <a:r>
              <a:rPr lang="es-AR" sz="1100" dirty="0">
                <a:latin typeface="Montserrat" panose="02000505000000020004" pitchFamily="2" charset="0"/>
              </a:rPr>
              <a:t>que se realiza en el año por parte de emisoras reguladas por CNV. El monto total canjeado en estos procesos asciende a </a:t>
            </a:r>
            <a:r>
              <a:rPr lang="es-AR" sz="1100" dirty="0" smtClean="0">
                <a:latin typeface="Montserrat" panose="02000505000000020004" pitchFamily="2" charset="0"/>
              </a:rPr>
              <a:t>U$S 1.566 </a:t>
            </a:r>
            <a:r>
              <a:rPr lang="es-AR" sz="1100" dirty="0">
                <a:latin typeface="Montserrat" panose="02000505000000020004" pitchFamily="2" charset="0"/>
              </a:rPr>
              <a:t>millones </a:t>
            </a:r>
            <a:r>
              <a:rPr lang="es-AR" sz="1100" dirty="0" smtClean="0">
                <a:latin typeface="Montserrat" panose="02000505000000020004" pitchFamily="2" charset="0"/>
              </a:rPr>
              <a:t>($108.345 </a:t>
            </a:r>
            <a:r>
              <a:rPr lang="es-AR" sz="1100" dirty="0">
                <a:latin typeface="Montserrat" panose="02000505000000020004" pitchFamily="2" charset="0"/>
              </a:rPr>
              <a:t>millones), el </a:t>
            </a:r>
            <a:r>
              <a:rPr lang="es-AR" sz="1100" dirty="0" smtClean="0">
                <a:latin typeface="Montserrat" panose="02000505000000020004" pitchFamily="2" charset="0"/>
              </a:rPr>
              <a:t>36% </a:t>
            </a:r>
            <a:r>
              <a:rPr lang="es-AR" sz="1100" dirty="0">
                <a:latin typeface="Montserrat" panose="02000505000000020004" pitchFamily="2" charset="0"/>
              </a:rPr>
              <a:t>del monto emitido en el año mediante este </a:t>
            </a:r>
            <a:r>
              <a:rPr lang="es-AR" sz="1100" dirty="0" smtClean="0">
                <a:latin typeface="Montserrat" panose="02000505000000020004" pitchFamily="2" charset="0"/>
              </a:rPr>
              <a:t>instrumento.</a:t>
            </a:r>
            <a:endParaRPr lang="es-ES" sz="1100" dirty="0" smtClean="0">
              <a:latin typeface="Montserrat" panose="02000505000000020004" pitchFamily="2" charset="0"/>
            </a:endParaRPr>
          </a:p>
          <a:p>
            <a:pPr marL="285750" lvl="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1100" dirty="0" smtClean="0">
                <a:latin typeface="Montserrat" panose="02000505000000020004" pitchFamily="2" charset="0"/>
              </a:rPr>
              <a:t>Por otra parte, se emitieron 9 ON dólar </a:t>
            </a:r>
            <a:r>
              <a:rPr lang="es-ES" sz="1100" dirty="0" err="1" smtClean="0">
                <a:latin typeface="Montserrat" panose="02000505000000020004" pitchFamily="2" charset="0"/>
              </a:rPr>
              <a:t>linked</a:t>
            </a:r>
            <a:r>
              <a:rPr lang="es-ES" sz="1100" dirty="0" smtClean="0">
                <a:latin typeface="Montserrat" panose="02000505000000020004" pitchFamily="2" charset="0"/>
              </a:rPr>
              <a:t> por U$S 209 millones ($15.352 millones). </a:t>
            </a:r>
            <a:r>
              <a:rPr lang="es-AR" sz="1100" dirty="0">
                <a:latin typeface="Montserrat" panose="02000505000000020004" pitchFamily="2" charset="0"/>
              </a:rPr>
              <a:t>En lo que va del año se han emitido </a:t>
            </a:r>
            <a:r>
              <a:rPr lang="es-AR" sz="1100" dirty="0" smtClean="0">
                <a:latin typeface="Montserrat" panose="02000505000000020004" pitchFamily="2" charset="0"/>
              </a:rPr>
              <a:t>41 </a:t>
            </a:r>
            <a:r>
              <a:rPr lang="es-AR" sz="1100" dirty="0">
                <a:latin typeface="Montserrat" panose="02000505000000020004" pitchFamily="2" charset="0"/>
              </a:rPr>
              <a:t>ON de este tipo por un monto de U$S </a:t>
            </a:r>
            <a:r>
              <a:rPr lang="es-AR" sz="1100" dirty="0" smtClean="0">
                <a:latin typeface="Montserrat" panose="02000505000000020004" pitchFamily="2" charset="0"/>
              </a:rPr>
              <a:t>1.077 </a:t>
            </a:r>
            <a:r>
              <a:rPr lang="es-AR" sz="1100" dirty="0">
                <a:latin typeface="Montserrat" panose="02000505000000020004" pitchFamily="2" charset="0"/>
              </a:rPr>
              <a:t>millones </a:t>
            </a:r>
            <a:r>
              <a:rPr lang="es-AR" sz="1100" dirty="0" smtClean="0">
                <a:latin typeface="Montserrat" panose="02000505000000020004" pitchFamily="2" charset="0"/>
              </a:rPr>
              <a:t>($75.046 </a:t>
            </a:r>
            <a:r>
              <a:rPr lang="es-AR" sz="1100" dirty="0">
                <a:latin typeface="Montserrat" panose="02000505000000020004" pitchFamily="2" charset="0"/>
              </a:rPr>
              <a:t>millones), lo que representa un </a:t>
            </a:r>
            <a:r>
              <a:rPr lang="es-AR" sz="1100" dirty="0" smtClean="0">
                <a:latin typeface="Montserrat" panose="02000505000000020004" pitchFamily="2" charset="0"/>
              </a:rPr>
              <a:t>25% </a:t>
            </a:r>
            <a:r>
              <a:rPr lang="es-AR" sz="1100" dirty="0">
                <a:latin typeface="Montserrat" panose="02000505000000020004" pitchFamily="2" charset="0"/>
              </a:rPr>
              <a:t>del total emitido durante este período</a:t>
            </a:r>
            <a:r>
              <a:rPr lang="es-ES" sz="1100" dirty="0" smtClean="0">
                <a:latin typeface="Montserrat" panose="02000505000000020004" pitchFamily="2" charset="0"/>
              </a:rPr>
              <a:t>.</a:t>
            </a:r>
          </a:p>
          <a:p>
            <a:pPr marL="285750" lvl="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1100" dirty="0" smtClean="0">
                <a:latin typeface="Montserrat" panose="02000505000000020004" pitchFamily="2" charset="0"/>
              </a:rPr>
              <a:t>En el último día del mes se colocaron dos ON bajo los Lineamientos para la Emisión de Valores Negociables Sociales, Verdes y Sustentables en Argentina de CNV (Bonos Verdes) por un total de $3.718 millones, </a:t>
            </a:r>
            <a:r>
              <a:rPr lang="es-ES" sz="1100" dirty="0" err="1" smtClean="0">
                <a:latin typeface="Montserrat" panose="02000505000000020004" pitchFamily="2" charset="0"/>
              </a:rPr>
              <a:t>co</a:t>
            </a:r>
            <a:r>
              <a:rPr lang="es-ES" sz="1100" dirty="0" smtClean="0">
                <a:latin typeface="Montserrat" panose="02000505000000020004" pitchFamily="2" charset="0"/>
              </a:rPr>
              <a:t>-emitidas por CP Manque S.A.U. y CP Los Olivos S.A. En el 2020 ya se han emitido 5 Bonos Verdes por $6.691 millones.</a:t>
            </a:r>
            <a:endParaRPr lang="en-US" sz="1100" dirty="0">
              <a:latin typeface="Montserrat" panose="02000505000000020004" pitchFamily="2" charset="0"/>
            </a:endParaRPr>
          </a:p>
          <a:p>
            <a:pPr marL="285750" lvl="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1100" dirty="0">
                <a:latin typeface="Montserrat" panose="02000505000000020004" pitchFamily="2" charset="0"/>
              </a:rPr>
              <a:t>Asimismo, se </a:t>
            </a:r>
            <a:r>
              <a:rPr lang="es-ES" sz="1100" dirty="0" smtClean="0">
                <a:latin typeface="Montserrat" panose="02000505000000020004" pitchFamily="2" charset="0"/>
              </a:rPr>
              <a:t>colocaron 5 </a:t>
            </a:r>
            <a:r>
              <a:rPr lang="es-ES" sz="1100" dirty="0">
                <a:latin typeface="Montserrat" panose="02000505000000020004" pitchFamily="2" charset="0"/>
              </a:rPr>
              <a:t>ON </a:t>
            </a:r>
            <a:r>
              <a:rPr lang="es-ES" sz="1100" dirty="0" err="1" smtClean="0">
                <a:latin typeface="Montserrat" panose="02000505000000020004" pitchFamily="2" charset="0"/>
              </a:rPr>
              <a:t>PyME</a:t>
            </a:r>
            <a:r>
              <a:rPr lang="es-ES" sz="1100" dirty="0" smtClean="0">
                <a:latin typeface="Montserrat" panose="02000505000000020004" pitchFamily="2" charset="0"/>
              </a:rPr>
              <a:t> Garantizada por $160 millones.</a:t>
            </a:r>
            <a:endParaRPr lang="en-US" sz="1100" dirty="0">
              <a:latin typeface="Montserrat" panose="02000505000000020004" pitchFamily="2" charset="0"/>
            </a:endParaRPr>
          </a:p>
          <a:p>
            <a:pPr marL="285750" lvl="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1100" dirty="0" smtClean="0">
                <a:latin typeface="Montserrat" panose="02000505000000020004" pitchFamily="2" charset="0"/>
              </a:rPr>
              <a:t>El volumen nominal negociado </a:t>
            </a:r>
            <a:r>
              <a:rPr lang="es-ES" sz="1100" dirty="0">
                <a:latin typeface="Montserrat" panose="02000505000000020004" pitchFamily="2" charset="0"/>
              </a:rPr>
              <a:t>de Cheques de Pago Diferido (CPD) </a:t>
            </a:r>
            <a:r>
              <a:rPr lang="es-ES" sz="1100" dirty="0" smtClean="0">
                <a:latin typeface="Montserrat" panose="02000505000000020004" pitchFamily="2" charset="0"/>
              </a:rPr>
              <a:t>en agosto ascendió a $11.812 </a:t>
            </a:r>
            <a:r>
              <a:rPr lang="es-ES" sz="1100" dirty="0">
                <a:latin typeface="Montserrat" panose="02000505000000020004" pitchFamily="2" charset="0"/>
              </a:rPr>
              <a:t>millones </a:t>
            </a:r>
            <a:r>
              <a:rPr lang="es-ES" sz="1100" dirty="0" smtClean="0">
                <a:latin typeface="Montserrat" panose="02000505000000020004" pitchFamily="2" charset="0"/>
              </a:rPr>
              <a:t>(18% </a:t>
            </a:r>
            <a:r>
              <a:rPr lang="es-ES" sz="1100" dirty="0">
                <a:latin typeface="Montserrat" panose="02000505000000020004" pitchFamily="2" charset="0"/>
              </a:rPr>
              <a:t>del financiamiento total), </a:t>
            </a:r>
            <a:r>
              <a:rPr lang="es-ES" sz="1100" dirty="0" smtClean="0">
                <a:latin typeface="Montserrat" panose="02000505000000020004" pitchFamily="2" charset="0"/>
              </a:rPr>
              <a:t>representando éste </a:t>
            </a:r>
            <a:r>
              <a:rPr lang="es-ES" sz="1100" dirty="0">
                <a:latin typeface="Montserrat" panose="02000505000000020004" pitchFamily="2" charset="0"/>
              </a:rPr>
              <a:t>una variación positiva de </a:t>
            </a:r>
            <a:r>
              <a:rPr lang="es-ES" sz="1100" dirty="0" smtClean="0">
                <a:latin typeface="Montserrat" panose="02000505000000020004" pitchFamily="2" charset="0"/>
              </a:rPr>
              <a:t>101% </a:t>
            </a:r>
            <a:r>
              <a:rPr lang="es-ES" sz="1100" dirty="0">
                <a:latin typeface="Montserrat" panose="02000505000000020004" pitchFamily="2" charset="0"/>
              </a:rPr>
              <a:t>en términos interanuales </a:t>
            </a:r>
            <a:r>
              <a:rPr lang="es-ES" sz="1100" dirty="0" smtClean="0">
                <a:latin typeface="Montserrat" panose="02000505000000020004" pitchFamily="2" charset="0"/>
              </a:rPr>
              <a:t>pero un descenso </a:t>
            </a:r>
            <a:r>
              <a:rPr lang="es-ES" sz="1100" dirty="0">
                <a:latin typeface="Montserrat" panose="02000505000000020004" pitchFamily="2" charset="0"/>
              </a:rPr>
              <a:t>de </a:t>
            </a:r>
            <a:r>
              <a:rPr lang="es-ES" sz="1100" dirty="0" smtClean="0">
                <a:latin typeface="Montserrat" panose="02000505000000020004" pitchFamily="2" charset="0"/>
              </a:rPr>
              <a:t>23% </a:t>
            </a:r>
            <a:r>
              <a:rPr lang="es-ES" sz="1100" dirty="0">
                <a:latin typeface="Montserrat" panose="02000505000000020004" pitchFamily="2" charset="0"/>
              </a:rPr>
              <a:t>respecto a </a:t>
            </a:r>
            <a:r>
              <a:rPr lang="es-ES" sz="1100" dirty="0" smtClean="0">
                <a:latin typeface="Montserrat" panose="02000505000000020004" pitchFamily="2" charset="0"/>
              </a:rPr>
              <a:t>julio. Se incrementó la </a:t>
            </a:r>
            <a:r>
              <a:rPr lang="es-ES" sz="1100" dirty="0">
                <a:latin typeface="Montserrat" panose="02000505000000020004" pitchFamily="2" charset="0"/>
              </a:rPr>
              <a:t>participación de los CPD electrónicos (</a:t>
            </a:r>
            <a:r>
              <a:rPr lang="es-ES" sz="1100" dirty="0" err="1">
                <a:latin typeface="Montserrat" panose="02000505000000020004" pitchFamily="2" charset="0"/>
              </a:rPr>
              <a:t>Echeq</a:t>
            </a:r>
            <a:r>
              <a:rPr lang="es-ES" sz="1100" dirty="0">
                <a:latin typeface="Montserrat" panose="02000505000000020004" pitchFamily="2" charset="0"/>
              </a:rPr>
              <a:t>) </a:t>
            </a:r>
            <a:r>
              <a:rPr lang="es-ES" sz="1100" dirty="0" smtClean="0">
                <a:latin typeface="Montserrat" panose="02000505000000020004" pitchFamily="2" charset="0"/>
              </a:rPr>
              <a:t>en el </a:t>
            </a:r>
            <a:r>
              <a:rPr lang="es-ES" sz="1100" dirty="0">
                <a:latin typeface="Montserrat" panose="02000505000000020004" pitchFamily="2" charset="0"/>
              </a:rPr>
              <a:t>flujo de </a:t>
            </a:r>
            <a:r>
              <a:rPr lang="es-ES" sz="1100" dirty="0" smtClean="0">
                <a:latin typeface="Montserrat" panose="02000505000000020004" pitchFamily="2" charset="0"/>
              </a:rPr>
              <a:t>financiamiento mensual, alcanzando el 54% </a:t>
            </a:r>
            <a:r>
              <a:rPr lang="es-ES" sz="1100" dirty="0">
                <a:latin typeface="Montserrat" panose="02000505000000020004" pitchFamily="2" charset="0"/>
              </a:rPr>
              <a:t>del total </a:t>
            </a:r>
            <a:r>
              <a:rPr lang="es-ES" sz="1100" dirty="0" smtClean="0">
                <a:latin typeface="Montserrat" panose="02000505000000020004" pitchFamily="2" charset="0"/>
              </a:rPr>
              <a:t>negociado. Desde el inicio del ASPO, la negociación de este instrumento digital asciende a $29.802 millones.</a:t>
            </a:r>
            <a:endParaRPr lang="en-US" sz="1100" dirty="0">
              <a:latin typeface="Montserrat" panose="02000505000000020004" pitchFamily="2" charset="0"/>
            </a:endParaRPr>
          </a:p>
          <a:p>
            <a:pPr marL="285750" lvl="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1100" dirty="0">
                <a:latin typeface="Montserrat" panose="02000505000000020004" pitchFamily="2" charset="0"/>
              </a:rPr>
              <a:t>El resto de los instrumentos </a:t>
            </a:r>
            <a:r>
              <a:rPr lang="es-ES" sz="1100" dirty="0" err="1">
                <a:latin typeface="Montserrat" panose="02000505000000020004" pitchFamily="2" charset="0"/>
              </a:rPr>
              <a:t>PyME</a:t>
            </a:r>
            <a:r>
              <a:rPr lang="es-ES" sz="1100" dirty="0">
                <a:latin typeface="Montserrat" panose="02000505000000020004" pitchFamily="2" charset="0"/>
              </a:rPr>
              <a:t>, los pagarés </a:t>
            </a:r>
            <a:r>
              <a:rPr lang="es-ES" sz="1100" dirty="0" smtClean="0">
                <a:latin typeface="Montserrat" panose="02000505000000020004" pitchFamily="2" charset="0"/>
              </a:rPr>
              <a:t>y </a:t>
            </a:r>
            <a:r>
              <a:rPr lang="es-ES" sz="1100" dirty="0">
                <a:latin typeface="Montserrat" panose="02000505000000020004" pitchFamily="2" charset="0"/>
              </a:rPr>
              <a:t>las Facturas de Crédito Electrónicas (FCE), se negociaron por </a:t>
            </a:r>
            <a:r>
              <a:rPr lang="es-ES" sz="1100" dirty="0" smtClean="0">
                <a:latin typeface="Montserrat" panose="02000505000000020004" pitchFamily="2" charset="0"/>
              </a:rPr>
              <a:t>$690 millones </a:t>
            </a:r>
            <a:r>
              <a:rPr lang="es-ES" sz="1100" dirty="0">
                <a:latin typeface="Montserrat" panose="02000505000000020004" pitchFamily="2" charset="0"/>
              </a:rPr>
              <a:t>y </a:t>
            </a:r>
            <a:r>
              <a:rPr lang="es-ES" sz="1100" dirty="0" smtClean="0">
                <a:latin typeface="Montserrat" panose="02000505000000020004" pitchFamily="2" charset="0"/>
              </a:rPr>
              <a:t>$169 </a:t>
            </a:r>
            <a:r>
              <a:rPr lang="es-ES" sz="1100" dirty="0">
                <a:latin typeface="Montserrat" panose="02000505000000020004" pitchFamily="2" charset="0"/>
              </a:rPr>
              <a:t>millones </a:t>
            </a:r>
            <a:r>
              <a:rPr lang="es-ES" sz="1100" dirty="0" smtClean="0">
                <a:latin typeface="Montserrat" panose="02000505000000020004" pitchFamily="2" charset="0"/>
              </a:rPr>
              <a:t>respectivamente, acumulando el 1% del financiamiento mensual. Los pagarés del segmento directo representaron el 85% de lo negociado mediante este instrumento, con tasas de interés 7,5 p.p. menores a las de sus pares avalados.</a:t>
            </a:r>
            <a:endParaRPr lang="en-US" sz="1100" dirty="0">
              <a:latin typeface="Montserrat" panose="02000505000000020004" pitchFamily="2" charset="0"/>
            </a:endParaRPr>
          </a:p>
          <a:p>
            <a:pPr marL="285750" lvl="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1100" dirty="0">
                <a:latin typeface="Montserrat" panose="02000505000000020004" pitchFamily="2" charset="0"/>
              </a:rPr>
              <a:t>Se colocaron </a:t>
            </a:r>
            <a:r>
              <a:rPr lang="es-ES" sz="1100" dirty="0" smtClean="0">
                <a:latin typeface="Montserrat" panose="02000505000000020004" pitchFamily="2" charset="0"/>
              </a:rPr>
              <a:t>9 </a:t>
            </a:r>
            <a:r>
              <a:rPr lang="es-ES" sz="1100" dirty="0">
                <a:latin typeface="Montserrat" panose="02000505000000020004" pitchFamily="2" charset="0"/>
              </a:rPr>
              <a:t>Fideicomisos Financieros –FF- por un total de </a:t>
            </a:r>
            <a:r>
              <a:rPr lang="es-ES" sz="1100" dirty="0" smtClean="0">
                <a:latin typeface="Montserrat" panose="02000505000000020004" pitchFamily="2" charset="0"/>
              </a:rPr>
              <a:t>$3.105 </a:t>
            </a:r>
            <a:r>
              <a:rPr lang="es-ES" sz="1100" dirty="0">
                <a:latin typeface="Montserrat" panose="02000505000000020004" pitchFamily="2" charset="0"/>
              </a:rPr>
              <a:t>millones </a:t>
            </a:r>
            <a:r>
              <a:rPr lang="es-ES" sz="1100" dirty="0" smtClean="0">
                <a:latin typeface="Montserrat" panose="02000505000000020004" pitchFamily="2" charset="0"/>
              </a:rPr>
              <a:t>(5% </a:t>
            </a:r>
            <a:r>
              <a:rPr lang="es-ES" sz="1100" dirty="0">
                <a:latin typeface="Montserrat" panose="02000505000000020004" pitchFamily="2" charset="0"/>
              </a:rPr>
              <a:t>del financiamiento total</a:t>
            </a:r>
            <a:r>
              <a:rPr lang="es-ES" sz="1100" dirty="0" smtClean="0">
                <a:latin typeface="Montserrat" panose="02000505000000020004" pitchFamily="2" charset="0"/>
              </a:rPr>
              <a:t>). </a:t>
            </a:r>
          </a:p>
          <a:p>
            <a:pPr marL="285750" lvl="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AR" sz="1100" dirty="0" smtClean="0">
                <a:latin typeface="Montserrat" panose="02000505000000020004" pitchFamily="2" charset="0"/>
              </a:rPr>
              <a:t>Los </a:t>
            </a:r>
            <a:r>
              <a:rPr lang="es-AR" sz="1100" dirty="0">
                <a:latin typeface="Montserrat" panose="02000505000000020004" pitchFamily="2" charset="0"/>
              </a:rPr>
              <a:t>costos de financiamiento en pesos </a:t>
            </a:r>
            <a:r>
              <a:rPr lang="es-AR" sz="1100" dirty="0" smtClean="0">
                <a:latin typeface="Montserrat" panose="02000505000000020004" pitchFamily="2" charset="0"/>
              </a:rPr>
              <a:t>disminuyeron en todos los instrumentos a excepción de los CPD. </a:t>
            </a:r>
            <a:r>
              <a:rPr lang="es-AR" sz="1100" dirty="0">
                <a:latin typeface="Montserrat" panose="02000505000000020004" pitchFamily="2" charset="0"/>
              </a:rPr>
              <a:t>La TIR promedio de las ON </a:t>
            </a:r>
            <a:r>
              <a:rPr lang="es-AR" sz="1100" dirty="0" smtClean="0">
                <a:latin typeface="Montserrat" panose="02000505000000020004" pitchFamily="2" charset="0"/>
              </a:rPr>
              <a:t>(32,1%) </a:t>
            </a:r>
            <a:r>
              <a:rPr lang="es-AR" sz="1100" dirty="0">
                <a:latin typeface="Montserrat" panose="02000505000000020004" pitchFamily="2" charset="0"/>
              </a:rPr>
              <a:t>se </a:t>
            </a:r>
            <a:r>
              <a:rPr lang="es-AR" sz="1100" dirty="0" smtClean="0">
                <a:latin typeface="Montserrat" panose="02000505000000020004" pitchFamily="2" charset="0"/>
              </a:rPr>
              <a:t>redujo 0,4 </a:t>
            </a:r>
            <a:r>
              <a:rPr lang="es-AR" sz="1100" dirty="0">
                <a:latin typeface="Montserrat" panose="02000505000000020004" pitchFamily="2" charset="0"/>
              </a:rPr>
              <a:t>p.p. respecto al mes </a:t>
            </a:r>
            <a:r>
              <a:rPr lang="es-AR" sz="1100" dirty="0" smtClean="0">
                <a:latin typeface="Montserrat" panose="02000505000000020004" pitchFamily="2" charset="0"/>
              </a:rPr>
              <a:t>anterior, lo mismo que la de los FF (28,4%) que lo hizo en 0,3 p.p. En tanto, la tasa del mercado de CPD (29,4%) aumentó 0,8 p.p. en </a:t>
            </a:r>
            <a:r>
              <a:rPr lang="es-AR" sz="1100" dirty="0">
                <a:latin typeface="Montserrat" panose="02000505000000020004" pitchFamily="2" charset="0"/>
              </a:rPr>
              <a:t>términos </a:t>
            </a:r>
            <a:r>
              <a:rPr lang="es-AR" sz="1100" dirty="0" smtClean="0">
                <a:latin typeface="Montserrat" panose="02000505000000020004" pitchFamily="2" charset="0"/>
              </a:rPr>
              <a:t>intermensuales, manteniendo la tendencia iniciada en mayo de este año. </a:t>
            </a:r>
            <a:r>
              <a:rPr lang="es-AR" sz="1100" dirty="0">
                <a:latin typeface="Montserrat" panose="02000505000000020004" pitchFamily="2" charset="0"/>
              </a:rPr>
              <a:t>Por </a:t>
            </a:r>
            <a:r>
              <a:rPr lang="es-AR" sz="1100" dirty="0" smtClean="0">
                <a:latin typeface="Montserrat" panose="02000505000000020004" pitchFamily="2" charset="0"/>
              </a:rPr>
              <a:t>su parte, las tasas </a:t>
            </a:r>
            <a:r>
              <a:rPr lang="es-AR" sz="1100" dirty="0">
                <a:latin typeface="Montserrat" panose="02000505000000020004" pitchFamily="2" charset="0"/>
              </a:rPr>
              <a:t>de pagarés en </a:t>
            </a:r>
            <a:r>
              <a:rPr lang="es-AR" sz="1100" dirty="0" smtClean="0">
                <a:latin typeface="Montserrat" panose="02000505000000020004" pitchFamily="2" charset="0"/>
              </a:rPr>
              <a:t>pesos (33,5%) y las de FCE en la misma moneda (33,1%), se redujeron 0,5 p.p. y 2,3 p.p. respectivamente.</a:t>
            </a:r>
            <a:endParaRPr lang="en-US" sz="1100" dirty="0">
              <a:latin typeface="Montserrat" panose="02000505000000020004" pitchFamily="2" charset="0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65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60385"/>
            <a:ext cx="30973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dirty="0" smtClean="0">
                <a:solidFill>
                  <a:schemeClr val="bg1"/>
                </a:solidFill>
                <a:latin typeface="Montserrat" panose="02000505000000020004" pitchFamily="2" charset="0"/>
              </a:rPr>
              <a:t>RESUMEN EJECUTIVO</a:t>
            </a:r>
            <a:endParaRPr lang="en-US" sz="2000" dirty="0">
              <a:solidFill>
                <a:schemeClr val="bg1"/>
              </a:solidFill>
              <a:latin typeface="Montserrat" panose="02000505000000020004" pitchFamily="2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163907" y="641607"/>
            <a:ext cx="19960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dirty="0" smtClean="0">
                <a:latin typeface="Montserrat" panose="02000505000000020004" pitchFamily="2" charset="0"/>
              </a:rPr>
              <a:t>Acumulado anual</a:t>
            </a:r>
            <a:endParaRPr lang="en-US" sz="1600" dirty="0">
              <a:latin typeface="Montserrat" panose="02000505000000020004" pitchFamily="2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63907" y="973147"/>
            <a:ext cx="11280384" cy="1066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ES" sz="1100" dirty="0">
                <a:latin typeface="Montserrat" panose="02000505000000020004" pitchFamily="2" charset="0"/>
              </a:rPr>
              <a:t>El financiamiento acumulado </a:t>
            </a:r>
            <a:r>
              <a:rPr lang="es-ES" sz="1100" dirty="0" smtClean="0">
                <a:latin typeface="Montserrat" panose="02000505000000020004" pitchFamily="2" charset="0"/>
              </a:rPr>
              <a:t>en los primeros ocho meses del </a:t>
            </a:r>
            <a:r>
              <a:rPr lang="es-ES" sz="1100" dirty="0">
                <a:latin typeface="Montserrat" panose="02000505000000020004" pitchFamily="2" charset="0"/>
              </a:rPr>
              <a:t>año ascendió a </a:t>
            </a:r>
            <a:r>
              <a:rPr lang="es-ES" sz="1100" dirty="0" smtClean="0">
                <a:latin typeface="Montserrat" panose="02000505000000020004" pitchFamily="2" charset="0"/>
              </a:rPr>
              <a:t>$433.959 </a:t>
            </a:r>
            <a:r>
              <a:rPr lang="es-ES" sz="1100" dirty="0">
                <a:latin typeface="Montserrat" panose="02000505000000020004" pitchFamily="2" charset="0"/>
              </a:rPr>
              <a:t>millones, un </a:t>
            </a:r>
            <a:r>
              <a:rPr lang="es-ES" sz="1100" dirty="0" smtClean="0">
                <a:latin typeface="Montserrat" panose="02000505000000020004" pitchFamily="2" charset="0"/>
              </a:rPr>
              <a:t>95% </a:t>
            </a:r>
            <a:r>
              <a:rPr lang="es-ES" sz="1100" dirty="0">
                <a:latin typeface="Montserrat" panose="02000505000000020004" pitchFamily="2" charset="0"/>
              </a:rPr>
              <a:t>superior al mismo período del año anterior. Destacan las subas en los montos emitidos de ON </a:t>
            </a:r>
            <a:r>
              <a:rPr lang="es-ES" sz="1100" dirty="0" smtClean="0">
                <a:latin typeface="Montserrat" panose="02000505000000020004" pitchFamily="2" charset="0"/>
              </a:rPr>
              <a:t>(+139%) </a:t>
            </a:r>
            <a:r>
              <a:rPr lang="es-ES" sz="1100" dirty="0">
                <a:latin typeface="Montserrat" panose="02000505000000020004" pitchFamily="2" charset="0"/>
              </a:rPr>
              <a:t>y en los negociados de CPD </a:t>
            </a:r>
            <a:r>
              <a:rPr lang="es-ES" sz="1100" dirty="0" smtClean="0">
                <a:latin typeface="Montserrat" panose="02000505000000020004" pitchFamily="2" charset="0"/>
              </a:rPr>
              <a:t>(+93%). </a:t>
            </a:r>
            <a:r>
              <a:rPr lang="es-ES" sz="1100" dirty="0">
                <a:latin typeface="Montserrat" panose="02000505000000020004" pitchFamily="2" charset="0"/>
              </a:rPr>
              <a:t>Por el contrario, FF registra una caída de </a:t>
            </a:r>
            <a:r>
              <a:rPr lang="es-ES" sz="1100" dirty="0" smtClean="0">
                <a:latin typeface="Montserrat" panose="02000505000000020004" pitchFamily="2" charset="0"/>
              </a:rPr>
              <a:t>28% </a:t>
            </a:r>
            <a:r>
              <a:rPr lang="es-ES" sz="1100" dirty="0">
                <a:latin typeface="Montserrat" panose="02000505000000020004" pitchFamily="2" charset="0"/>
              </a:rPr>
              <a:t>y pagarés </a:t>
            </a:r>
            <a:r>
              <a:rPr lang="es-ES" sz="1100" dirty="0" smtClean="0">
                <a:latin typeface="Montserrat" panose="02000505000000020004" pitchFamily="2" charset="0"/>
              </a:rPr>
              <a:t>de 66%.</a:t>
            </a:r>
            <a:endParaRPr lang="en-US" sz="1100" dirty="0">
              <a:latin typeface="Montserrat" panose="02000505000000020004" pitchFamily="2" charset="0"/>
            </a:endParaRPr>
          </a:p>
          <a:p>
            <a:pPr marL="285750" indent="-28575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s-AR" sz="1100" dirty="0">
                <a:latin typeface="Montserrat" panose="02000505000000020004" pitchFamily="2" charset="0"/>
              </a:rPr>
              <a:t>Por otra parte, el acumulado de los últimos 12 meses alcanzó los </a:t>
            </a:r>
            <a:r>
              <a:rPr lang="es-AR" sz="1100" dirty="0" smtClean="0">
                <a:latin typeface="Montserrat" panose="02000505000000020004" pitchFamily="2" charset="0"/>
              </a:rPr>
              <a:t>$536.578 </a:t>
            </a:r>
            <a:r>
              <a:rPr lang="es-AR" sz="1100" dirty="0">
                <a:latin typeface="Montserrat" panose="02000505000000020004" pitchFamily="2" charset="0"/>
              </a:rPr>
              <a:t>millones, un </a:t>
            </a:r>
            <a:r>
              <a:rPr lang="es-AR" sz="1100" dirty="0" smtClean="0">
                <a:latin typeface="Montserrat" panose="02000505000000020004" pitchFamily="2" charset="0"/>
              </a:rPr>
              <a:t>94% </a:t>
            </a:r>
            <a:r>
              <a:rPr lang="es-AR" sz="1100" dirty="0">
                <a:latin typeface="Montserrat" panose="02000505000000020004" pitchFamily="2" charset="0"/>
              </a:rPr>
              <a:t>mayor al período inmediatamente anterior. Medido en dólares estadounidenses –por el A3500-, la variación es positiva en </a:t>
            </a:r>
            <a:r>
              <a:rPr lang="es-AR" sz="1100" dirty="0" smtClean="0">
                <a:latin typeface="Montserrat" panose="02000505000000020004" pitchFamily="2" charset="0"/>
              </a:rPr>
              <a:t>22% </a:t>
            </a:r>
            <a:r>
              <a:rPr lang="es-AR" sz="1100" dirty="0">
                <a:latin typeface="Montserrat" panose="02000505000000020004" pitchFamily="2" charset="0"/>
              </a:rPr>
              <a:t>(U$S </a:t>
            </a:r>
            <a:r>
              <a:rPr lang="es-AR" sz="1100" dirty="0" smtClean="0">
                <a:latin typeface="Montserrat" panose="02000505000000020004" pitchFamily="2" charset="0"/>
              </a:rPr>
              <a:t>8.179 </a:t>
            </a:r>
            <a:r>
              <a:rPr lang="es-AR" sz="1100" dirty="0">
                <a:latin typeface="Montserrat" panose="02000505000000020004" pitchFamily="2" charset="0"/>
              </a:rPr>
              <a:t>millones vs. </a:t>
            </a:r>
            <a:r>
              <a:rPr lang="es-AR" sz="1100" dirty="0" smtClean="0">
                <a:latin typeface="Montserrat" panose="02000505000000020004" pitchFamily="2" charset="0"/>
              </a:rPr>
              <a:t>6.699 </a:t>
            </a:r>
            <a:r>
              <a:rPr lang="es-AR" sz="1100" dirty="0">
                <a:latin typeface="Montserrat" panose="02000505000000020004" pitchFamily="2" charset="0"/>
              </a:rPr>
              <a:t>millones).</a:t>
            </a:r>
            <a:endParaRPr lang="en-US" sz="800" dirty="0">
              <a:latin typeface="Montserrat" panose="02000505000000020004" pitchFamily="2" charset="0"/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807A-D3EC-4DEA-86E2-120E4093F1A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6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5416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2020CNVvf">
      <a:dk1>
        <a:srgbClr val="50535C"/>
      </a:dk1>
      <a:lt1>
        <a:srgbClr val="FFFFFF"/>
      </a:lt1>
      <a:dk2>
        <a:srgbClr val="37BBED"/>
      </a:dk2>
      <a:lt2>
        <a:srgbClr val="D7DF23"/>
      </a:lt2>
      <a:accent1>
        <a:srgbClr val="0085C7"/>
      </a:accent1>
      <a:accent2>
        <a:srgbClr val="D7DF23"/>
      </a:accent2>
      <a:accent3>
        <a:srgbClr val="B2B2B2"/>
      </a:accent3>
      <a:accent4>
        <a:srgbClr val="00A9E0"/>
      </a:accent4>
      <a:accent5>
        <a:srgbClr val="0085C7"/>
      </a:accent5>
      <a:accent6>
        <a:srgbClr val="B2B2B2"/>
      </a:accent6>
      <a:hlink>
        <a:srgbClr val="5F5F5F"/>
      </a:hlink>
      <a:folHlink>
        <a:srgbClr val="001E6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461</TotalTime>
  <Words>708</Words>
  <Application>Microsoft Office PowerPoint</Application>
  <PresentationFormat>Panorámica</PresentationFormat>
  <Paragraphs>22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Montserrat</vt:lpstr>
      <vt:lpstr>Montserrat Light</vt:lpstr>
      <vt:lpstr>Times New Roman</vt:lpstr>
      <vt:lpstr>Custom Design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Natalia</cp:lastModifiedBy>
  <cp:revision>51</cp:revision>
  <dcterms:created xsi:type="dcterms:W3CDTF">2016-09-04T11:54:55Z</dcterms:created>
  <dcterms:modified xsi:type="dcterms:W3CDTF">2020-09-02T19:27:40Z</dcterms:modified>
</cp:coreProperties>
</file>