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slideLayouts/slideLayout42.xml" ContentType="application/vnd.openxmlformats-officedocument.presentationml.slideLayout+xml"/>
  <Override PartName="/ppt/theme/theme5.xml" ContentType="application/vnd.openxmlformats-officedocument.theme+xml"/>
  <Override PartName="/ppt/slideLayouts/slideLayout43.xml" ContentType="application/vnd.openxmlformats-officedocument.presentationml.slideLayout+xml"/>
  <Override PartName="/ppt/theme/theme6.xml" ContentType="application/vnd.openxmlformats-officedocument.theme+xml"/>
  <Override PartName="/ppt/slideLayouts/slideLayout44.xml" ContentType="application/vnd.openxmlformats-officedocument.presentationml.slideLayout+xml"/>
  <Override PartName="/ppt/theme/theme7.xml" ContentType="application/vnd.openxmlformats-officedocument.theme+xml"/>
  <Override PartName="/ppt/slideLayouts/slideLayout45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2.xml" ContentType="application/vnd.openxmlformats-officedocument.themeOverride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theme/themeOverride3.xml" ContentType="application/vnd.openxmlformats-officedocument.themeOverride+xml"/>
  <Override PartName="/ppt/drawings/drawing1.xml" ContentType="application/vnd.openxmlformats-officedocument.drawingml.chartshapes+xml"/>
  <Override PartName="/ppt/notesSlides/notesSlide12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4.xml" ContentType="application/vnd.openxmlformats-officedocument.themeOverride+xml"/>
  <Override PartName="/ppt/notesSlides/notesSlide13.xml" ContentType="application/vnd.openxmlformats-officedocument.presentationml.notesSl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5.xml" ContentType="application/vnd.openxmlformats-officedocument.themeOverr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5.xml" ContentType="application/vnd.openxmlformats-officedocument.drawingml.chart+xml"/>
  <Override PartName="/ppt/theme/themeOverride6.xml" ContentType="application/vnd.openxmlformats-officedocument.themeOverr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6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7.xml" ContentType="application/vnd.openxmlformats-officedocument.themeOverride+xml"/>
  <Override PartName="/ppt/charts/chart7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8.xml" ContentType="application/vnd.openxmlformats-officedocument.themeOverride+xml"/>
  <Override PartName="/ppt/notesSlides/notesSlide18.xml" ContentType="application/vnd.openxmlformats-officedocument.presentationml.notesSlide+xml"/>
  <Override PartName="/ppt/charts/chart8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9.xml" ContentType="application/vnd.openxmlformats-officedocument.themeOverride+xml"/>
  <Override PartName="/ppt/charts/chart9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10.xml" ContentType="application/vnd.openxmlformats-officedocument.themeOverride+xml"/>
  <Override PartName="/ppt/notesSlides/notesSlide19.xml" ContentType="application/vnd.openxmlformats-officedocument.presentationml.notesSlide+xml"/>
  <Override PartName="/ppt/charts/chart10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11.xml" ContentType="application/vnd.openxmlformats-officedocument.themeOverride+xml"/>
  <Override PartName="/ppt/charts/chart11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12.xml" ContentType="application/vnd.openxmlformats-officedocument.themeOverride+xml"/>
  <Override PartName="/ppt/notesSlides/notesSlide20.xml" ContentType="application/vnd.openxmlformats-officedocument.presentationml.notesSlide+xml"/>
  <Override PartName="/ppt/charts/chart12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13.xml" ContentType="application/vnd.openxmlformats-officedocument.themeOverride+xml"/>
  <Override PartName="/ppt/notesSlides/notesSlide21.xml" ContentType="application/vnd.openxmlformats-officedocument.presentationml.notesSlide+xml"/>
  <Override PartName="/ppt/charts/chart13.xml" ContentType="application/vnd.openxmlformats-officedocument.drawingml.chart+xml"/>
  <Override PartName="/ppt/theme/themeOverride14.xml" ContentType="application/vnd.openxmlformats-officedocument.themeOverride+xml"/>
  <Override PartName="/ppt/notesSlides/notesSlide22.xml" ContentType="application/vnd.openxmlformats-officedocument.presentationml.notesSlide+xml"/>
  <Override PartName="/ppt/charts/chart14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5.xml" ContentType="application/vnd.openxmlformats-officedocument.themeOverr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rts/chart15.xml" ContentType="application/vnd.openxmlformats-officedocument.drawingml.chart+xml"/>
  <Override PartName="/ppt/theme/themeOverride16.xml" ContentType="application/vnd.openxmlformats-officedocument.themeOverride+xml"/>
  <Override PartName="/ppt/charts/chart16.xml" ContentType="application/vnd.openxmlformats-officedocument.drawingml.chart+xml"/>
  <Override PartName="/ppt/theme/themeOverride17.xml" ContentType="application/vnd.openxmlformats-officedocument.themeOverride+xml"/>
  <Override PartName="/ppt/notesSlides/notesSlide25.xml" ContentType="application/vnd.openxmlformats-officedocument.presentationml.notesSlide+xml"/>
  <Override PartName="/ppt/charts/chart17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18.xml" ContentType="application/vnd.openxmlformats-officedocument.themeOverride+xml"/>
  <Override PartName="/ppt/notesSlides/notesSlide26.xml" ContentType="application/vnd.openxmlformats-officedocument.presentationml.notesSlide+xml"/>
  <Override PartName="/ppt/charts/chart18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19.xml" ContentType="application/vnd.openxmlformats-officedocument.themeOverr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rts/chart19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20.xml" ContentType="application/vnd.openxmlformats-officedocument.themeOverride+xml"/>
  <Override PartName="/ppt/notesSlides/notesSlide30.xml" ContentType="application/vnd.openxmlformats-officedocument.presentationml.notesSlide+xml"/>
  <Override PartName="/ppt/charts/chart20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21.xml" ContentType="application/vnd.openxmlformats-officedocument.themeOverride+xml"/>
  <Override PartName="/ppt/charts/chart21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22.xml" ContentType="application/vnd.openxmlformats-officedocument.themeOverride+xml"/>
  <Override PartName="/ppt/notesSlides/notesSlide31.xml" ContentType="application/vnd.openxmlformats-officedocument.presentationml.notesSlide+xml"/>
  <Override PartName="/ppt/charts/chart22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23.xml" ContentType="application/vnd.openxmlformats-officedocument.themeOverride+xml"/>
  <Override PartName="/ppt/notesSlides/notesSlide32.xml" ContentType="application/vnd.openxmlformats-officedocument.presentationml.notesSlide+xml"/>
  <Override PartName="/ppt/charts/chart23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theme/themeOverride24.xml" ContentType="application/vnd.openxmlformats-officedocument.themeOverride+xml"/>
  <Override PartName="/ppt/notesSlides/notesSlide33.xml" ContentType="application/vnd.openxmlformats-officedocument.presentationml.notesSlide+xml"/>
  <Override PartName="/ppt/charts/chart24.xml" ContentType="application/vnd.openxmlformats-officedocument.drawingml.chart+xml"/>
  <Override PartName="/ppt/theme/themeOverride25.xml" ContentType="application/vnd.openxmlformats-officedocument.themeOverride+xml"/>
  <Override PartName="/ppt/notesSlides/notesSlide34.xml" ContentType="application/vnd.openxmlformats-officedocument.presentationml.notesSlide+xml"/>
  <Override PartName="/ppt/charts/chart25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theme/themeOverride26.xml" ContentType="application/vnd.openxmlformats-officedocument.themeOverride+xml"/>
  <Override PartName="/ppt/charts/chart26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theme/themeOverride27.xml" ContentType="application/vnd.openxmlformats-officedocument.themeOverr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  <p:sldMasterId id="2147483681" r:id="rId2"/>
    <p:sldMasterId id="2147483701" r:id="rId3"/>
    <p:sldMasterId id="2147483707" r:id="rId4"/>
    <p:sldMasterId id="2147483729" r:id="rId5"/>
    <p:sldMasterId id="2147483731" r:id="rId6"/>
    <p:sldMasterId id="2147483733" r:id="rId7"/>
    <p:sldMasterId id="2147483735" r:id="rId8"/>
  </p:sldMasterIdLst>
  <p:notesMasterIdLst>
    <p:notesMasterId r:id="rId44"/>
  </p:notesMasterIdLst>
  <p:handoutMasterIdLst>
    <p:handoutMasterId r:id="rId45"/>
  </p:handoutMasterIdLst>
  <p:sldIdLst>
    <p:sldId id="256" r:id="rId9"/>
    <p:sldId id="789" r:id="rId10"/>
    <p:sldId id="393" r:id="rId11"/>
    <p:sldId id="394" r:id="rId12"/>
    <p:sldId id="817" r:id="rId13"/>
    <p:sldId id="818" r:id="rId14"/>
    <p:sldId id="819" r:id="rId15"/>
    <p:sldId id="259" r:id="rId16"/>
    <p:sldId id="813" r:id="rId17"/>
    <p:sldId id="801" r:id="rId18"/>
    <p:sldId id="797" r:id="rId19"/>
    <p:sldId id="821" r:id="rId20"/>
    <p:sldId id="799" r:id="rId21"/>
    <p:sldId id="679" r:id="rId22"/>
    <p:sldId id="681" r:id="rId23"/>
    <p:sldId id="309" r:id="rId24"/>
    <p:sldId id="791" r:id="rId25"/>
    <p:sldId id="794" r:id="rId26"/>
    <p:sldId id="792" r:id="rId27"/>
    <p:sldId id="795" r:id="rId28"/>
    <p:sldId id="802" r:id="rId29"/>
    <p:sldId id="788" r:id="rId30"/>
    <p:sldId id="387" r:id="rId31"/>
    <p:sldId id="761" r:id="rId32"/>
    <p:sldId id="809" r:id="rId33"/>
    <p:sldId id="812" r:id="rId34"/>
    <p:sldId id="434" r:id="rId35"/>
    <p:sldId id="389" r:id="rId36"/>
    <p:sldId id="810" r:id="rId37"/>
    <p:sldId id="815" r:id="rId38"/>
    <p:sldId id="807" r:id="rId39"/>
    <p:sldId id="820" r:id="rId40"/>
    <p:sldId id="816" r:id="rId41"/>
    <p:sldId id="814" r:id="rId42"/>
    <p:sldId id="790" r:id="rId43"/>
  </p:sldIdLst>
  <p:sldSz cx="9144000" cy="5143500" type="screen16x9"/>
  <p:notesSz cx="9236075" cy="7010400"/>
  <p:embeddedFontLst>
    <p:embeddedFont>
      <p:font typeface="Encode Sans" pitchFamily="2" charset="0"/>
      <p:regular r:id="rId46"/>
      <p:bold r:id="rId47"/>
    </p:embeddedFont>
    <p:embeddedFont>
      <p:font typeface="Proxima Nova" panose="020B0604020202020204" charset="0"/>
      <p:regular r:id="rId48"/>
      <p:bold r:id="rId49"/>
      <p:italic r:id="rId50"/>
      <p:boldItalic r:id="rId51"/>
    </p:embeddedFont>
    <p:embeddedFont>
      <p:font typeface="Abadi" panose="020B0604020202020204" charset="0"/>
      <p:regular r:id="rId52"/>
    </p:embeddedFont>
    <p:embeddedFont>
      <p:font typeface="Proxima Nova Semibold" panose="020B0604020202020204" charset="0"/>
      <p:regular r:id="rId53"/>
      <p:bold r:id="rId54"/>
      <p:boldItalic r:id="rId55"/>
    </p:embeddedFont>
    <p:embeddedFont>
      <p:font typeface="Raleway" panose="020B0604020202020204" charset="0"/>
      <p:regular r:id="rId56"/>
      <p:bold r:id="rId57"/>
      <p:italic r:id="rId58"/>
      <p:boldItalic r:id="rId59"/>
    </p:embeddedFont>
    <p:embeddedFont>
      <p:font typeface="Roboto Black" pitchFamily="2" charset="0"/>
      <p:regular r:id="rId60"/>
      <p:bold r:id="rId61"/>
      <p:boldItalic r:id="rId62"/>
    </p:embeddedFont>
    <p:embeddedFont>
      <p:font typeface="Proxima Nova Extrabold" panose="020B0604020202020204" charset="0"/>
      <p:bold r:id="rId63"/>
    </p:embeddedFont>
    <p:embeddedFont>
      <p:font typeface="Raleway Thin" panose="020B0604020202020204" charset="0"/>
      <p:regular r:id="rId64"/>
      <p:bold r:id="rId65"/>
      <p:italic r:id="rId66"/>
      <p:boldItalic r:id="rId67"/>
    </p:embeddedFont>
    <p:embeddedFont>
      <p:font typeface="Roboto" pitchFamily="2" charset="0"/>
      <p:regular r:id="rId68"/>
      <p:bold r:id="rId69"/>
      <p:italic r:id="rId70"/>
      <p:boldItalic r:id="rId71"/>
    </p:embeddedFont>
    <p:embeddedFont>
      <p:font typeface="Roboto Thin" pitchFamily="2" charset="0"/>
      <p:regular r:id="rId72"/>
      <p:italic r:id="rId73"/>
    </p:embeddedFont>
    <p:embeddedFont>
      <p:font typeface="Calibri" panose="020F0502020204030204" pitchFamily="34" charset="0"/>
      <p:regular r:id="rId74"/>
      <p:bold r:id="rId75"/>
      <p:italic r:id="rId76"/>
      <p:boldItalic r:id="rId7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NIEL MARIANO IBAÑEZ" initials="DMI" lastIdx="9" clrIdx="0">
    <p:extLst/>
  </p:cmAuthor>
  <p:cmAuthor id="2" name="UsuarioCNV" initials="U" lastIdx="5" clrIdx="1">
    <p:extLst/>
  </p:cmAuthor>
  <p:cmAuthor id="3" name="Matías Isasa" initials="MI" lastIdx="2" clrIdx="2">
    <p:extLst>
      <p:ext uri="{19B8F6BF-5375-455C-9EA6-DF929625EA0E}">
        <p15:presenceInfo xmlns:p15="http://schemas.microsoft.com/office/powerpoint/2012/main" userId="S-1-5-21-82539751-1845303078-1616717593-2982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FF00"/>
    <a:srgbClr val="CCCC00"/>
    <a:srgbClr val="F2F96B"/>
    <a:srgbClr val="EAF50F"/>
    <a:srgbClr val="F7DBB5"/>
    <a:srgbClr val="FAC0B2"/>
    <a:srgbClr val="37B9EC"/>
    <a:srgbClr val="D7DF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089BA1B-C187-40F1-9E16-7BE02DD4B409}">
  <a:tblStyle styleId="{3089BA1B-C187-40F1-9E16-7BE02DD4B409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59" autoAdjust="0"/>
    <p:restoredTop sz="92875" autoAdjust="0"/>
  </p:normalViewPr>
  <p:slideViewPr>
    <p:cSldViewPr snapToGrid="0">
      <p:cViewPr varScale="1">
        <p:scale>
          <a:sx n="106" d="100"/>
          <a:sy n="106" d="100"/>
        </p:scale>
        <p:origin x="196" y="68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60" d="100"/>
        <a:sy n="160" d="100"/>
      </p:scale>
      <p:origin x="0" y="-31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font" Target="fonts/font2.fntdata"/><Relationship Id="rId63" Type="http://schemas.openxmlformats.org/officeDocument/2006/relationships/font" Target="fonts/font18.fntdata"/><Relationship Id="rId68" Type="http://schemas.openxmlformats.org/officeDocument/2006/relationships/font" Target="fonts/font23.fntdata"/><Relationship Id="rId16" Type="http://schemas.openxmlformats.org/officeDocument/2006/relationships/slide" Target="slides/slide8.xml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53" Type="http://schemas.openxmlformats.org/officeDocument/2006/relationships/font" Target="fonts/font8.fntdata"/><Relationship Id="rId58" Type="http://schemas.openxmlformats.org/officeDocument/2006/relationships/font" Target="fonts/font13.fntdata"/><Relationship Id="rId74" Type="http://schemas.openxmlformats.org/officeDocument/2006/relationships/font" Target="fonts/font29.fntdata"/><Relationship Id="rId79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font" Target="fonts/font16.fntdata"/><Relationship Id="rId82" Type="http://schemas.openxmlformats.org/officeDocument/2006/relationships/tableStyles" Target="tableStyles.xml"/><Relationship Id="rId90" Type="http://schemas.microsoft.com/office/2016/11/relationships/changesInfo" Target="changesInfos/changesInfo1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font" Target="fonts/font3.fntdata"/><Relationship Id="rId56" Type="http://schemas.openxmlformats.org/officeDocument/2006/relationships/font" Target="fonts/font11.fntdata"/><Relationship Id="rId64" Type="http://schemas.openxmlformats.org/officeDocument/2006/relationships/font" Target="fonts/font19.fntdata"/><Relationship Id="rId69" Type="http://schemas.openxmlformats.org/officeDocument/2006/relationships/font" Target="fonts/font24.fntdata"/><Relationship Id="rId77" Type="http://schemas.openxmlformats.org/officeDocument/2006/relationships/font" Target="fonts/font32.fntdata"/><Relationship Id="rId8" Type="http://schemas.openxmlformats.org/officeDocument/2006/relationships/slideMaster" Target="slideMasters/slideMaster8.xml"/><Relationship Id="rId51" Type="http://schemas.openxmlformats.org/officeDocument/2006/relationships/font" Target="fonts/font6.fntdata"/><Relationship Id="rId72" Type="http://schemas.openxmlformats.org/officeDocument/2006/relationships/font" Target="fonts/font27.fntdata"/><Relationship Id="rId80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font" Target="fonts/font1.fntdata"/><Relationship Id="rId59" Type="http://schemas.openxmlformats.org/officeDocument/2006/relationships/font" Target="fonts/font14.fntdata"/><Relationship Id="rId67" Type="http://schemas.openxmlformats.org/officeDocument/2006/relationships/font" Target="fonts/font22.fntdata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font" Target="fonts/font9.fntdata"/><Relationship Id="rId62" Type="http://schemas.openxmlformats.org/officeDocument/2006/relationships/font" Target="fonts/font17.fntdata"/><Relationship Id="rId70" Type="http://schemas.openxmlformats.org/officeDocument/2006/relationships/font" Target="fonts/font25.fntdata"/><Relationship Id="rId75" Type="http://schemas.openxmlformats.org/officeDocument/2006/relationships/font" Target="fonts/font30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font" Target="fonts/font4.fntdata"/><Relationship Id="rId57" Type="http://schemas.openxmlformats.org/officeDocument/2006/relationships/font" Target="fonts/font12.fntdata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notesMaster" Target="notesMasters/notesMaster1.xml"/><Relationship Id="rId52" Type="http://schemas.openxmlformats.org/officeDocument/2006/relationships/font" Target="fonts/font7.fntdata"/><Relationship Id="rId60" Type="http://schemas.openxmlformats.org/officeDocument/2006/relationships/font" Target="fonts/font15.fntdata"/><Relationship Id="rId65" Type="http://schemas.openxmlformats.org/officeDocument/2006/relationships/font" Target="fonts/font20.fntdata"/><Relationship Id="rId73" Type="http://schemas.openxmlformats.org/officeDocument/2006/relationships/font" Target="fonts/font28.fntdata"/><Relationship Id="rId78" Type="http://schemas.openxmlformats.org/officeDocument/2006/relationships/commentAuthors" Target="commentAuthors.xml"/><Relationship Id="rId8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34" Type="http://schemas.openxmlformats.org/officeDocument/2006/relationships/slide" Target="slides/slide26.xml"/><Relationship Id="rId50" Type="http://schemas.openxmlformats.org/officeDocument/2006/relationships/font" Target="fonts/font5.fntdata"/><Relationship Id="rId55" Type="http://schemas.openxmlformats.org/officeDocument/2006/relationships/font" Target="fonts/font10.fntdata"/><Relationship Id="rId76" Type="http://schemas.openxmlformats.org/officeDocument/2006/relationships/font" Target="fonts/font31.fntdata"/><Relationship Id="rId7" Type="http://schemas.openxmlformats.org/officeDocument/2006/relationships/slideMaster" Target="slideMasters/slideMaster7.xml"/><Relationship Id="rId71" Type="http://schemas.openxmlformats.org/officeDocument/2006/relationships/font" Target="fonts/font26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handoutMaster" Target="handoutMasters/handoutMaster1.xml"/><Relationship Id="rId66" Type="http://schemas.openxmlformats.org/officeDocument/2006/relationships/font" Target="fonts/font21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Mariano Ibañez" userId="6306b83f-cd9d-43a6-93b5-760b4c09b6d4" providerId="ADAL" clId="{D8DB46A5-F8CE-4F5E-8392-B9E1BB5FED65}"/>
    <pc:docChg chg="custSel addSld modSld sldOrd">
      <pc:chgData name="Daniel Mariano Ibañez" userId="6306b83f-cd9d-43a6-93b5-760b4c09b6d4" providerId="ADAL" clId="{D8DB46A5-F8CE-4F5E-8392-B9E1BB5FED65}" dt="2021-06-10T00:42:12.187" v="218" actId="6549"/>
      <pc:docMkLst>
        <pc:docMk/>
      </pc:docMkLst>
      <pc:sldChg chg="modSp mod">
        <pc:chgData name="Daniel Mariano Ibañez" userId="6306b83f-cd9d-43a6-93b5-760b4c09b6d4" providerId="ADAL" clId="{D8DB46A5-F8CE-4F5E-8392-B9E1BB5FED65}" dt="2021-06-10T00:42:12.187" v="218" actId="6549"/>
        <pc:sldMkLst>
          <pc:docMk/>
          <pc:sldMk cId="4127785012" sldId="372"/>
        </pc:sldMkLst>
        <pc:spChg chg="mod">
          <ac:chgData name="Daniel Mariano Ibañez" userId="6306b83f-cd9d-43a6-93b5-760b4c09b6d4" providerId="ADAL" clId="{D8DB46A5-F8CE-4F5E-8392-B9E1BB5FED65}" dt="2021-06-10T00:42:12.187" v="218" actId="6549"/>
          <ac:spMkLst>
            <pc:docMk/>
            <pc:sldMk cId="4127785012" sldId="372"/>
            <ac:spMk id="7" creationId="{00000000-0000-0000-0000-000000000000}"/>
          </ac:spMkLst>
        </pc:spChg>
      </pc:sldChg>
      <pc:sldChg chg="modSp mod">
        <pc:chgData name="Daniel Mariano Ibañez" userId="6306b83f-cd9d-43a6-93b5-760b4c09b6d4" providerId="ADAL" clId="{D8DB46A5-F8CE-4F5E-8392-B9E1BB5FED65}" dt="2021-06-09T18:09:27.325" v="0" actId="313"/>
        <pc:sldMkLst>
          <pc:docMk/>
          <pc:sldMk cId="1686605570" sldId="394"/>
        </pc:sldMkLst>
        <pc:spChg chg="mod">
          <ac:chgData name="Daniel Mariano Ibañez" userId="6306b83f-cd9d-43a6-93b5-760b4c09b6d4" providerId="ADAL" clId="{D8DB46A5-F8CE-4F5E-8392-B9E1BB5FED65}" dt="2021-06-09T18:09:27.325" v="0" actId="313"/>
          <ac:spMkLst>
            <pc:docMk/>
            <pc:sldMk cId="1686605570" sldId="394"/>
            <ac:spMk id="6" creationId="{00000000-0000-0000-0000-000000000000}"/>
          </ac:spMkLst>
        </pc:spChg>
      </pc:sldChg>
      <pc:sldChg chg="ord">
        <pc:chgData name="Daniel Mariano Ibañez" userId="6306b83f-cd9d-43a6-93b5-760b4c09b6d4" providerId="ADAL" clId="{D8DB46A5-F8CE-4F5E-8392-B9E1BB5FED65}" dt="2021-06-10T00:29:04.857" v="10"/>
        <pc:sldMkLst>
          <pc:docMk/>
          <pc:sldMk cId="2650512147" sldId="396"/>
        </pc:sldMkLst>
      </pc:sldChg>
      <pc:sldChg chg="modSp mod">
        <pc:chgData name="Daniel Mariano Ibañez" userId="6306b83f-cd9d-43a6-93b5-760b4c09b6d4" providerId="ADAL" clId="{D8DB46A5-F8CE-4F5E-8392-B9E1BB5FED65}" dt="2021-06-10T00:31:06.837" v="103" actId="14100"/>
        <pc:sldMkLst>
          <pc:docMk/>
          <pc:sldMk cId="3906961428" sldId="768"/>
        </pc:sldMkLst>
        <pc:spChg chg="mod">
          <ac:chgData name="Daniel Mariano Ibañez" userId="6306b83f-cd9d-43a6-93b5-760b4c09b6d4" providerId="ADAL" clId="{D8DB46A5-F8CE-4F5E-8392-B9E1BB5FED65}" dt="2021-06-10T00:31:06.837" v="103" actId="14100"/>
          <ac:spMkLst>
            <pc:docMk/>
            <pc:sldMk cId="3906961428" sldId="768"/>
            <ac:spMk id="7" creationId="{00000000-0000-0000-0000-000000000000}"/>
          </ac:spMkLst>
        </pc:spChg>
        <pc:spChg chg="mod">
          <ac:chgData name="Daniel Mariano Ibañez" userId="6306b83f-cd9d-43a6-93b5-760b4c09b6d4" providerId="ADAL" clId="{D8DB46A5-F8CE-4F5E-8392-B9E1BB5FED65}" dt="2021-06-10T00:31:03.094" v="102" actId="14100"/>
          <ac:spMkLst>
            <pc:docMk/>
            <pc:sldMk cId="3906961428" sldId="768"/>
            <ac:spMk id="8" creationId="{00000000-0000-0000-0000-000000000000}"/>
          </ac:spMkLst>
        </pc:spChg>
      </pc:sldChg>
      <pc:sldChg chg="modSp mod">
        <pc:chgData name="Daniel Mariano Ibañez" userId="6306b83f-cd9d-43a6-93b5-760b4c09b6d4" providerId="ADAL" clId="{D8DB46A5-F8CE-4F5E-8392-B9E1BB5FED65}" dt="2021-06-10T00:30:20.824" v="65" actId="1076"/>
        <pc:sldMkLst>
          <pc:docMk/>
          <pc:sldMk cId="4259738742" sldId="772"/>
        </pc:sldMkLst>
        <pc:spChg chg="mod">
          <ac:chgData name="Daniel Mariano Ibañez" userId="6306b83f-cd9d-43a6-93b5-760b4c09b6d4" providerId="ADAL" clId="{D8DB46A5-F8CE-4F5E-8392-B9E1BB5FED65}" dt="2021-06-10T00:30:20.824" v="65" actId="1076"/>
          <ac:spMkLst>
            <pc:docMk/>
            <pc:sldMk cId="4259738742" sldId="772"/>
            <ac:spMk id="9" creationId="{768A503B-D757-461D-8175-8FD1BD939E8A}"/>
          </ac:spMkLst>
        </pc:spChg>
      </pc:sldChg>
      <pc:sldChg chg="modSp mod">
        <pc:chgData name="Daniel Mariano Ibañez" userId="6306b83f-cd9d-43a6-93b5-760b4c09b6d4" providerId="ADAL" clId="{D8DB46A5-F8CE-4F5E-8392-B9E1BB5FED65}" dt="2021-06-10T00:31:48.796" v="121" actId="20577"/>
        <pc:sldMkLst>
          <pc:docMk/>
          <pc:sldMk cId="2737877059" sldId="773"/>
        </pc:sldMkLst>
        <pc:spChg chg="mod">
          <ac:chgData name="Daniel Mariano Ibañez" userId="6306b83f-cd9d-43a6-93b5-760b4c09b6d4" providerId="ADAL" clId="{D8DB46A5-F8CE-4F5E-8392-B9E1BB5FED65}" dt="2021-06-10T00:31:48.796" v="121" actId="20577"/>
          <ac:spMkLst>
            <pc:docMk/>
            <pc:sldMk cId="2737877059" sldId="773"/>
            <ac:spMk id="14" creationId="{A0DF051B-A854-41DA-A88C-CD3BC7C6AEAF}"/>
          </ac:spMkLst>
        </pc:spChg>
      </pc:sldChg>
      <pc:sldChg chg="addSp delSp modSp mod">
        <pc:chgData name="Daniel Mariano Ibañez" userId="6306b83f-cd9d-43a6-93b5-760b4c09b6d4" providerId="ADAL" clId="{D8DB46A5-F8CE-4F5E-8392-B9E1BB5FED65}" dt="2021-06-10T00:28:42.151" v="7" actId="1076"/>
        <pc:sldMkLst>
          <pc:docMk/>
          <pc:sldMk cId="4014654825" sldId="781"/>
        </pc:sldMkLst>
        <pc:picChg chg="add mod">
          <ac:chgData name="Daniel Mariano Ibañez" userId="6306b83f-cd9d-43a6-93b5-760b4c09b6d4" providerId="ADAL" clId="{D8DB46A5-F8CE-4F5E-8392-B9E1BB5FED65}" dt="2021-06-10T00:28:42.151" v="7" actId="1076"/>
          <ac:picMkLst>
            <pc:docMk/>
            <pc:sldMk cId="4014654825" sldId="781"/>
            <ac:picMk id="4" creationId="{67CEB867-13E8-42FE-97FD-630FD17788EE}"/>
          </ac:picMkLst>
        </pc:picChg>
        <pc:picChg chg="del">
          <ac:chgData name="Daniel Mariano Ibañez" userId="6306b83f-cd9d-43a6-93b5-760b4c09b6d4" providerId="ADAL" clId="{D8DB46A5-F8CE-4F5E-8392-B9E1BB5FED65}" dt="2021-06-09T18:34:55.212" v="1" actId="478"/>
          <ac:picMkLst>
            <pc:docMk/>
            <pc:sldMk cId="4014654825" sldId="781"/>
            <ac:picMk id="6" creationId="{B165C6E0-31C2-46E9-8B23-BEDAEC70C25A}"/>
          </ac:picMkLst>
        </pc:picChg>
      </pc:sldChg>
      <pc:sldChg chg="modSp mod">
        <pc:chgData name="Daniel Mariano Ibañez" userId="6306b83f-cd9d-43a6-93b5-760b4c09b6d4" providerId="ADAL" clId="{D8DB46A5-F8CE-4F5E-8392-B9E1BB5FED65}" dt="2021-06-09T18:47:55.071" v="4" actId="6549"/>
        <pc:sldMkLst>
          <pc:docMk/>
          <pc:sldMk cId="1944075265" sldId="783"/>
        </pc:sldMkLst>
        <pc:spChg chg="mod">
          <ac:chgData name="Daniel Mariano Ibañez" userId="6306b83f-cd9d-43a6-93b5-760b4c09b6d4" providerId="ADAL" clId="{D8DB46A5-F8CE-4F5E-8392-B9E1BB5FED65}" dt="2021-06-09T18:47:55.071" v="4" actId="6549"/>
          <ac:spMkLst>
            <pc:docMk/>
            <pc:sldMk cId="1944075265" sldId="783"/>
            <ac:spMk id="3" creationId="{00000000-0000-0000-0000-000000000000}"/>
          </ac:spMkLst>
        </pc:spChg>
      </pc:sldChg>
      <pc:sldChg chg="modSp mod">
        <pc:chgData name="Daniel Mariano Ibañez" userId="6306b83f-cd9d-43a6-93b5-760b4c09b6d4" providerId="ADAL" clId="{D8DB46A5-F8CE-4F5E-8392-B9E1BB5FED65}" dt="2021-06-09T18:35:43.244" v="2" actId="20577"/>
        <pc:sldMkLst>
          <pc:docMk/>
          <pc:sldMk cId="2096241115" sldId="786"/>
        </pc:sldMkLst>
        <pc:spChg chg="mod">
          <ac:chgData name="Daniel Mariano Ibañez" userId="6306b83f-cd9d-43a6-93b5-760b4c09b6d4" providerId="ADAL" clId="{D8DB46A5-F8CE-4F5E-8392-B9E1BB5FED65}" dt="2021-06-09T18:35:43.244" v="2" actId="20577"/>
          <ac:spMkLst>
            <pc:docMk/>
            <pc:sldMk cId="2096241115" sldId="786"/>
            <ac:spMk id="13" creationId="{EE46051D-A3C1-4F41-89F4-D575099381BC}"/>
          </ac:spMkLst>
        </pc:spChg>
      </pc:sldChg>
      <pc:sldChg chg="addSp delSp modSp add mod">
        <pc:chgData name="Daniel Mariano Ibañez" userId="6306b83f-cd9d-43a6-93b5-760b4c09b6d4" providerId="ADAL" clId="{D8DB46A5-F8CE-4F5E-8392-B9E1BB5FED65}" dt="2021-06-10T00:37:22.763" v="217" actId="20577"/>
        <pc:sldMkLst>
          <pc:docMk/>
          <pc:sldMk cId="2768417415" sldId="787"/>
        </pc:sldMkLst>
        <pc:spChg chg="mod">
          <ac:chgData name="Daniel Mariano Ibañez" userId="6306b83f-cd9d-43a6-93b5-760b4c09b6d4" providerId="ADAL" clId="{D8DB46A5-F8CE-4F5E-8392-B9E1BB5FED65}" dt="2021-06-10T00:37:22.763" v="217" actId="20577"/>
          <ac:spMkLst>
            <pc:docMk/>
            <pc:sldMk cId="2768417415" sldId="787"/>
            <ac:spMk id="8" creationId="{80347619-7341-4239-A3EC-D7EE94C16FDE}"/>
          </ac:spMkLst>
        </pc:spChg>
        <pc:spChg chg="mod">
          <ac:chgData name="Daniel Mariano Ibañez" userId="6306b83f-cd9d-43a6-93b5-760b4c09b6d4" providerId="ADAL" clId="{D8DB46A5-F8CE-4F5E-8392-B9E1BB5FED65}" dt="2021-06-10T00:29:16.406" v="33" actId="20577"/>
          <ac:spMkLst>
            <pc:docMk/>
            <pc:sldMk cId="2768417415" sldId="787"/>
            <ac:spMk id="10" creationId="{00000000-0000-0000-0000-000000000000}"/>
          </ac:spMkLst>
        </pc:spChg>
        <pc:picChg chg="del">
          <ac:chgData name="Daniel Mariano Ibañez" userId="6306b83f-cd9d-43a6-93b5-760b4c09b6d4" providerId="ADAL" clId="{D8DB46A5-F8CE-4F5E-8392-B9E1BB5FED65}" dt="2021-06-10T00:35:51.917" v="122" actId="478"/>
          <ac:picMkLst>
            <pc:docMk/>
            <pc:sldMk cId="2768417415" sldId="787"/>
            <ac:picMk id="3" creationId="{9FE658E9-1B26-49D8-8D82-CD780C658E98}"/>
          </ac:picMkLst>
        </pc:picChg>
        <pc:picChg chg="add mod">
          <ac:chgData name="Daniel Mariano Ibañez" userId="6306b83f-cd9d-43a6-93b5-760b4c09b6d4" providerId="ADAL" clId="{D8DB46A5-F8CE-4F5E-8392-B9E1BB5FED65}" dt="2021-06-10T00:36:45.385" v="124" actId="1076"/>
          <ac:picMkLst>
            <pc:docMk/>
            <pc:sldMk cId="2768417415" sldId="787"/>
            <ac:picMk id="5" creationId="{F9426737-907C-46FC-B2AD-1DDFEACCDE19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../embeddings/oleObject1.bin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../embeddings/oleObject10.bin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oleObject" Target="../embeddings/oleObject11.bin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oleObject" Target="../embeddings/oleObject12.bin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3.bin"/><Relationship Id="rId1" Type="http://schemas.openxmlformats.org/officeDocument/2006/relationships/themeOverride" Target="../theme/themeOverride14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5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package" Target="../embeddings/Hoja_de_c_lculo_de_Microsoft_Excel.xlsx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4.bin"/><Relationship Id="rId1" Type="http://schemas.openxmlformats.org/officeDocument/2006/relationships/themeOverride" Target="../theme/themeOverride16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5.bin"/><Relationship Id="rId1" Type="http://schemas.openxmlformats.org/officeDocument/2006/relationships/themeOverride" Target="../theme/themeOverride17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8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oleObject" Target="../embeddings/oleObject16.bin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9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oleObject" Target="../embeddings/oleObject17.bin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0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package" Target="../embeddings/Hoja_de_c_lculo_de_Microsoft_Excel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3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1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package" Target="../embeddings/Hoja_de_c_lculo_de_Microsoft_Excel2.xlsx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2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package" Target="../embeddings/Hoja_de_c_lculo_de_Microsoft_Excel3.xlsx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3.xm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package" Target="../embeddings/Hoja_de_c_lculo_de_Microsoft_Excel4.xlsx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4.xml"/><Relationship Id="rId2" Type="http://schemas.microsoft.com/office/2011/relationships/chartColorStyle" Target="colors18.xml"/><Relationship Id="rId1" Type="http://schemas.microsoft.com/office/2011/relationships/chartStyle" Target="style18.xml"/><Relationship Id="rId4" Type="http://schemas.openxmlformats.org/officeDocument/2006/relationships/package" Target="../embeddings/Hoja_de_c_lculo_de_Microsoft_Excel5.xlsx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6.xlsx"/><Relationship Id="rId1" Type="http://schemas.openxmlformats.org/officeDocument/2006/relationships/themeOverride" Target="../theme/themeOverride25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6.xml"/><Relationship Id="rId2" Type="http://schemas.microsoft.com/office/2011/relationships/chartColorStyle" Target="colors19.xml"/><Relationship Id="rId1" Type="http://schemas.microsoft.com/office/2011/relationships/chartStyle" Target="style19.xml"/><Relationship Id="rId4" Type="http://schemas.openxmlformats.org/officeDocument/2006/relationships/package" Target="../embeddings/Hoja_de_c_lculo_de_Microsoft_Excel7.xlsx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7.xml"/><Relationship Id="rId2" Type="http://schemas.microsoft.com/office/2011/relationships/chartColorStyle" Target="colors20.xml"/><Relationship Id="rId1" Type="http://schemas.microsoft.com/office/2011/relationships/chartStyle" Target="style20.xml"/><Relationship Id="rId4" Type="http://schemas.openxmlformats.org/officeDocument/2006/relationships/package" Target="../embeddings/Hoja_de_c_lculo_de_Microsoft_Excel8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../embeddings/oleObject3.bin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../embeddings/oleObject4.bin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5.bin"/><Relationship Id="rId1" Type="http://schemas.openxmlformats.org/officeDocument/2006/relationships/themeOverride" Target="../theme/themeOverride6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../embeddings/oleObject6.bin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../embeddings/oleObject7.bin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../embeddings/oleObject8.bin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../embeddings/oleObject9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9271204625311294E-2"/>
          <c:y val="3.4937920237003199E-2"/>
          <c:w val="0.95400239273165366"/>
          <c:h val="0.7124477726999431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'[Resumen diciembre 2018 ajunio 2022 FCI- jesús.xlsx]agentes'!$L$6</c:f>
              <c:strCache>
                <c:ptCount val="1"/>
                <c:pt idx="0">
                  <c:v>AP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FFFFFF"/>
                    </a:solidFill>
                    <a:latin typeface="Encode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'[Resumen diciembre 2018 ajunio 2022 FCI- jesús.xlsx]agentes'!$M$5:$P$5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 formatCode="mmm\-yy">
                  <c:v>44713</c:v>
                </c:pt>
              </c:numCache>
            </c:numRef>
          </c:cat>
          <c:val>
            <c:numRef>
              <c:f>'[Resumen diciembre 2018 ajunio 2022 FCI- jesús.xlsx]agentes'!$M$6:$P$6</c:f>
              <c:numCache>
                <c:formatCode>General</c:formatCode>
                <c:ptCount val="4"/>
                <c:pt idx="0">
                  <c:v>548</c:v>
                </c:pt>
                <c:pt idx="1">
                  <c:v>626</c:v>
                </c:pt>
                <c:pt idx="2">
                  <c:v>841</c:v>
                </c:pt>
                <c:pt idx="3">
                  <c:v>933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72-49C1-ACEE-01E191E4646A}"/>
            </c:ext>
          </c:extLst>
        </c:ser>
        <c:ser>
          <c:idx val="1"/>
          <c:order val="1"/>
          <c:tx>
            <c:strRef>
              <c:f>'[Resumen diciembre 2018 ajunio 2022 FCI- jesús.xlsx]agentes'!$L$7</c:f>
              <c:strCache>
                <c:ptCount val="1"/>
                <c:pt idx="0">
                  <c:v>AGGI</c:v>
                </c:pt>
              </c:strCache>
            </c:strRef>
          </c:tx>
          <c:spPr>
            <a:solidFill>
              <a:srgbClr val="0B5394">
                <a:lumMod val="5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FFFFFF"/>
                    </a:solidFill>
                    <a:latin typeface="Encode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'[Resumen diciembre 2018 ajunio 2022 FCI- jesús.xlsx]agentes'!$M$5:$P$5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 formatCode="mmm\-yy">
                  <c:v>44713</c:v>
                </c:pt>
              </c:numCache>
            </c:numRef>
          </c:cat>
          <c:val>
            <c:numRef>
              <c:f>'[Resumen diciembre 2018 ajunio 2022 FCI- jesús.xlsx]agentes'!$M$7:$P$7</c:f>
              <c:numCache>
                <c:formatCode>General</c:formatCode>
                <c:ptCount val="4"/>
                <c:pt idx="0">
                  <c:v>23</c:v>
                </c:pt>
                <c:pt idx="1">
                  <c:v>28</c:v>
                </c:pt>
                <c:pt idx="2">
                  <c:v>30</c:v>
                </c:pt>
                <c:pt idx="3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272-49C1-ACEE-01E191E4646A}"/>
            </c:ext>
          </c:extLst>
        </c:ser>
        <c:ser>
          <c:idx val="2"/>
          <c:order val="2"/>
          <c:tx>
            <c:strRef>
              <c:f>'[Resumen diciembre 2018 ajunio 2022 FCI- jesús.xlsx]agentes'!$L$8</c:f>
              <c:strCache>
                <c:ptCount val="1"/>
                <c:pt idx="0">
                  <c:v>ALyCs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2">
                        <a:lumMod val="90000"/>
                      </a:schemeClr>
                    </a:solidFill>
                    <a:latin typeface="Encode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'[Resumen diciembre 2018 ajunio 2022 FCI- jesús.xlsx]agentes'!$M$5:$P$5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 formatCode="mmm\-yy">
                  <c:v>44713</c:v>
                </c:pt>
              </c:numCache>
            </c:numRef>
          </c:cat>
          <c:val>
            <c:numRef>
              <c:f>'[Resumen diciembre 2018 ajunio 2022 FCI- jesús.xlsx]agentes'!$M$8:$P$8</c:f>
              <c:numCache>
                <c:formatCode>General</c:formatCode>
                <c:ptCount val="4"/>
                <c:pt idx="0">
                  <c:v>281</c:v>
                </c:pt>
                <c:pt idx="1">
                  <c:v>284</c:v>
                </c:pt>
                <c:pt idx="2">
                  <c:v>286</c:v>
                </c:pt>
                <c:pt idx="3">
                  <c:v>282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272-49C1-ACEE-01E191E4646A}"/>
            </c:ext>
          </c:extLst>
        </c:ser>
        <c:ser>
          <c:idx val="3"/>
          <c:order val="3"/>
          <c:tx>
            <c:strRef>
              <c:f>'[Resumen diciembre 2018 ajunio 2022 FCI- jesús.xlsx]agentes'!$L$9</c:f>
              <c:strCache>
                <c:ptCount val="1"/>
                <c:pt idx="0">
                  <c:v>AN y AN RUCA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FFFFFF"/>
                    </a:solidFill>
                    <a:latin typeface="Encode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'[Resumen diciembre 2018 ajunio 2022 FCI- jesús.xlsx]agentes'!$M$5:$P$5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 formatCode="mmm\-yy">
                  <c:v>44713</c:v>
                </c:pt>
              </c:numCache>
            </c:numRef>
          </c:cat>
          <c:val>
            <c:numRef>
              <c:f>'[Resumen diciembre 2018 ajunio 2022 FCI- jesús.xlsx]agentes'!$M$9:$P$9</c:f>
              <c:numCache>
                <c:formatCode>General</c:formatCode>
                <c:ptCount val="4"/>
                <c:pt idx="0">
                  <c:v>61</c:v>
                </c:pt>
                <c:pt idx="1">
                  <c:v>66</c:v>
                </c:pt>
                <c:pt idx="2">
                  <c:v>72</c:v>
                </c:pt>
                <c:pt idx="3">
                  <c:v>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72-49C1-ACEE-01E191E464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78961584"/>
        <c:axId val="278976144"/>
      </c:barChart>
      <c:catAx>
        <c:axId val="278961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bg2">
                    <a:lumMod val="50000"/>
                  </a:schemeClr>
                </a:solidFill>
                <a:latin typeface="Encode Sans" pitchFamily="2" charset="0"/>
                <a:ea typeface="+mn-ea"/>
                <a:cs typeface="+mn-cs"/>
              </a:defRPr>
            </a:pPr>
            <a:endParaRPr lang="en-US"/>
          </a:p>
        </c:txPr>
        <c:crossAx val="278976144"/>
        <c:crosses val="autoZero"/>
        <c:auto val="1"/>
        <c:lblAlgn val="ctr"/>
        <c:lblOffset val="100"/>
        <c:noMultiLvlLbl val="0"/>
      </c:catAx>
      <c:valAx>
        <c:axId val="2789761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789615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884634905927972"/>
          <c:y val="0.87432068975952115"/>
          <c:w val="0.46139913394769938"/>
          <c:h val="7.13314343162514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bg2">
                  <a:lumMod val="50000"/>
                </a:schemeClr>
              </a:solidFill>
              <a:latin typeface="Encode Sans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'[2022.06. Gráficos para informe de gestión.xlsx]TOTALES CONT y PLAZO Pesos'!$U$7</c:f>
              <c:strCache>
                <c:ptCount val="1"/>
                <c:pt idx="0">
                  <c:v>Titulos Públicos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numRef>
              <c:f>'[2022.06. Gráficos para informe de gestión.xlsx]TOTALES CONT y PLAZO Pesos'!$A$8:$A$157</c:f>
              <c:numCache>
                <c:formatCode>mmm\-yy</c:formatCode>
                <c:ptCount val="42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  <c:pt idx="24">
                  <c:v>44197</c:v>
                </c:pt>
                <c:pt idx="25">
                  <c:v>44228</c:v>
                </c:pt>
                <c:pt idx="26">
                  <c:v>44256</c:v>
                </c:pt>
                <c:pt idx="27">
                  <c:v>44287</c:v>
                </c:pt>
                <c:pt idx="28">
                  <c:v>44317</c:v>
                </c:pt>
                <c:pt idx="29">
                  <c:v>44348</c:v>
                </c:pt>
                <c:pt idx="30">
                  <c:v>44378</c:v>
                </c:pt>
                <c:pt idx="31">
                  <c:v>44409</c:v>
                </c:pt>
                <c:pt idx="32">
                  <c:v>44440</c:v>
                </c:pt>
                <c:pt idx="33">
                  <c:v>44470</c:v>
                </c:pt>
                <c:pt idx="34">
                  <c:v>44501</c:v>
                </c:pt>
                <c:pt idx="35">
                  <c:v>44531</c:v>
                </c:pt>
                <c:pt idx="36">
                  <c:v>44562</c:v>
                </c:pt>
                <c:pt idx="37">
                  <c:v>44593</c:v>
                </c:pt>
                <c:pt idx="38">
                  <c:v>44621</c:v>
                </c:pt>
                <c:pt idx="39">
                  <c:v>44652</c:v>
                </c:pt>
                <c:pt idx="40">
                  <c:v>44682</c:v>
                </c:pt>
                <c:pt idx="41">
                  <c:v>44713</c:v>
                </c:pt>
              </c:numCache>
            </c:numRef>
          </c:cat>
          <c:val>
            <c:numRef>
              <c:f>'[2022.06. Gráficos para informe de gestión.xlsx]TOTALES CONT y PLAZO Pesos'!$U$8:$U$157</c:f>
              <c:numCache>
                <c:formatCode>#,##0.0</c:formatCode>
                <c:ptCount val="42"/>
                <c:pt idx="0">
                  <c:v>1493032.7648985002</c:v>
                </c:pt>
                <c:pt idx="1">
                  <c:v>1083833.9771666001</c:v>
                </c:pt>
                <c:pt idx="2">
                  <c:v>1164726.9411226001</c:v>
                </c:pt>
                <c:pt idx="3">
                  <c:v>1487134.0105066001</c:v>
                </c:pt>
                <c:pt idx="4">
                  <c:v>1565363.8970438531</c:v>
                </c:pt>
                <c:pt idx="5">
                  <c:v>1554933.9167731474</c:v>
                </c:pt>
                <c:pt idx="6">
                  <c:v>1828062.4442088206</c:v>
                </c:pt>
                <c:pt idx="7">
                  <c:v>1991469.4605647393</c:v>
                </c:pt>
                <c:pt idx="8">
                  <c:v>1057125.6190910647</c:v>
                </c:pt>
                <c:pt idx="9">
                  <c:v>1393189.7803295061</c:v>
                </c:pt>
                <c:pt idx="10">
                  <c:v>1472690.5125610498</c:v>
                </c:pt>
                <c:pt idx="11">
                  <c:v>1492943.37677694</c:v>
                </c:pt>
                <c:pt idx="12">
                  <c:v>1827168.5350749467</c:v>
                </c:pt>
                <c:pt idx="13">
                  <c:v>1420073.215482868</c:v>
                </c:pt>
                <c:pt idx="14">
                  <c:v>1589749.3269687209</c:v>
                </c:pt>
                <c:pt idx="15">
                  <c:v>1737546.3490429996</c:v>
                </c:pt>
                <c:pt idx="16">
                  <c:v>1610817.3688921954</c:v>
                </c:pt>
                <c:pt idx="17">
                  <c:v>1433233.3288937958</c:v>
                </c:pt>
                <c:pt idx="18">
                  <c:v>1412564.7620668907</c:v>
                </c:pt>
                <c:pt idx="19">
                  <c:v>1397365.1451763879</c:v>
                </c:pt>
                <c:pt idx="20">
                  <c:v>1422087.4062296872</c:v>
                </c:pt>
                <c:pt idx="21">
                  <c:v>2308103.7034791713</c:v>
                </c:pt>
                <c:pt idx="22">
                  <c:v>2582110.1472108453</c:v>
                </c:pt>
                <c:pt idx="23">
                  <c:v>2906734.6605681488</c:v>
                </c:pt>
                <c:pt idx="24">
                  <c:v>2616949.579078631</c:v>
                </c:pt>
                <c:pt idx="25">
                  <c:v>2523323.8721347703</c:v>
                </c:pt>
                <c:pt idx="26">
                  <c:v>2957172.0766128716</c:v>
                </c:pt>
                <c:pt idx="27">
                  <c:v>2810788.18831727</c:v>
                </c:pt>
                <c:pt idx="28">
                  <c:v>2514516.8086572741</c:v>
                </c:pt>
                <c:pt idx="29">
                  <c:v>3014703.7874723822</c:v>
                </c:pt>
                <c:pt idx="30" formatCode="_-* #,##0.0_-;\-* #,##0.0_-;_-* &quot;-&quot;??_-;_-@_-">
                  <c:v>3242467.4130418669</c:v>
                </c:pt>
                <c:pt idx="31" formatCode="_-* #,##0.0_-;\-* #,##0.0_-;_-* &quot;-&quot;??_-;_-@_-">
                  <c:v>3512841.109238253</c:v>
                </c:pt>
                <c:pt idx="32" formatCode="_-* #,##0.0_-;\-* #,##0.0_-;_-* &quot;-&quot;??_-;_-@_-">
                  <c:v>3748209.7694954178</c:v>
                </c:pt>
                <c:pt idx="33" formatCode="_-* #,##0.0_-;\-* #,##0.0_-;_-* &quot;-&quot;??_-;_-@_-">
                  <c:v>3297910.8782488476</c:v>
                </c:pt>
                <c:pt idx="34" formatCode="_-* #,##0.0_-;\-* #,##0.0_-;_-* &quot;-&quot;??_-;_-@_-">
                  <c:v>3830042.3010902498</c:v>
                </c:pt>
                <c:pt idx="35" formatCode="_-* #,##0.0_-;\-* #,##0.0_-;_-* &quot;-&quot;??_-;_-@_-">
                  <c:v>3579983.8481626916</c:v>
                </c:pt>
                <c:pt idx="36">
                  <c:v>4120373.3302438515</c:v>
                </c:pt>
                <c:pt idx="37">
                  <c:v>4392293.1982890079</c:v>
                </c:pt>
                <c:pt idx="38">
                  <c:v>6222522.0223185001</c:v>
                </c:pt>
                <c:pt idx="39">
                  <c:v>6556938.3485153988</c:v>
                </c:pt>
                <c:pt idx="40">
                  <c:v>6604989.6520165624</c:v>
                </c:pt>
                <c:pt idx="41">
                  <c:v>8216734.1457746709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33B-4ED0-AC53-9D41B7BEBDE8}"/>
            </c:ext>
          </c:extLst>
        </c:ser>
        <c:ser>
          <c:idx val="1"/>
          <c:order val="1"/>
          <c:tx>
            <c:strRef>
              <c:f>'[2022.06. Gráficos para informe de gestión.xlsx]TOTALES CONT y PLAZO Pesos'!$V$7</c:f>
              <c:strCache>
                <c:ptCount val="1"/>
                <c:pt idx="0">
                  <c:v>Títulos Privados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numRef>
              <c:f>'[2022.06. Gráficos para informe de gestión.xlsx]TOTALES CONT y PLAZO Pesos'!$A$8:$A$157</c:f>
              <c:numCache>
                <c:formatCode>mmm\-yy</c:formatCode>
                <c:ptCount val="42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  <c:pt idx="24">
                  <c:v>44197</c:v>
                </c:pt>
                <c:pt idx="25">
                  <c:v>44228</c:v>
                </c:pt>
                <c:pt idx="26">
                  <c:v>44256</c:v>
                </c:pt>
                <c:pt idx="27">
                  <c:v>44287</c:v>
                </c:pt>
                <c:pt idx="28">
                  <c:v>44317</c:v>
                </c:pt>
                <c:pt idx="29">
                  <c:v>44348</c:v>
                </c:pt>
                <c:pt idx="30">
                  <c:v>44378</c:v>
                </c:pt>
                <c:pt idx="31">
                  <c:v>44409</c:v>
                </c:pt>
                <c:pt idx="32">
                  <c:v>44440</c:v>
                </c:pt>
                <c:pt idx="33">
                  <c:v>44470</c:v>
                </c:pt>
                <c:pt idx="34">
                  <c:v>44501</c:v>
                </c:pt>
                <c:pt idx="35">
                  <c:v>44531</c:v>
                </c:pt>
                <c:pt idx="36">
                  <c:v>44562</c:v>
                </c:pt>
                <c:pt idx="37">
                  <c:v>44593</c:v>
                </c:pt>
                <c:pt idx="38">
                  <c:v>44621</c:v>
                </c:pt>
                <c:pt idx="39">
                  <c:v>44652</c:v>
                </c:pt>
                <c:pt idx="40">
                  <c:v>44682</c:v>
                </c:pt>
                <c:pt idx="41">
                  <c:v>44713</c:v>
                </c:pt>
              </c:numCache>
            </c:numRef>
          </c:cat>
          <c:val>
            <c:numRef>
              <c:f>'[2022.06. Gráficos para informe de gestión.xlsx]TOTALES CONT y PLAZO Pesos'!$V$8:$V$157</c:f>
              <c:numCache>
                <c:formatCode>#,##0.0</c:formatCode>
                <c:ptCount val="42"/>
                <c:pt idx="0">
                  <c:v>37340.4217393</c:v>
                </c:pt>
                <c:pt idx="1">
                  <c:v>29993.738242400006</c:v>
                </c:pt>
                <c:pt idx="2">
                  <c:v>24167.958038200002</c:v>
                </c:pt>
                <c:pt idx="3">
                  <c:v>25700.021172600005</c:v>
                </c:pt>
                <c:pt idx="4">
                  <c:v>39827.176872297772</c:v>
                </c:pt>
                <c:pt idx="5">
                  <c:v>28632.498315064262</c:v>
                </c:pt>
                <c:pt idx="6">
                  <c:v>32519.901685017336</c:v>
                </c:pt>
                <c:pt idx="7">
                  <c:v>44623.22483213753</c:v>
                </c:pt>
                <c:pt idx="8">
                  <c:v>32563.260491809782</c:v>
                </c:pt>
                <c:pt idx="9">
                  <c:v>40001.791096180314</c:v>
                </c:pt>
                <c:pt idx="10">
                  <c:v>57081.403906709849</c:v>
                </c:pt>
                <c:pt idx="11">
                  <c:v>63691.036228697791</c:v>
                </c:pt>
                <c:pt idx="12">
                  <c:v>90265.901689709019</c:v>
                </c:pt>
                <c:pt idx="13">
                  <c:v>54557.809202747849</c:v>
                </c:pt>
                <c:pt idx="14">
                  <c:v>90445.420623722734</c:v>
                </c:pt>
                <c:pt idx="15">
                  <c:v>77055.477600406681</c:v>
                </c:pt>
                <c:pt idx="16">
                  <c:v>81354.107297497219</c:v>
                </c:pt>
                <c:pt idx="17">
                  <c:v>142826.80676721962</c:v>
                </c:pt>
                <c:pt idx="18">
                  <c:v>164833.19838620114</c:v>
                </c:pt>
                <c:pt idx="19">
                  <c:v>218929.21880264845</c:v>
                </c:pt>
                <c:pt idx="20">
                  <c:v>463760.64714627876</c:v>
                </c:pt>
                <c:pt idx="21">
                  <c:v>524375.52266450971</c:v>
                </c:pt>
                <c:pt idx="22">
                  <c:v>404071.7424883772</c:v>
                </c:pt>
                <c:pt idx="23">
                  <c:v>500618.71700270253</c:v>
                </c:pt>
                <c:pt idx="24">
                  <c:v>673491.40444736183</c:v>
                </c:pt>
                <c:pt idx="25">
                  <c:v>710896.25030080916</c:v>
                </c:pt>
                <c:pt idx="26">
                  <c:v>561963.75711961626</c:v>
                </c:pt>
                <c:pt idx="27">
                  <c:v>466258.44128672627</c:v>
                </c:pt>
                <c:pt idx="28">
                  <c:v>355753.94986279611</c:v>
                </c:pt>
                <c:pt idx="29">
                  <c:v>466411.31098812085</c:v>
                </c:pt>
                <c:pt idx="30" formatCode="_-* #,##0.0_-;\-* #,##0.0_-;_-* &quot;-&quot;??_-;_-@_-">
                  <c:v>544252.86177174177</c:v>
                </c:pt>
                <c:pt idx="31" formatCode="_-* #,##0.0_-;\-* #,##0.0_-;_-* &quot;-&quot;??_-;_-@_-">
                  <c:v>718297.986849454</c:v>
                </c:pt>
                <c:pt idx="32" formatCode="_-* #,##0.0_-;\-* #,##0.0_-;_-* &quot;-&quot;??_-;_-@_-">
                  <c:v>855108.39213720709</c:v>
                </c:pt>
                <c:pt idx="33" formatCode="_-* #,##0.0_-;\-* #,##0.0_-;_-* &quot;-&quot;??_-;_-@_-">
                  <c:v>836627.93818102404</c:v>
                </c:pt>
                <c:pt idx="34" formatCode="_-* #,##0.0_-;\-* #,##0.0_-;_-* &quot;-&quot;??_-;_-@_-">
                  <c:v>1850968.9983894955</c:v>
                </c:pt>
                <c:pt idx="35" formatCode="_-* #,##0.0_-;\-* #,##0.0_-;_-* &quot;-&quot;??_-;_-@_-">
                  <c:v>1978877.9988499307</c:v>
                </c:pt>
                <c:pt idx="36">
                  <c:v>1951805.8195249569</c:v>
                </c:pt>
                <c:pt idx="37">
                  <c:v>2141101.6805180055</c:v>
                </c:pt>
                <c:pt idx="38">
                  <c:v>2725774.1446162518</c:v>
                </c:pt>
                <c:pt idx="39">
                  <c:v>2504864.1048626024</c:v>
                </c:pt>
                <c:pt idx="40">
                  <c:v>2968573.1209301325</c:v>
                </c:pt>
                <c:pt idx="41">
                  <c:v>3226487.0853850287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33B-4ED0-AC53-9D41B7BEBD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26478976"/>
        <c:axId val="126488960"/>
      </c:barChart>
      <c:dateAx>
        <c:axId val="126478976"/>
        <c:scaling>
          <c:orientation val="minMax"/>
          <c:min val="43800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Encode Sans" pitchFamily="2" charset="0"/>
                <a:ea typeface="+mn-ea"/>
                <a:cs typeface="+mn-cs"/>
              </a:defRPr>
            </a:pPr>
            <a:endParaRPr lang="en-US"/>
          </a:p>
        </c:txPr>
        <c:crossAx val="126488960"/>
        <c:crosses val="autoZero"/>
        <c:auto val="1"/>
        <c:lblOffset val="100"/>
        <c:baseTimeUnit val="months"/>
      </c:dateAx>
      <c:valAx>
        <c:axId val="126488960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Encode Sans" pitchFamily="2" charset="0"/>
                <a:ea typeface="+mn-ea"/>
                <a:cs typeface="+mn-cs"/>
              </a:defRPr>
            </a:pPr>
            <a:endParaRPr lang="en-US"/>
          </a:p>
        </c:txPr>
        <c:crossAx val="1264789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Encode Sans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2650665851737794"/>
          <c:y val="0.1550115679909248"/>
          <c:w val="0.86884348314855564"/>
          <c:h val="0.688811374550517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'[2022.06. Gráficos para informe de gestión.xlsx]TOTALES CONT y PLAZO Pesos'!$U$7</c:f>
              <c:strCache>
                <c:ptCount val="1"/>
                <c:pt idx="0">
                  <c:v>Titulos Públicos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numRef>
              <c:f>'[2022.06. Gráficos para informe de gestión.xlsx]TOTALES CONT y PLAZO Pesos'!$A$8:$A$157</c:f>
              <c:numCache>
                <c:formatCode>mmm\-yy</c:formatCode>
                <c:ptCount val="42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  <c:pt idx="24">
                  <c:v>44197</c:v>
                </c:pt>
                <c:pt idx="25">
                  <c:v>44228</c:v>
                </c:pt>
                <c:pt idx="26">
                  <c:v>44256</c:v>
                </c:pt>
                <c:pt idx="27">
                  <c:v>44287</c:v>
                </c:pt>
                <c:pt idx="28">
                  <c:v>44317</c:v>
                </c:pt>
                <c:pt idx="29">
                  <c:v>44348</c:v>
                </c:pt>
                <c:pt idx="30">
                  <c:v>44378</c:v>
                </c:pt>
                <c:pt idx="31">
                  <c:v>44409</c:v>
                </c:pt>
                <c:pt idx="32">
                  <c:v>44440</c:v>
                </c:pt>
                <c:pt idx="33">
                  <c:v>44470</c:v>
                </c:pt>
                <c:pt idx="34">
                  <c:v>44501</c:v>
                </c:pt>
                <c:pt idx="35">
                  <c:v>44531</c:v>
                </c:pt>
                <c:pt idx="36">
                  <c:v>44562</c:v>
                </c:pt>
                <c:pt idx="37">
                  <c:v>44593</c:v>
                </c:pt>
                <c:pt idx="38">
                  <c:v>44621</c:v>
                </c:pt>
                <c:pt idx="39">
                  <c:v>44652</c:v>
                </c:pt>
                <c:pt idx="40">
                  <c:v>44682</c:v>
                </c:pt>
                <c:pt idx="41">
                  <c:v>44713</c:v>
                </c:pt>
              </c:numCache>
            </c:numRef>
          </c:cat>
          <c:val>
            <c:numRef>
              <c:f>'[2022.06. Gráficos para informe de gestión.xlsx]TOTALES CONT y PLAZO Pesos'!$U$8:$U$157</c:f>
              <c:numCache>
                <c:formatCode>#,##0.0</c:formatCode>
                <c:ptCount val="42"/>
                <c:pt idx="0">
                  <c:v>1493032.7648985002</c:v>
                </c:pt>
                <c:pt idx="1">
                  <c:v>1083833.9771666001</c:v>
                </c:pt>
                <c:pt idx="2">
                  <c:v>1164726.9411226001</c:v>
                </c:pt>
                <c:pt idx="3">
                  <c:v>1487134.0105066001</c:v>
                </c:pt>
                <c:pt idx="4">
                  <c:v>1565363.8970438531</c:v>
                </c:pt>
                <c:pt idx="5">
                  <c:v>1554933.9167731474</c:v>
                </c:pt>
                <c:pt idx="6">
                  <c:v>1828062.4442088206</c:v>
                </c:pt>
                <c:pt idx="7">
                  <c:v>1991469.4605647393</c:v>
                </c:pt>
                <c:pt idx="8">
                  <c:v>1057125.6190910647</c:v>
                </c:pt>
                <c:pt idx="9">
                  <c:v>1393189.7803295061</c:v>
                </c:pt>
                <c:pt idx="10">
                  <c:v>1472690.5125610498</c:v>
                </c:pt>
                <c:pt idx="11">
                  <c:v>1492943.37677694</c:v>
                </c:pt>
                <c:pt idx="12">
                  <c:v>1827168.5350749467</c:v>
                </c:pt>
                <c:pt idx="13">
                  <c:v>1420073.215482868</c:v>
                </c:pt>
                <c:pt idx="14">
                  <c:v>1589749.3269687209</c:v>
                </c:pt>
                <c:pt idx="15">
                  <c:v>1737546.3490429996</c:v>
                </c:pt>
                <c:pt idx="16">
                  <c:v>1610817.3688921954</c:v>
                </c:pt>
                <c:pt idx="17">
                  <c:v>1433233.3288937958</c:v>
                </c:pt>
                <c:pt idx="18">
                  <c:v>1412564.7620668907</c:v>
                </c:pt>
                <c:pt idx="19">
                  <c:v>1397365.1451763879</c:v>
                </c:pt>
                <c:pt idx="20">
                  <c:v>1422087.4062296872</c:v>
                </c:pt>
                <c:pt idx="21">
                  <c:v>2308103.7034791713</c:v>
                </c:pt>
                <c:pt idx="22">
                  <c:v>2582110.1472108453</c:v>
                </c:pt>
                <c:pt idx="23">
                  <c:v>2906734.6605681488</c:v>
                </c:pt>
                <c:pt idx="24">
                  <c:v>2616949.579078631</c:v>
                </c:pt>
                <c:pt idx="25">
                  <c:v>2523323.8721347703</c:v>
                </c:pt>
                <c:pt idx="26">
                  <c:v>2957172.0766128716</c:v>
                </c:pt>
                <c:pt idx="27">
                  <c:v>2810788.18831727</c:v>
                </c:pt>
                <c:pt idx="28">
                  <c:v>2514516.8086572741</c:v>
                </c:pt>
                <c:pt idx="29">
                  <c:v>3014703.7874723822</c:v>
                </c:pt>
                <c:pt idx="30" formatCode="_-* #,##0.0_-;\-* #,##0.0_-;_-* &quot;-&quot;??_-;_-@_-">
                  <c:v>3242467.4130418669</c:v>
                </c:pt>
                <c:pt idx="31" formatCode="_-* #,##0.0_-;\-* #,##0.0_-;_-* &quot;-&quot;??_-;_-@_-">
                  <c:v>3512841.109238253</c:v>
                </c:pt>
                <c:pt idx="32" formatCode="_-* #,##0.0_-;\-* #,##0.0_-;_-* &quot;-&quot;??_-;_-@_-">
                  <c:v>3748209.7694954178</c:v>
                </c:pt>
                <c:pt idx="33" formatCode="_-* #,##0.0_-;\-* #,##0.0_-;_-* &quot;-&quot;??_-;_-@_-">
                  <c:v>3297910.8782488476</c:v>
                </c:pt>
                <c:pt idx="34" formatCode="_-* #,##0.0_-;\-* #,##0.0_-;_-* &quot;-&quot;??_-;_-@_-">
                  <c:v>3830042.3010902498</c:v>
                </c:pt>
                <c:pt idx="35" formatCode="_-* #,##0.0_-;\-* #,##0.0_-;_-* &quot;-&quot;??_-;_-@_-">
                  <c:v>3579983.8481626916</c:v>
                </c:pt>
                <c:pt idx="36">
                  <c:v>4120373.3302438515</c:v>
                </c:pt>
                <c:pt idx="37">
                  <c:v>4392293.1982890079</c:v>
                </c:pt>
                <c:pt idx="38">
                  <c:v>6222522.0223185001</c:v>
                </c:pt>
                <c:pt idx="39">
                  <c:v>6556938.3485153988</c:v>
                </c:pt>
                <c:pt idx="40">
                  <c:v>6604989.6520165624</c:v>
                </c:pt>
                <c:pt idx="41">
                  <c:v>8216734.1457746709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AE-461D-91C6-1347BBC47FB5}"/>
            </c:ext>
          </c:extLst>
        </c:ser>
        <c:ser>
          <c:idx val="1"/>
          <c:order val="1"/>
          <c:tx>
            <c:strRef>
              <c:f>'[2022.06. Gráficos para informe de gestión.xlsx]TOTALES CONT y PLAZO Pesos'!$V$7</c:f>
              <c:strCache>
                <c:ptCount val="1"/>
                <c:pt idx="0">
                  <c:v>Títulos Privados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numRef>
              <c:f>'[2022.06. Gráficos para informe de gestión.xlsx]TOTALES CONT y PLAZO Pesos'!$A$8:$A$157</c:f>
              <c:numCache>
                <c:formatCode>mmm\-yy</c:formatCode>
                <c:ptCount val="42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  <c:pt idx="24">
                  <c:v>44197</c:v>
                </c:pt>
                <c:pt idx="25">
                  <c:v>44228</c:v>
                </c:pt>
                <c:pt idx="26">
                  <c:v>44256</c:v>
                </c:pt>
                <c:pt idx="27">
                  <c:v>44287</c:v>
                </c:pt>
                <c:pt idx="28">
                  <c:v>44317</c:v>
                </c:pt>
                <c:pt idx="29">
                  <c:v>44348</c:v>
                </c:pt>
                <c:pt idx="30">
                  <c:v>44378</c:v>
                </c:pt>
                <c:pt idx="31">
                  <c:v>44409</c:v>
                </c:pt>
                <c:pt idx="32">
                  <c:v>44440</c:v>
                </c:pt>
                <c:pt idx="33">
                  <c:v>44470</c:v>
                </c:pt>
                <c:pt idx="34">
                  <c:v>44501</c:v>
                </c:pt>
                <c:pt idx="35">
                  <c:v>44531</c:v>
                </c:pt>
                <c:pt idx="36">
                  <c:v>44562</c:v>
                </c:pt>
                <c:pt idx="37">
                  <c:v>44593</c:v>
                </c:pt>
                <c:pt idx="38">
                  <c:v>44621</c:v>
                </c:pt>
                <c:pt idx="39">
                  <c:v>44652</c:v>
                </c:pt>
                <c:pt idx="40">
                  <c:v>44682</c:v>
                </c:pt>
                <c:pt idx="41">
                  <c:v>44713</c:v>
                </c:pt>
              </c:numCache>
            </c:numRef>
          </c:cat>
          <c:val>
            <c:numRef>
              <c:f>'[2022.06. Gráficos para informe de gestión.xlsx]TOTALES CONT y PLAZO Pesos'!$V$8:$V$157</c:f>
              <c:numCache>
                <c:formatCode>#,##0.0</c:formatCode>
                <c:ptCount val="42"/>
                <c:pt idx="0">
                  <c:v>37340.4217393</c:v>
                </c:pt>
                <c:pt idx="1">
                  <c:v>29993.738242400006</c:v>
                </c:pt>
                <c:pt idx="2">
                  <c:v>24167.958038200002</c:v>
                </c:pt>
                <c:pt idx="3">
                  <c:v>25700.021172600005</c:v>
                </c:pt>
                <c:pt idx="4">
                  <c:v>39827.176872297772</c:v>
                </c:pt>
                <c:pt idx="5">
                  <c:v>28632.498315064262</c:v>
                </c:pt>
                <c:pt idx="6">
                  <c:v>32519.901685017336</c:v>
                </c:pt>
                <c:pt idx="7">
                  <c:v>44623.22483213753</c:v>
                </c:pt>
                <c:pt idx="8">
                  <c:v>32563.260491809782</c:v>
                </c:pt>
                <c:pt idx="9">
                  <c:v>40001.791096180314</c:v>
                </c:pt>
                <c:pt idx="10">
                  <c:v>57081.403906709849</c:v>
                </c:pt>
                <c:pt idx="11">
                  <c:v>63691.036228697791</c:v>
                </c:pt>
                <c:pt idx="12">
                  <c:v>90265.901689709019</c:v>
                </c:pt>
                <c:pt idx="13">
                  <c:v>54557.809202747849</c:v>
                </c:pt>
                <c:pt idx="14">
                  <c:v>90445.420623722734</c:v>
                </c:pt>
                <c:pt idx="15">
                  <c:v>77055.477600406681</c:v>
                </c:pt>
                <c:pt idx="16">
                  <c:v>81354.107297497219</c:v>
                </c:pt>
                <c:pt idx="17">
                  <c:v>142826.80676721962</c:v>
                </c:pt>
                <c:pt idx="18">
                  <c:v>164833.19838620114</c:v>
                </c:pt>
                <c:pt idx="19">
                  <c:v>218929.21880264845</c:v>
                </c:pt>
                <c:pt idx="20">
                  <c:v>463760.64714627876</c:v>
                </c:pt>
                <c:pt idx="21">
                  <c:v>524375.52266450971</c:v>
                </c:pt>
                <c:pt idx="22">
                  <c:v>404071.7424883772</c:v>
                </c:pt>
                <c:pt idx="23">
                  <c:v>500618.71700270253</c:v>
                </c:pt>
                <c:pt idx="24">
                  <c:v>673491.40444736183</c:v>
                </c:pt>
                <c:pt idx="25">
                  <c:v>710896.25030080916</c:v>
                </c:pt>
                <c:pt idx="26">
                  <c:v>561963.75711961626</c:v>
                </c:pt>
                <c:pt idx="27">
                  <c:v>466258.44128672627</c:v>
                </c:pt>
                <c:pt idx="28">
                  <c:v>355753.94986279611</c:v>
                </c:pt>
                <c:pt idx="29">
                  <c:v>466411.31098812085</c:v>
                </c:pt>
                <c:pt idx="30" formatCode="_-* #,##0.0_-;\-* #,##0.0_-;_-* &quot;-&quot;??_-;_-@_-">
                  <c:v>544252.86177174177</c:v>
                </c:pt>
                <c:pt idx="31" formatCode="_-* #,##0.0_-;\-* #,##0.0_-;_-* &quot;-&quot;??_-;_-@_-">
                  <c:v>718297.986849454</c:v>
                </c:pt>
                <c:pt idx="32" formatCode="_-* #,##0.0_-;\-* #,##0.0_-;_-* &quot;-&quot;??_-;_-@_-">
                  <c:v>855108.39213720709</c:v>
                </c:pt>
                <c:pt idx="33" formatCode="_-* #,##0.0_-;\-* #,##0.0_-;_-* &quot;-&quot;??_-;_-@_-">
                  <c:v>836627.93818102404</c:v>
                </c:pt>
                <c:pt idx="34" formatCode="_-* #,##0.0_-;\-* #,##0.0_-;_-* &quot;-&quot;??_-;_-@_-">
                  <c:v>1850968.9983894955</c:v>
                </c:pt>
                <c:pt idx="35" formatCode="_-* #,##0.0_-;\-* #,##0.0_-;_-* &quot;-&quot;??_-;_-@_-">
                  <c:v>1978877.9988499307</c:v>
                </c:pt>
                <c:pt idx="36">
                  <c:v>1951805.8195249569</c:v>
                </c:pt>
                <c:pt idx="37">
                  <c:v>2141101.6805180055</c:v>
                </c:pt>
                <c:pt idx="38">
                  <c:v>2725774.1446162518</c:v>
                </c:pt>
                <c:pt idx="39">
                  <c:v>2504864.1048626024</c:v>
                </c:pt>
                <c:pt idx="40">
                  <c:v>2968573.1209301325</c:v>
                </c:pt>
                <c:pt idx="41">
                  <c:v>3226487.0853850287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5AE-461D-91C6-1347BBC47F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1"/>
        <c:overlap val="58"/>
        <c:axId val="126580224"/>
        <c:axId val="126581760"/>
      </c:barChart>
      <c:dateAx>
        <c:axId val="126580224"/>
        <c:scaling>
          <c:orientation val="minMax"/>
          <c:min val="43800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Encode Sans" pitchFamily="2" charset="0"/>
                <a:ea typeface="+mn-ea"/>
                <a:cs typeface="+mn-cs"/>
              </a:defRPr>
            </a:pPr>
            <a:endParaRPr lang="en-US"/>
          </a:p>
        </c:txPr>
        <c:crossAx val="126581760"/>
        <c:crosses val="autoZero"/>
        <c:auto val="1"/>
        <c:lblOffset val="100"/>
        <c:baseTimeUnit val="months"/>
      </c:dateAx>
      <c:valAx>
        <c:axId val="126581760"/>
        <c:scaling>
          <c:orientation val="minMax"/>
          <c:max val="8000000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65802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2309453566685081"/>
          <c:y val="0.92648434841782923"/>
          <c:w val="0.55381069359066282"/>
          <c:h val="7.351565158217081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Encode Sans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8097615662094506E-2"/>
          <c:y val="0.14207279963460392"/>
          <c:w val="0.95256827618376583"/>
          <c:h val="0.6648739835292654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'[2022.06. Gráficos para informe de gestión.xlsx]Total Derivados Pesos'!$K$7</c:f>
              <c:strCache>
                <c:ptCount val="1"/>
                <c:pt idx="0">
                  <c:v>Futuros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3.87409102486994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FC1-499A-B905-AEA8C491C3F5}"/>
                </c:ext>
              </c:extLst>
            </c:dLbl>
            <c:dLbl>
              <c:idx val="1"/>
              <c:layout>
                <c:manualLayout>
                  <c:x val="0"/>
                  <c:y val="-3.87409102486993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FC1-499A-B905-AEA8C491C3F5}"/>
                </c:ext>
              </c:extLst>
            </c:dLbl>
            <c:dLbl>
              <c:idx val="2"/>
              <c:layout>
                <c:manualLayout>
                  <c:x val="-1.5924530100368079E-17"/>
                  <c:y val="-3.55125010613077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FC1-499A-B905-AEA8C491C3F5}"/>
                </c:ext>
              </c:extLst>
            </c:dLbl>
            <c:dLbl>
              <c:idx val="3"/>
              <c:layout>
                <c:manualLayout>
                  <c:x val="0"/>
                  <c:y val="-4.51977286234825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FC1-499A-B905-AEA8C491C3F5}"/>
                </c:ext>
              </c:extLst>
            </c:dLbl>
            <c:dLbl>
              <c:idx val="4"/>
              <c:layout>
                <c:manualLayout>
                  <c:x val="0"/>
                  <c:y val="-5.81113653730490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FC1-499A-B905-AEA8C491C3F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baseline="0">
                    <a:solidFill>
                      <a:schemeClr val="accent3">
                        <a:lumMod val="20000"/>
                        <a:lumOff val="80000"/>
                      </a:schemeClr>
                    </a:solidFill>
                    <a:latin typeface="Encode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'[2022.06. Gráficos para informe de gestión.xlsx]Total Derivados Pesos'!$A$8:$A$49</c:f>
              <c:numCache>
                <c:formatCode>mmm\-yy</c:formatCode>
                <c:ptCount val="42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  <c:pt idx="24">
                  <c:v>44197</c:v>
                </c:pt>
                <c:pt idx="25">
                  <c:v>44228</c:v>
                </c:pt>
                <c:pt idx="26">
                  <c:v>44256</c:v>
                </c:pt>
                <c:pt idx="27">
                  <c:v>44287</c:v>
                </c:pt>
                <c:pt idx="28">
                  <c:v>44317</c:v>
                </c:pt>
                <c:pt idx="29">
                  <c:v>44348</c:v>
                </c:pt>
                <c:pt idx="30">
                  <c:v>44378</c:v>
                </c:pt>
                <c:pt idx="31">
                  <c:v>44409</c:v>
                </c:pt>
                <c:pt idx="32">
                  <c:v>44440</c:v>
                </c:pt>
                <c:pt idx="33">
                  <c:v>44470</c:v>
                </c:pt>
                <c:pt idx="34">
                  <c:v>44501</c:v>
                </c:pt>
                <c:pt idx="35">
                  <c:v>44531</c:v>
                </c:pt>
                <c:pt idx="36">
                  <c:v>44562</c:v>
                </c:pt>
                <c:pt idx="37">
                  <c:v>44593</c:v>
                </c:pt>
                <c:pt idx="38">
                  <c:v>44621</c:v>
                </c:pt>
                <c:pt idx="39">
                  <c:v>44652</c:v>
                </c:pt>
                <c:pt idx="40">
                  <c:v>44682</c:v>
                </c:pt>
                <c:pt idx="41">
                  <c:v>44713</c:v>
                </c:pt>
              </c:numCache>
            </c:numRef>
          </c:cat>
          <c:val>
            <c:numRef>
              <c:f>'[2022.06. Gráficos para informe de gestión.xlsx]Total Derivados Pesos'!$K$8:$K$49</c:f>
              <c:numCache>
                <c:formatCode>_(* #,##0.00_);_(* \(#,##0.00\);_(* "-"??_);_(@_)</c:formatCode>
                <c:ptCount val="42"/>
                <c:pt idx="0">
                  <c:v>8644.0800985300011</c:v>
                </c:pt>
                <c:pt idx="1">
                  <c:v>8258.4224083500012</c:v>
                </c:pt>
                <c:pt idx="2">
                  <c:v>8801.1540214500001</c:v>
                </c:pt>
                <c:pt idx="3">
                  <c:v>7370.5853927499993</c:v>
                </c:pt>
                <c:pt idx="4">
                  <c:v>11450.055826540001</c:v>
                </c:pt>
                <c:pt idx="5">
                  <c:v>12842.019369149999</c:v>
                </c:pt>
                <c:pt idx="6">
                  <c:v>17838.01499</c:v>
                </c:pt>
                <c:pt idx="7">
                  <c:v>18039.921299000001</c:v>
                </c:pt>
                <c:pt idx="8">
                  <c:v>8861.9979129999992</c:v>
                </c:pt>
                <c:pt idx="9">
                  <c:v>7900.7338319999999</c:v>
                </c:pt>
                <c:pt idx="10">
                  <c:v>8831.9327389999999</c:v>
                </c:pt>
                <c:pt idx="11">
                  <c:v>11556.070032</c:v>
                </c:pt>
                <c:pt idx="12">
                  <c:v>19976.006434999999</c:v>
                </c:pt>
                <c:pt idx="13">
                  <c:v>8629.2281999999996</c:v>
                </c:pt>
                <c:pt idx="14">
                  <c:v>9867.6566759999987</c:v>
                </c:pt>
                <c:pt idx="15">
                  <c:v>5781.8265229999997</c:v>
                </c:pt>
                <c:pt idx="16">
                  <c:v>12059.017241</c:v>
                </c:pt>
                <c:pt idx="17">
                  <c:v>16367.687610000001</c:v>
                </c:pt>
                <c:pt idx="18">
                  <c:v>14878.86957287</c:v>
                </c:pt>
                <c:pt idx="19">
                  <c:v>15885.92189005</c:v>
                </c:pt>
                <c:pt idx="20">
                  <c:v>17330.05613818</c:v>
                </c:pt>
                <c:pt idx="21">
                  <c:v>13217.204973920001</c:v>
                </c:pt>
                <c:pt idx="22">
                  <c:v>13818.822231190001</c:v>
                </c:pt>
                <c:pt idx="23">
                  <c:v>9843.645044249999</c:v>
                </c:pt>
                <c:pt idx="24">
                  <c:v>7731.3996907600003</c:v>
                </c:pt>
                <c:pt idx="25">
                  <c:v>8012.9040745000002</c:v>
                </c:pt>
                <c:pt idx="26">
                  <c:v>9672.1833653899994</c:v>
                </c:pt>
                <c:pt idx="27">
                  <c:v>5576.00820587</c:v>
                </c:pt>
                <c:pt idx="28">
                  <c:v>5524.1387353099999</c:v>
                </c:pt>
                <c:pt idx="29">
                  <c:v>13674.409609799999</c:v>
                </c:pt>
                <c:pt idx="30">
                  <c:v>8192.6970109199992</c:v>
                </c:pt>
                <c:pt idx="31">
                  <c:v>11779.445042990001</c:v>
                </c:pt>
                <c:pt idx="32">
                  <c:v>19341.621033000003</c:v>
                </c:pt>
                <c:pt idx="33">
                  <c:v>11733.79502589</c:v>
                </c:pt>
                <c:pt idx="34">
                  <c:v>14408.79812551</c:v>
                </c:pt>
                <c:pt idx="35" formatCode="_ * #,##0.0_ ;_ * \-#,##0.0_ ;_ * &quot;-&quot;??_ ;_ @_ ">
                  <c:v>10462.00456521</c:v>
                </c:pt>
                <c:pt idx="36" formatCode="_ * #,##0.0_ ;_ * \-#,##0.0_ ;_ * &quot;-&quot;??_ ;_ @_ ">
                  <c:v>7122.4995449999997</c:v>
                </c:pt>
                <c:pt idx="37" formatCode="_ * #,##0.0_ ;_ * \-#,##0.0_ ;_ * &quot;-&quot;??_ ;_ @_ ">
                  <c:v>5917.9873250000001</c:v>
                </c:pt>
                <c:pt idx="38" formatCode="_ * #,##0.0_ ;_ * \-#,##0.0_ ;_ * &quot;-&quot;??_ ;_ @_ ">
                  <c:v>6969.781215</c:v>
                </c:pt>
                <c:pt idx="39" formatCode="_ * #,##0.0_ ;_ * \-#,##0.0_ ;_ * &quot;-&quot;??_ ;_ @_ ">
                  <c:v>5471.7070750000003</c:v>
                </c:pt>
                <c:pt idx="40" formatCode="_ * #,##0.0_ ;_ * \-#,##0.0_ ;_ * &quot;-&quot;??_ ;_ @_ ">
                  <c:v>5483.4534400000002</c:v>
                </c:pt>
                <c:pt idx="41" formatCode="_ * #,##0.0_ ;_ * \-#,##0.0_ ;_ * &quot;-&quot;??_ ;_ @_ ">
                  <c:v>5425.2593299999999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FC1-499A-B905-AEA8C491C3F5}"/>
            </c:ext>
          </c:extLst>
        </c:ser>
        <c:ser>
          <c:idx val="1"/>
          <c:order val="1"/>
          <c:tx>
            <c:strRef>
              <c:f>'[2022.06. Gráficos para informe de gestión.xlsx]Total Derivados Pesos'!$L$7</c:f>
              <c:strCache>
                <c:ptCount val="1"/>
                <c:pt idx="0">
                  <c:v>Opciones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horzOverflow="clip" vert="horz" wrap="square" lIns="38100" tIns="0" rIns="38100" bIns="19050" anchor="t" anchorCtr="1">
                <a:spAutoFit/>
              </a:bodyPr>
              <a:lstStyle/>
              <a:p>
                <a:pPr>
                  <a:defRPr sz="700" b="1" i="0" u="none" strike="noStrike" kern="1200" baseline="0">
                    <a:solidFill>
                      <a:srgbClr val="002060"/>
                    </a:solidFill>
                    <a:latin typeface="Encode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'[2022.06. Gráficos para informe de gestión.xlsx]Total Derivados Pesos'!$A$8:$A$49</c:f>
              <c:numCache>
                <c:formatCode>mmm\-yy</c:formatCode>
                <c:ptCount val="42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  <c:pt idx="24">
                  <c:v>44197</c:v>
                </c:pt>
                <c:pt idx="25">
                  <c:v>44228</c:v>
                </c:pt>
                <c:pt idx="26">
                  <c:v>44256</c:v>
                </c:pt>
                <c:pt idx="27">
                  <c:v>44287</c:v>
                </c:pt>
                <c:pt idx="28">
                  <c:v>44317</c:v>
                </c:pt>
                <c:pt idx="29">
                  <c:v>44348</c:v>
                </c:pt>
                <c:pt idx="30">
                  <c:v>44378</c:v>
                </c:pt>
                <c:pt idx="31">
                  <c:v>44409</c:v>
                </c:pt>
                <c:pt idx="32">
                  <c:v>44440</c:v>
                </c:pt>
                <c:pt idx="33">
                  <c:v>44470</c:v>
                </c:pt>
                <c:pt idx="34">
                  <c:v>44501</c:v>
                </c:pt>
                <c:pt idx="35">
                  <c:v>44531</c:v>
                </c:pt>
                <c:pt idx="36">
                  <c:v>44562</c:v>
                </c:pt>
                <c:pt idx="37">
                  <c:v>44593</c:v>
                </c:pt>
                <c:pt idx="38">
                  <c:v>44621</c:v>
                </c:pt>
                <c:pt idx="39">
                  <c:v>44652</c:v>
                </c:pt>
                <c:pt idx="40">
                  <c:v>44682</c:v>
                </c:pt>
                <c:pt idx="41">
                  <c:v>44713</c:v>
                </c:pt>
              </c:numCache>
            </c:numRef>
          </c:cat>
          <c:val>
            <c:numRef>
              <c:f>'[2022.06. Gráficos para informe de gestión.xlsx]Total Derivados Pesos'!$L$8:$L$49</c:f>
              <c:numCache>
                <c:formatCode>_(* #,##0.00_);_(* \(#,##0.00\);_(* "-"??_);_(@_)</c:formatCode>
                <c:ptCount val="42"/>
                <c:pt idx="0">
                  <c:v>954.25405220000005</c:v>
                </c:pt>
                <c:pt idx="1">
                  <c:v>1037.7152900000001</c:v>
                </c:pt>
                <c:pt idx="2">
                  <c:v>714.59904289999997</c:v>
                </c:pt>
                <c:pt idx="3">
                  <c:v>571.50114170000006</c:v>
                </c:pt>
                <c:pt idx="4">
                  <c:v>753.04921204999994</c:v>
                </c:pt>
                <c:pt idx="5">
                  <c:v>1435.5619899000001</c:v>
                </c:pt>
                <c:pt idx="6">
                  <c:v>1007.1069457</c:v>
                </c:pt>
                <c:pt idx="7">
                  <c:v>1086.4012668800001</c:v>
                </c:pt>
                <c:pt idx="8">
                  <c:v>425.98603946000003</c:v>
                </c:pt>
                <c:pt idx="9">
                  <c:v>1071.01328171</c:v>
                </c:pt>
                <c:pt idx="10">
                  <c:v>624.71673473999999</c:v>
                </c:pt>
                <c:pt idx="11">
                  <c:v>1049.3165077200001</c:v>
                </c:pt>
                <c:pt idx="12">
                  <c:v>949.9230053</c:v>
                </c:pt>
                <c:pt idx="13">
                  <c:v>589.50697910000008</c:v>
                </c:pt>
                <c:pt idx="14">
                  <c:v>918.54301959999998</c:v>
                </c:pt>
                <c:pt idx="15">
                  <c:v>996.8508716</c:v>
                </c:pt>
                <c:pt idx="16">
                  <c:v>2380.3553142999999</c:v>
                </c:pt>
                <c:pt idx="17">
                  <c:v>2826.9759211000001</c:v>
                </c:pt>
                <c:pt idx="18">
                  <c:v>3326.2953788999998</c:v>
                </c:pt>
                <c:pt idx="19">
                  <c:v>3403.6819247600001</c:v>
                </c:pt>
                <c:pt idx="20">
                  <c:v>1959.88923329</c:v>
                </c:pt>
                <c:pt idx="21">
                  <c:v>1096.9019464599999</c:v>
                </c:pt>
                <c:pt idx="22">
                  <c:v>1653.5474445</c:v>
                </c:pt>
                <c:pt idx="23">
                  <c:v>1023.3727710200001</c:v>
                </c:pt>
                <c:pt idx="24">
                  <c:v>596.33204239999998</c:v>
                </c:pt>
                <c:pt idx="25">
                  <c:v>1088.5260435</c:v>
                </c:pt>
                <c:pt idx="26">
                  <c:v>1102.3497300999998</c:v>
                </c:pt>
                <c:pt idx="27">
                  <c:v>968.78736709999998</c:v>
                </c:pt>
                <c:pt idx="28">
                  <c:v>2199.4504719000001</c:v>
                </c:pt>
                <c:pt idx="29">
                  <c:v>4152.7262441000003</c:v>
                </c:pt>
                <c:pt idx="30">
                  <c:v>1523.1361237000001</c:v>
                </c:pt>
                <c:pt idx="31">
                  <c:v>2973.9806515999999</c:v>
                </c:pt>
                <c:pt idx="32">
                  <c:v>3987.1453085999997</c:v>
                </c:pt>
                <c:pt idx="33">
                  <c:v>2872.5157835999998</c:v>
                </c:pt>
                <c:pt idx="34">
                  <c:v>4182.7370453000003</c:v>
                </c:pt>
                <c:pt idx="35" formatCode="_ * #,##0.0_ ;_ * \-#,##0.0_ ;_ * &quot;-&quot;??_ ;_ @_ ">
                  <c:v>2525.0708928000004</c:v>
                </c:pt>
                <c:pt idx="36" formatCode="_ * #,##0.0_ ;_ * \-#,##0.0_ ;_ * &quot;-&quot;??_ ;_ @_ ">
                  <c:v>2052.9209314899999</c:v>
                </c:pt>
                <c:pt idx="37" formatCode="_ * #,##0.0_ ;_ * \-#,##0.0_ ;_ * &quot;-&quot;??_ ;_ @_ ">
                  <c:v>1908.5464059999999</c:v>
                </c:pt>
                <c:pt idx="38" formatCode="_ * #,##0.0_ ;_ * \-#,##0.0_ ;_ * &quot;-&quot;??_ ;_ @_ ">
                  <c:v>2590.5265997000001</c:v>
                </c:pt>
                <c:pt idx="39" formatCode="_ * #,##0.0_ ;_ * \-#,##0.0_ ;_ * &quot;-&quot;??_ ;_ @_ ">
                  <c:v>1514.38792992</c:v>
                </c:pt>
                <c:pt idx="40" formatCode="_ * #,##0.0_ ;_ * \-#,##0.0_ ;_ * &quot;-&quot;??_ ;_ @_ ">
                  <c:v>1952.1353890099999</c:v>
                </c:pt>
                <c:pt idx="41" formatCode="_ * #,##0.0_ ;_ * \-#,##0.0_ ;_ * &quot;-&quot;??_ ;_ @_ ">
                  <c:v>1599.10416975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FC1-499A-B905-AEA8C491C3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126324096"/>
        <c:axId val="126342272"/>
      </c:barChart>
      <c:dateAx>
        <c:axId val="126324096"/>
        <c:scaling>
          <c:orientation val="minMax"/>
          <c:min val="43800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Encode Sans" pitchFamily="2" charset="0"/>
                <a:ea typeface="+mn-ea"/>
                <a:cs typeface="+mn-cs"/>
              </a:defRPr>
            </a:pPr>
            <a:endParaRPr lang="en-US"/>
          </a:p>
        </c:txPr>
        <c:crossAx val="126342272"/>
        <c:crosses val="autoZero"/>
        <c:auto val="1"/>
        <c:lblOffset val="100"/>
        <c:baseTimeUnit val="months"/>
      </c:dateAx>
      <c:valAx>
        <c:axId val="126342272"/>
        <c:scaling>
          <c:orientation val="minMax"/>
        </c:scaling>
        <c:delete val="1"/>
        <c:axPos val="l"/>
        <c:numFmt formatCode="_(* #,##0.00_);_(* \(#,##0.00\);_(* &quot;-&quot;??_);_(@_)" sourceLinked="1"/>
        <c:majorTickMark val="none"/>
        <c:minorTickMark val="none"/>
        <c:tickLblPos val="nextTo"/>
        <c:crossAx val="1263240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810460125685264"/>
          <c:y val="0.93128387003839641"/>
          <c:w val="0.36036195827023071"/>
          <c:h val="5.0692320082994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Encode Sans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4404790358672605E-2"/>
          <c:y val="2.1264651920945562E-2"/>
          <c:w val="0.95751872885819345"/>
          <c:h val="0.79287171645401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'[2022.06. Gráficos para informe de gestión.xlsx]Total Derivados Pesos'!$B$7</c:f>
              <c:strCache>
                <c:ptCount val="1"/>
                <c:pt idx="0">
                  <c:v>Monedas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dLbl>
              <c:idx val="11"/>
              <c:layout>
                <c:manualLayout>
                  <c:x val="1.5112263292276764E-3"/>
                  <c:y val="-1.83036415599314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4F9-44E4-8E6C-0A7C3FF23A3A}"/>
                </c:ext>
              </c:extLst>
            </c:dLbl>
            <c:dLbl>
              <c:idx val="12"/>
              <c:layout>
                <c:manualLayout>
                  <c:x val="-6.926373994896744E-18"/>
                  <c:y val="-2.44048554132420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4F9-44E4-8E6C-0A7C3FF23A3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chemeClr val="tx2">
                        <a:lumMod val="10000"/>
                      </a:schemeClr>
                    </a:solidFill>
                    <a:latin typeface="Encode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'[2022.06. Gráficos para informe de gestión.xlsx]Total Derivados Pesos'!$A$8:$A$49</c:f>
              <c:numCache>
                <c:formatCode>mmm\-yy</c:formatCode>
                <c:ptCount val="42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  <c:pt idx="24">
                  <c:v>44197</c:v>
                </c:pt>
                <c:pt idx="25">
                  <c:v>44228</c:v>
                </c:pt>
                <c:pt idx="26">
                  <c:v>44256</c:v>
                </c:pt>
                <c:pt idx="27">
                  <c:v>44287</c:v>
                </c:pt>
                <c:pt idx="28">
                  <c:v>44317</c:v>
                </c:pt>
                <c:pt idx="29">
                  <c:v>44348</c:v>
                </c:pt>
                <c:pt idx="30">
                  <c:v>44378</c:v>
                </c:pt>
                <c:pt idx="31">
                  <c:v>44409</c:v>
                </c:pt>
                <c:pt idx="32">
                  <c:v>44440</c:v>
                </c:pt>
                <c:pt idx="33">
                  <c:v>44470</c:v>
                </c:pt>
                <c:pt idx="34">
                  <c:v>44501</c:v>
                </c:pt>
                <c:pt idx="35">
                  <c:v>44531</c:v>
                </c:pt>
                <c:pt idx="36">
                  <c:v>44562</c:v>
                </c:pt>
                <c:pt idx="37">
                  <c:v>44593</c:v>
                </c:pt>
                <c:pt idx="38">
                  <c:v>44621</c:v>
                </c:pt>
                <c:pt idx="39">
                  <c:v>44652</c:v>
                </c:pt>
                <c:pt idx="40">
                  <c:v>44682</c:v>
                </c:pt>
                <c:pt idx="41">
                  <c:v>44713</c:v>
                </c:pt>
              </c:numCache>
            </c:numRef>
          </c:cat>
          <c:val>
            <c:numRef>
              <c:f>'[2022.06. Gráficos para informe de gestión.xlsx]Total Derivados Pesos'!$B$8:$B$49</c:f>
              <c:numCache>
                <c:formatCode>_ * #,##0_ ;_ * \-#,##0_ ;_ * "-"??_ ;_ @_ </c:formatCode>
                <c:ptCount val="42"/>
                <c:pt idx="0">
                  <c:v>930297.53447499988</c:v>
                </c:pt>
                <c:pt idx="1">
                  <c:v>811171.12262900011</c:v>
                </c:pt>
                <c:pt idx="2">
                  <c:v>1062595.7759380001</c:v>
                </c:pt>
                <c:pt idx="3">
                  <c:v>1061479.9598070001</c:v>
                </c:pt>
                <c:pt idx="4">
                  <c:v>1489411.351299</c:v>
                </c:pt>
                <c:pt idx="5">
                  <c:v>1610036.03944</c:v>
                </c:pt>
                <c:pt idx="6">
                  <c:v>1548651.6032359998</c:v>
                </c:pt>
                <c:pt idx="7">
                  <c:v>1337144.1972100001</c:v>
                </c:pt>
                <c:pt idx="8">
                  <c:v>442247.24422350002</c:v>
                </c:pt>
                <c:pt idx="9">
                  <c:v>512611.24601419998</c:v>
                </c:pt>
                <c:pt idx="10">
                  <c:v>402721.57970570005</c:v>
                </c:pt>
                <c:pt idx="11">
                  <c:v>338595.684702</c:v>
                </c:pt>
                <c:pt idx="12">
                  <c:v>357301.4348498818</c:v>
                </c:pt>
                <c:pt idx="13">
                  <c:v>501654.12574599998</c:v>
                </c:pt>
                <c:pt idx="14">
                  <c:v>534149.48342400009</c:v>
                </c:pt>
                <c:pt idx="15">
                  <c:v>660154.01872299996</c:v>
                </c:pt>
                <c:pt idx="16">
                  <c:v>764600.54914899997</c:v>
                </c:pt>
                <c:pt idx="17">
                  <c:v>769893.17070828564</c:v>
                </c:pt>
                <c:pt idx="18">
                  <c:v>899439.44831619051</c:v>
                </c:pt>
                <c:pt idx="19">
                  <c:v>1185371.678841</c:v>
                </c:pt>
                <c:pt idx="20">
                  <c:v>1429732.9531958001</c:v>
                </c:pt>
                <c:pt idx="21">
                  <c:v>1634206.5112747857</c:v>
                </c:pt>
                <c:pt idx="22">
                  <c:v>1050165.2891088999</c:v>
                </c:pt>
                <c:pt idx="23">
                  <c:v>1220702.4334147</c:v>
                </c:pt>
                <c:pt idx="24">
                  <c:v>1148234.8467784</c:v>
                </c:pt>
                <c:pt idx="25">
                  <c:v>1011503.0847912224</c:v>
                </c:pt>
                <c:pt idx="26">
                  <c:v>1033700.3146298182</c:v>
                </c:pt>
                <c:pt idx="27" formatCode="_-* #,##0_-;\-* #,##0_-;_-* &quot;-&quot;??_-;_-@_-">
                  <c:v>898324.78384249995</c:v>
                </c:pt>
                <c:pt idx="28" formatCode="_-* #,##0_-;\-* #,##0_-;_-* &quot;-&quot;??_-;_-@_-">
                  <c:v>823442.24936189479</c:v>
                </c:pt>
                <c:pt idx="29" formatCode="_-* #,##0_-;\-* #,##0_-;_-* &quot;-&quot;??_-;_-@_-">
                  <c:v>889230.30496138579</c:v>
                </c:pt>
                <c:pt idx="30" formatCode="_-* #,##0_-;\-* #,##0_-;_-* &quot;-&quot;??_-;_-@_-">
                  <c:v>847056.12339904765</c:v>
                </c:pt>
                <c:pt idx="31" formatCode="_-* #,##0_-;\-* #,##0_-;_-* &quot;-&quot;??_-;_-@_-">
                  <c:v>1113428.3244169999</c:v>
                </c:pt>
                <c:pt idx="32" formatCode="_-* #,##0_-;\-* #,##0_-;_-* &quot;-&quot;??_-;_-@_-">
                  <c:v>1397741.6325950001</c:v>
                </c:pt>
                <c:pt idx="33" formatCode="_-* #,##0_-;\-* #,##0_-;_-* &quot;-&quot;??_-;_-@_-">
                  <c:v>1404155.9337215789</c:v>
                </c:pt>
                <c:pt idx="34" formatCode="_-* #,##0_-;\-* #,##0_-;_-* &quot;-&quot;??_-;_-@_-">
                  <c:v>1796900.7011306142</c:v>
                </c:pt>
                <c:pt idx="35" formatCode="_-* #,##0_-;\-* #,##0_-;_-* &quot;-&quot;??_-;_-@_-">
                  <c:v>1142341.0938700002</c:v>
                </c:pt>
                <c:pt idx="36">
                  <c:v>1364034.7751290002</c:v>
                </c:pt>
                <c:pt idx="37">
                  <c:v>1196826.1077800998</c:v>
                </c:pt>
                <c:pt idx="38">
                  <c:v>1327401.657202</c:v>
                </c:pt>
                <c:pt idx="39">
                  <c:v>1647817.1055026315</c:v>
                </c:pt>
                <c:pt idx="40">
                  <c:v>1869056.0795281299</c:v>
                </c:pt>
                <c:pt idx="41">
                  <c:v>2342077.8511441401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4F9-44E4-8E6C-0A7C3FF23A3A}"/>
            </c:ext>
          </c:extLst>
        </c:ser>
        <c:ser>
          <c:idx val="1"/>
          <c:order val="1"/>
          <c:tx>
            <c:strRef>
              <c:f>'[2022.06. Gráficos para informe de gestión.xlsx]Total Derivados Pesos'!$C$7</c:f>
              <c:strCache>
                <c:ptCount val="1"/>
                <c:pt idx="0">
                  <c:v>Agropecuarios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dLbl>
              <c:idx val="11"/>
              <c:layout>
                <c:manualLayout>
                  <c:x val="-3.0224526584553529E-3"/>
                  <c:y val="-4.286102731950616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4F9-44E4-8E6C-0A7C3FF23A3A}"/>
                </c:ext>
              </c:extLst>
            </c:dLbl>
            <c:dLbl>
              <c:idx val="19"/>
              <c:layout>
                <c:manualLayout>
                  <c:x val="0"/>
                  <c:y val="-3.783713410131762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4F9-44E4-8E6C-0A7C3FF23A3A}"/>
                </c:ext>
              </c:extLst>
            </c:dLbl>
            <c:dLbl>
              <c:idx val="38"/>
              <c:layout>
                <c:manualLayout>
                  <c:x val="3.0224526584553529E-3"/>
                  <c:y val="-4.07501310983809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4F9-44E4-8E6C-0A7C3FF23A3A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1980000" spcFirstLastPara="1" vertOverflow="ellipsis" vert="horz" wrap="square" lIns="38100" tIns="0" rIns="38100" bIns="19050" anchor="t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chemeClr val="tx2">
                        <a:lumMod val="10000"/>
                      </a:schemeClr>
                    </a:solidFill>
                    <a:latin typeface="Encode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numRef>
              <c:f>'[2022.06. Gráficos para informe de gestión.xlsx]Total Derivados Pesos'!$A$8:$A$49</c:f>
              <c:numCache>
                <c:formatCode>mmm\-yy</c:formatCode>
                <c:ptCount val="42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  <c:pt idx="24">
                  <c:v>44197</c:v>
                </c:pt>
                <c:pt idx="25">
                  <c:v>44228</c:v>
                </c:pt>
                <c:pt idx="26">
                  <c:v>44256</c:v>
                </c:pt>
                <c:pt idx="27">
                  <c:v>44287</c:v>
                </c:pt>
                <c:pt idx="28">
                  <c:v>44317</c:v>
                </c:pt>
                <c:pt idx="29">
                  <c:v>44348</c:v>
                </c:pt>
                <c:pt idx="30">
                  <c:v>44378</c:v>
                </c:pt>
                <c:pt idx="31">
                  <c:v>44409</c:v>
                </c:pt>
                <c:pt idx="32">
                  <c:v>44440</c:v>
                </c:pt>
                <c:pt idx="33">
                  <c:v>44470</c:v>
                </c:pt>
                <c:pt idx="34">
                  <c:v>44501</c:v>
                </c:pt>
                <c:pt idx="35">
                  <c:v>44531</c:v>
                </c:pt>
                <c:pt idx="36">
                  <c:v>44562</c:v>
                </c:pt>
                <c:pt idx="37">
                  <c:v>44593</c:v>
                </c:pt>
                <c:pt idx="38">
                  <c:v>44621</c:v>
                </c:pt>
                <c:pt idx="39">
                  <c:v>44652</c:v>
                </c:pt>
                <c:pt idx="40">
                  <c:v>44682</c:v>
                </c:pt>
                <c:pt idx="41">
                  <c:v>44713</c:v>
                </c:pt>
              </c:numCache>
            </c:numRef>
          </c:cat>
          <c:val>
            <c:numRef>
              <c:f>'[2022.06. Gráficos para informe de gestión.xlsx]Total Derivados Pesos'!$C$8:$C$49</c:f>
              <c:numCache>
                <c:formatCode>_ * #,##0_ ;_ * \-#,##0_ ;_ * "-"??_ ;_ @_ </c:formatCode>
                <c:ptCount val="42"/>
                <c:pt idx="0">
                  <c:v>790.39995364628305</c:v>
                </c:pt>
                <c:pt idx="1">
                  <c:v>940.12878947929403</c:v>
                </c:pt>
                <c:pt idx="2">
                  <c:v>1189.5121750379219</c:v>
                </c:pt>
                <c:pt idx="3">
                  <c:v>1895.5685858675781</c:v>
                </c:pt>
                <c:pt idx="4">
                  <c:v>1397.8819075170802</c:v>
                </c:pt>
                <c:pt idx="5">
                  <c:v>794.52439065090391</c:v>
                </c:pt>
                <c:pt idx="6">
                  <c:v>571.6584299815346</c:v>
                </c:pt>
                <c:pt idx="7">
                  <c:v>949.49983191806552</c:v>
                </c:pt>
                <c:pt idx="8">
                  <c:v>986.59335506874288</c:v>
                </c:pt>
                <c:pt idx="9">
                  <c:v>1130.312154256397</c:v>
                </c:pt>
                <c:pt idx="10">
                  <c:v>964.51811538105267</c:v>
                </c:pt>
                <c:pt idx="11">
                  <c:v>1057.7710986350153</c:v>
                </c:pt>
                <c:pt idx="12">
                  <c:v>34283.775378701444</c:v>
                </c:pt>
                <c:pt idx="13">
                  <c:v>22422.001719483749</c:v>
                </c:pt>
                <c:pt idx="14">
                  <c:v>38179.18350568015</c:v>
                </c:pt>
                <c:pt idx="15">
                  <c:v>56342.861960089256</c:v>
                </c:pt>
                <c:pt idx="16">
                  <c:v>37491.112930415002</c:v>
                </c:pt>
                <c:pt idx="17">
                  <c:v>51533.877348330003</c:v>
                </c:pt>
                <c:pt idx="18">
                  <c:v>57047.6575191304</c:v>
                </c:pt>
                <c:pt idx="19">
                  <c:v>54730.282155089997</c:v>
                </c:pt>
                <c:pt idx="20">
                  <c:v>73087.524119117486</c:v>
                </c:pt>
                <c:pt idx="21">
                  <c:v>106268.18402095922</c:v>
                </c:pt>
                <c:pt idx="22">
                  <c:v>75032.316483367307</c:v>
                </c:pt>
                <c:pt idx="23">
                  <c:v>82266.606019428611</c:v>
                </c:pt>
                <c:pt idx="24">
                  <c:v>141885.80261840267</c:v>
                </c:pt>
                <c:pt idx="25">
                  <c:v>75694.464932999996</c:v>
                </c:pt>
                <c:pt idx="26">
                  <c:v>107794.36569840609</c:v>
                </c:pt>
                <c:pt idx="27">
                  <c:v>148660.66564096711</c:v>
                </c:pt>
                <c:pt idx="28">
                  <c:v>133271.016371598</c:v>
                </c:pt>
                <c:pt idx="29">
                  <c:v>128394.42441498471</c:v>
                </c:pt>
                <c:pt idx="30" formatCode="0.0">
                  <c:v>84546.313227000006</c:v>
                </c:pt>
                <c:pt idx="31" formatCode="0.0">
                  <c:v>88255.805768999999</c:v>
                </c:pt>
                <c:pt idx="32" formatCode="0.0">
                  <c:v>85788.162041000003</c:v>
                </c:pt>
                <c:pt idx="33" formatCode="_-* #,##0_-;\-* #,##0_-;_-* &quot;-&quot;??_-;_-@_-">
                  <c:v>105134.53521100001</c:v>
                </c:pt>
                <c:pt idx="34" formatCode="_-* #,##0_-;\-* #,##0_-;_-* &quot;-&quot;??_-;_-@_-">
                  <c:v>102056.494874</c:v>
                </c:pt>
                <c:pt idx="35" formatCode="_-* #,##0_-;\-* #,##0_-;_-* &quot;-&quot;??_-;_-@_-">
                  <c:v>107636.47061600001</c:v>
                </c:pt>
                <c:pt idx="36">
                  <c:v>133205.43117600001</c:v>
                </c:pt>
                <c:pt idx="37">
                  <c:v>165564.53352600001</c:v>
                </c:pt>
                <c:pt idx="38">
                  <c:v>243213.74909</c:v>
                </c:pt>
                <c:pt idx="39">
                  <c:v>279292.4508369359</c:v>
                </c:pt>
                <c:pt idx="40">
                  <c:v>218695.99529200001</c:v>
                </c:pt>
                <c:pt idx="41">
                  <c:v>265984.28588919312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4F9-44E4-8E6C-0A7C3FF23A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130492288"/>
        <c:axId val="130493824"/>
      </c:barChart>
      <c:barChart>
        <c:barDir val="col"/>
        <c:grouping val="stacked"/>
        <c:varyColors val="0"/>
        <c:ser>
          <c:idx val="2"/>
          <c:order val="2"/>
          <c:tx>
            <c:strRef>
              <c:f>'[2022.06. Gráficos para informe de gestión.xlsx]Total Derivados Pesos'!$D$7</c:f>
              <c:strCache>
                <c:ptCount val="1"/>
                <c:pt idx="0">
                  <c:v>Otros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1440000" wrap="square" lIns="38100" tIns="19050" rIns="38100" bIns="19050" anchor="t" anchorCtr="0">
                <a:spAutoFit/>
              </a:bodyPr>
              <a:lstStyle/>
              <a:p>
                <a:pPr>
                  <a:defRPr sz="500" b="1">
                    <a:solidFill>
                      <a:schemeClr val="tx1">
                        <a:lumMod val="10000"/>
                      </a:schemeClr>
                    </a:solidFill>
                    <a:latin typeface="Encode Sans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'[2022.06. Gráficos para informe de gestión.xlsx]Total Derivados Pesos'!$A$8:$A$49</c:f>
              <c:numCache>
                <c:formatCode>mmm\-yy</c:formatCode>
                <c:ptCount val="42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  <c:pt idx="24">
                  <c:v>44197</c:v>
                </c:pt>
                <c:pt idx="25">
                  <c:v>44228</c:v>
                </c:pt>
                <c:pt idx="26">
                  <c:v>44256</c:v>
                </c:pt>
                <c:pt idx="27">
                  <c:v>44287</c:v>
                </c:pt>
                <c:pt idx="28">
                  <c:v>44317</c:v>
                </c:pt>
                <c:pt idx="29">
                  <c:v>44348</c:v>
                </c:pt>
                <c:pt idx="30">
                  <c:v>44378</c:v>
                </c:pt>
                <c:pt idx="31">
                  <c:v>44409</c:v>
                </c:pt>
                <c:pt idx="32">
                  <c:v>44440</c:v>
                </c:pt>
                <c:pt idx="33">
                  <c:v>44470</c:v>
                </c:pt>
                <c:pt idx="34">
                  <c:v>44501</c:v>
                </c:pt>
                <c:pt idx="35">
                  <c:v>44531</c:v>
                </c:pt>
                <c:pt idx="36">
                  <c:v>44562</c:v>
                </c:pt>
                <c:pt idx="37">
                  <c:v>44593</c:v>
                </c:pt>
                <c:pt idx="38">
                  <c:v>44621</c:v>
                </c:pt>
                <c:pt idx="39">
                  <c:v>44652</c:v>
                </c:pt>
                <c:pt idx="40">
                  <c:v>44682</c:v>
                </c:pt>
                <c:pt idx="41">
                  <c:v>44713</c:v>
                </c:pt>
              </c:numCache>
            </c:numRef>
          </c:cat>
          <c:val>
            <c:numRef>
              <c:f>'[2022.06. Gráficos para informe de gestión.xlsx]Total Derivados Pesos'!$D$8:$D$49</c:f>
              <c:numCache>
                <c:formatCode>_ * #,##0_ ;_ * \-#,##0_ ;_ * "-"??_ ;_ @_ </c:formatCode>
                <c:ptCount val="42"/>
                <c:pt idx="0">
                  <c:v>28112.741688215632</c:v>
                </c:pt>
                <c:pt idx="1">
                  <c:v>21167.536034213503</c:v>
                </c:pt>
                <c:pt idx="2">
                  <c:v>8947.7446658704703</c:v>
                </c:pt>
                <c:pt idx="3">
                  <c:v>7640.6738590043396</c:v>
                </c:pt>
                <c:pt idx="4">
                  <c:v>10499.745953837537</c:v>
                </c:pt>
                <c:pt idx="5">
                  <c:v>12213.55108940617</c:v>
                </c:pt>
                <c:pt idx="6">
                  <c:v>13711.46744651098</c:v>
                </c:pt>
                <c:pt idx="7">
                  <c:v>13254.579105630502</c:v>
                </c:pt>
                <c:pt idx="8">
                  <c:v>9122.5821000952419</c:v>
                </c:pt>
                <c:pt idx="9">
                  <c:v>9434.5776166455398</c:v>
                </c:pt>
                <c:pt idx="10">
                  <c:v>11858.757027365793</c:v>
                </c:pt>
                <c:pt idx="11">
                  <c:v>12235.000711026045</c:v>
                </c:pt>
                <c:pt idx="12">
                  <c:v>21374.327034337854</c:v>
                </c:pt>
                <c:pt idx="13">
                  <c:v>10234.227220299317</c:v>
                </c:pt>
                <c:pt idx="14">
                  <c:v>12923.967079329268</c:v>
                </c:pt>
                <c:pt idx="15">
                  <c:v>7555.4524556965398</c:v>
                </c:pt>
                <c:pt idx="16">
                  <c:v>14193.422992178499</c:v>
                </c:pt>
                <c:pt idx="17">
                  <c:v>18563.395920846997</c:v>
                </c:pt>
                <c:pt idx="18">
                  <c:v>16620.56535610139</c:v>
                </c:pt>
                <c:pt idx="19">
                  <c:v>17451.257493988996</c:v>
                </c:pt>
                <c:pt idx="20">
                  <c:v>15061.908890847501</c:v>
                </c:pt>
                <c:pt idx="21">
                  <c:v>11351.186262503139</c:v>
                </c:pt>
                <c:pt idx="22">
                  <c:v>11651.66346775664</c:v>
                </c:pt>
                <c:pt idx="23">
                  <c:v>6856.7920960765805</c:v>
                </c:pt>
                <c:pt idx="24">
                  <c:v>6606.7397495712394</c:v>
                </c:pt>
                <c:pt idx="25">
                  <c:v>6907.3488269999998</c:v>
                </c:pt>
                <c:pt idx="26">
                  <c:v>9124.1509422483596</c:v>
                </c:pt>
                <c:pt idx="27">
                  <c:v>5980.9507440100006</c:v>
                </c:pt>
                <c:pt idx="28">
                  <c:v>6078.1904608244795</c:v>
                </c:pt>
                <c:pt idx="29">
                  <c:v>13504.946979113209</c:v>
                </c:pt>
                <c:pt idx="30" formatCode="_-* #,##0_-;\-* #,##0_-;_-* &quot;-&quot;??_-;_-@_-">
                  <c:v>8853.5222269999995</c:v>
                </c:pt>
                <c:pt idx="31" formatCode="_-* #,##0_-;\-* #,##0_-;_-* &quot;-&quot;??_-;_-@_-">
                  <c:v>12656.57400154274</c:v>
                </c:pt>
                <c:pt idx="32" formatCode="_-* #,##0_-;\-* #,##0_-;_-* &quot;-&quot;??_-;_-@_-">
                  <c:v>19936.881792597691</c:v>
                </c:pt>
                <c:pt idx="33" formatCode="_-* #,##0_-;\-* #,##0_-;_-* &quot;-&quot;??_-;_-@_-">
                  <c:v>26020.566180999998</c:v>
                </c:pt>
                <c:pt idx="34" formatCode="_-* #,##0_-;\-* #,##0_-;_-* &quot;-&quot;??_-;_-@_-">
                  <c:v>15748.136398999999</c:v>
                </c:pt>
                <c:pt idx="35" formatCode="_-* #,##0_-;\-* #,##0_-;_-* &quot;-&quot;??_-;_-@_-">
                  <c:v>12233.40220330476</c:v>
                </c:pt>
                <c:pt idx="36">
                  <c:v>9404.7448312175366</c:v>
                </c:pt>
                <c:pt idx="37">
                  <c:v>8943.3931173844794</c:v>
                </c:pt>
                <c:pt idx="38">
                  <c:v>20248.909081402289</c:v>
                </c:pt>
                <c:pt idx="39">
                  <c:v>21923.599755252908</c:v>
                </c:pt>
                <c:pt idx="40">
                  <c:v>18187.286515554148</c:v>
                </c:pt>
                <c:pt idx="41">
                  <c:v>20893.473346612012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4F9-44E4-8E6C-0A7C3FF23A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130505344"/>
        <c:axId val="130503808"/>
      </c:barChart>
      <c:dateAx>
        <c:axId val="130492288"/>
        <c:scaling>
          <c:orientation val="minMax"/>
          <c:min val="43800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Encode Sans" pitchFamily="2" charset="0"/>
                <a:ea typeface="+mn-ea"/>
                <a:cs typeface="+mn-cs"/>
              </a:defRPr>
            </a:pPr>
            <a:endParaRPr lang="en-US"/>
          </a:p>
        </c:txPr>
        <c:crossAx val="130493824"/>
        <c:crosses val="autoZero"/>
        <c:auto val="1"/>
        <c:lblOffset val="100"/>
        <c:baseTimeUnit val="months"/>
      </c:dateAx>
      <c:valAx>
        <c:axId val="130493824"/>
        <c:scaling>
          <c:orientation val="minMax"/>
        </c:scaling>
        <c:delete val="1"/>
        <c:axPos val="l"/>
        <c:numFmt formatCode="_ * #,##0_ ;_ * \-#,##0_ ;_ * &quot;-&quot;??_ ;_ @_ " sourceLinked="1"/>
        <c:majorTickMark val="none"/>
        <c:minorTickMark val="none"/>
        <c:tickLblPos val="nextTo"/>
        <c:crossAx val="130492288"/>
        <c:crosses val="autoZero"/>
        <c:crossBetween val="between"/>
      </c:valAx>
      <c:valAx>
        <c:axId val="130503808"/>
        <c:scaling>
          <c:orientation val="minMax"/>
        </c:scaling>
        <c:delete val="1"/>
        <c:axPos val="r"/>
        <c:numFmt formatCode="_ * #,##0_ ;_ * \-#,##0_ ;_ * &quot;-&quot;??_ ;_ @_ " sourceLinked="1"/>
        <c:majorTickMark val="out"/>
        <c:minorTickMark val="none"/>
        <c:tickLblPos val="nextTo"/>
        <c:crossAx val="130505344"/>
        <c:crosses val="max"/>
        <c:crossBetween val="between"/>
      </c:valAx>
      <c:dateAx>
        <c:axId val="130505344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130503808"/>
        <c:crosses val="autoZero"/>
        <c:auto val="1"/>
        <c:lblOffset val="100"/>
        <c:baseTimeUnit val="months"/>
      </c:date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accent6">
                    <a:lumMod val="50000"/>
                  </a:schemeClr>
                </a:solidFill>
                <a:latin typeface="Encode Sans" pitchFamily="2" charset="0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accent6">
                    <a:lumMod val="50000"/>
                  </a:schemeClr>
                </a:solidFill>
                <a:latin typeface="Encode Sans" pitchFamily="2" charset="0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15056555950066644"/>
          <c:y val="0.93128385378476441"/>
          <c:w val="0.65453002405470284"/>
          <c:h val="5.06923320734009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Encode Sans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6542597187758478E-2"/>
          <c:y val="6.5305288396043923E-2"/>
          <c:w val="0.9545078577336642"/>
          <c:h val="0.806029782609353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cvsa!$B$3</c:f>
              <c:strCache>
                <c:ptCount val="1"/>
                <c:pt idx="0">
                  <c:v>Cantidades de cuentas con saldo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Encode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cvsa!$A$4:$A$18</c:f>
              <c:numCache>
                <c:formatCode>mmm\-yy</c:formatCode>
                <c:ptCount val="11"/>
                <c:pt idx="0">
                  <c:v>43800</c:v>
                </c:pt>
                <c:pt idx="1">
                  <c:v>43891</c:v>
                </c:pt>
                <c:pt idx="2">
                  <c:v>43983</c:v>
                </c:pt>
                <c:pt idx="3">
                  <c:v>44075</c:v>
                </c:pt>
                <c:pt idx="4">
                  <c:v>44166</c:v>
                </c:pt>
                <c:pt idx="5">
                  <c:v>44256</c:v>
                </c:pt>
                <c:pt idx="6">
                  <c:v>44348</c:v>
                </c:pt>
                <c:pt idx="7">
                  <c:v>44440</c:v>
                </c:pt>
                <c:pt idx="8">
                  <c:v>44531</c:v>
                </c:pt>
                <c:pt idx="9">
                  <c:v>44621</c:v>
                </c:pt>
                <c:pt idx="10">
                  <c:v>44713</c:v>
                </c:pt>
              </c:numCache>
            </c:numRef>
          </c:cat>
          <c:val>
            <c:numRef>
              <c:f>cvsa!$B$4:$B$18</c:f>
              <c:numCache>
                <c:formatCode>#,##0</c:formatCode>
                <c:ptCount val="11"/>
                <c:pt idx="0">
                  <c:v>332680</c:v>
                </c:pt>
                <c:pt idx="1">
                  <c:v>356828</c:v>
                </c:pt>
                <c:pt idx="2">
                  <c:v>389799</c:v>
                </c:pt>
                <c:pt idx="3">
                  <c:v>420489</c:v>
                </c:pt>
                <c:pt idx="4">
                  <c:v>448131</c:v>
                </c:pt>
                <c:pt idx="5">
                  <c:v>455817</c:v>
                </c:pt>
                <c:pt idx="6">
                  <c:v>469002</c:v>
                </c:pt>
                <c:pt idx="7">
                  <c:v>488755</c:v>
                </c:pt>
                <c:pt idx="8">
                  <c:v>504139</c:v>
                </c:pt>
                <c:pt idx="9">
                  <c:v>526954</c:v>
                </c:pt>
                <c:pt idx="10">
                  <c:v>534086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34-4DA1-974A-11DD9B77CC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overlap val="-27"/>
        <c:axId val="116574464"/>
        <c:axId val="116803456"/>
      </c:barChart>
      <c:catAx>
        <c:axId val="116574464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Encode Sans" pitchFamily="2" charset="0"/>
                <a:ea typeface="+mn-ea"/>
                <a:cs typeface="+mn-cs"/>
              </a:defRPr>
            </a:pPr>
            <a:endParaRPr lang="en-US"/>
          </a:p>
        </c:txPr>
        <c:crossAx val="116803456"/>
        <c:crosses val="autoZero"/>
        <c:auto val="0"/>
        <c:lblAlgn val="ctr"/>
        <c:lblOffset val="100"/>
        <c:noMultiLvlLbl val="0"/>
      </c:catAx>
      <c:valAx>
        <c:axId val="116803456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16574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043633787249118"/>
          <c:y val="6.1875252548167232E-2"/>
          <c:w val="0.86787484222166789"/>
          <c:h val="0.796095181555971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'[2022.06. Gráficos para informe de gestión.xlsx]Stocks'!$E$51</c:f>
              <c:strCache>
                <c:ptCount val="1"/>
                <c:pt idx="0">
                  <c:v>Cap, bursatil  $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4364261168384879E-3"/>
                  <c:y val="0.2667092114196302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4F0-40A6-97FC-7143C3D4912B}"/>
                </c:ext>
              </c:extLst>
            </c:dLbl>
            <c:dLbl>
              <c:idx val="1"/>
              <c:layout>
                <c:manualLayout>
                  <c:x val="-1.7182130584192441E-2"/>
                  <c:y val="0.4139963878752468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4F0-40A6-97FC-7143C3D4912B}"/>
                </c:ext>
              </c:extLst>
            </c:dLbl>
            <c:dLbl>
              <c:idx val="2"/>
              <c:layout>
                <c:manualLayout>
                  <c:x val="0"/>
                  <c:y val="0.4538037328632514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4F0-40A6-97FC-7143C3D491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050" b="1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'[2022.06. Gráficos para informe de gestión.xlsx]Stocks'!$A$57:$A$59</c:f>
              <c:strCache>
                <c:ptCount val="3"/>
                <c:pt idx="0">
                  <c:v>jun-21</c:v>
                </c:pt>
                <c:pt idx="1">
                  <c:v>dic-21</c:v>
                </c:pt>
                <c:pt idx="2">
                  <c:v>jun-22</c:v>
                </c:pt>
              </c:strCache>
            </c:strRef>
          </c:cat>
          <c:val>
            <c:numRef>
              <c:f>'[2022.06. Gráficos para informe de gestión.xlsx]Stocks'!$E$57:$E$59</c:f>
              <c:numCache>
                <c:formatCode>_-* #,##0_-;\-* #,##0_-;_-* "-"??_-;_-@_-</c:formatCode>
                <c:ptCount val="3"/>
                <c:pt idx="0">
                  <c:v>2995973381425.0059</c:v>
                </c:pt>
                <c:pt idx="1">
                  <c:v>3974159024980.7217</c:v>
                </c:pt>
                <c:pt idx="2" formatCode="#,##0">
                  <c:v>4211816660520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E3-4075-8248-F565CD9598A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6"/>
        <c:overlap val="-27"/>
        <c:axId val="110528768"/>
        <c:axId val="111121536"/>
      </c:barChart>
      <c:catAx>
        <c:axId val="110528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>
                <a:solidFill>
                  <a:schemeClr val="accent6">
                    <a:lumMod val="50000"/>
                  </a:schemeClr>
                </a:solidFill>
              </a:defRPr>
            </a:pPr>
            <a:endParaRPr lang="en-US"/>
          </a:p>
        </c:txPr>
        <c:crossAx val="111121536"/>
        <c:crosses val="autoZero"/>
        <c:auto val="1"/>
        <c:lblAlgn val="ctr"/>
        <c:lblOffset val="100"/>
        <c:noMultiLvlLbl val="0"/>
      </c:catAx>
      <c:valAx>
        <c:axId val="111121536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crossAx val="110528768"/>
        <c:crosses val="autoZero"/>
        <c:crossBetween val="between"/>
        <c:dispUnits>
          <c:builtInUnit val="billions"/>
          <c:dispUnitsLbl>
            <c:tx>
              <c:rich>
                <a:bodyPr rot="-5400000" vert="horz"/>
                <a:lstStyle/>
                <a:p>
                  <a:pPr>
                    <a:defRPr/>
                  </a:pPr>
                  <a:r>
                    <a:rPr lang="es-AR"/>
                    <a:t>Miles de millones de pesos</a:t>
                  </a:r>
                </a:p>
              </c:rich>
            </c:tx>
            <c:spPr>
              <a:noFill/>
              <a:ln>
                <a:noFill/>
              </a:ln>
              <a:effectLst/>
            </c:sp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latin typeface="Encode Sans" pitchFamily="2" charset="0"/>
        </a:defRPr>
      </a:pPr>
      <a:endParaRPr lang="en-US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'[2022.06. Gráficos para informe de gestión.xlsx]Stocks'!$B$51</c:f>
              <c:strCache>
                <c:ptCount val="1"/>
                <c:pt idx="0">
                  <c:v>Free float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Encode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'[2022.06. Gráficos para informe de gestión.xlsx]Stocks'!$A$57:$A$59</c:f>
              <c:strCache>
                <c:ptCount val="3"/>
                <c:pt idx="0">
                  <c:v>jun-21</c:v>
                </c:pt>
                <c:pt idx="1">
                  <c:v>dic-21</c:v>
                </c:pt>
                <c:pt idx="2">
                  <c:v>jun-22</c:v>
                </c:pt>
              </c:strCache>
            </c:strRef>
          </c:cat>
          <c:val>
            <c:numRef>
              <c:f>'[2022.06. Gráficos para informe de gestión.xlsx]Stocks'!$B$57:$B$59</c:f>
              <c:numCache>
                <c:formatCode>0.0%</c:formatCode>
                <c:ptCount val="3"/>
                <c:pt idx="0">
                  <c:v>0.35647674445106003</c:v>
                </c:pt>
                <c:pt idx="1">
                  <c:v>0.34425423462540899</c:v>
                </c:pt>
                <c:pt idx="2" formatCode="0.00%">
                  <c:v>0.33900000000000002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2F-4015-A44A-171F032CDE5B}"/>
            </c:ext>
          </c:extLst>
        </c:ser>
        <c:ser>
          <c:idx val="1"/>
          <c:order val="1"/>
          <c:tx>
            <c:strRef>
              <c:f>'[2022.06. Gráficos para informe de gestión.xlsx]Stocks'!$C$51</c:f>
              <c:strCache>
                <c:ptCount val="1"/>
                <c:pt idx="0">
                  <c:v>Total  Cap. Bursátil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strRef>
              <c:f>'[2022.06. Gráficos para informe de gestión.xlsx]Stocks'!$A$57:$A$59</c:f>
              <c:strCache>
                <c:ptCount val="3"/>
                <c:pt idx="0">
                  <c:v>jun-21</c:v>
                </c:pt>
                <c:pt idx="1">
                  <c:v>dic-21</c:v>
                </c:pt>
                <c:pt idx="2">
                  <c:v>jun-22</c:v>
                </c:pt>
              </c:strCache>
            </c:strRef>
          </c:cat>
          <c:val>
            <c:numRef>
              <c:f>'[2022.06. Gráficos para informe de gestión.xlsx]Stocks'!$C$57:$C$59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E2F-4015-A44A-171F032CDE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8"/>
        <c:overlap val="100"/>
        <c:axId val="108644608"/>
        <c:axId val="108658688"/>
      </c:barChart>
      <c:catAx>
        <c:axId val="108644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accent6">
                    <a:lumMod val="50000"/>
                  </a:schemeClr>
                </a:solidFill>
                <a:latin typeface="Encode Sans" pitchFamily="2" charset="0"/>
                <a:ea typeface="+mn-ea"/>
                <a:cs typeface="+mn-cs"/>
              </a:defRPr>
            </a:pPr>
            <a:endParaRPr lang="en-US"/>
          </a:p>
        </c:txPr>
        <c:crossAx val="108658688"/>
        <c:crosses val="autoZero"/>
        <c:auto val="1"/>
        <c:lblAlgn val="ctr"/>
        <c:lblOffset val="100"/>
        <c:noMultiLvlLbl val="0"/>
      </c:catAx>
      <c:valAx>
        <c:axId val="10865868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08644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accent6">
                  <a:lumMod val="50000"/>
                </a:schemeClr>
              </a:solidFill>
              <a:latin typeface="Encode Sans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559732351591297E-2"/>
          <c:y val="0.13172333476688058"/>
          <c:w val="0.95420245726600794"/>
          <c:h val="0.7236717369175560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'[2022.06. Gráficos para informe de gestión.xlsx]TOTALES CONT y PLAZO Pesos'!$AA$7</c:f>
              <c:strCache>
                <c:ptCount val="1"/>
                <c:pt idx="0">
                  <c:v>Acciones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1320000" spcFirstLastPara="1" vertOverflow="ellipsis" wrap="square" lIns="38100" tIns="19050" rIns="38100" bIns="19050" anchor="b" anchorCtr="0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rgbClr val="002060"/>
                    </a:solidFill>
                    <a:latin typeface="Encode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'[2022.06. Gráficos para informe de gestión.xlsx]TOTALES CONT y PLAZO Pesos'!$A$8:$A$157</c:f>
              <c:numCache>
                <c:formatCode>mmm\-yy</c:formatCode>
                <c:ptCount val="42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  <c:pt idx="24">
                  <c:v>44197</c:v>
                </c:pt>
                <c:pt idx="25">
                  <c:v>44228</c:v>
                </c:pt>
                <c:pt idx="26">
                  <c:v>44256</c:v>
                </c:pt>
                <c:pt idx="27">
                  <c:v>44287</c:v>
                </c:pt>
                <c:pt idx="28">
                  <c:v>44317</c:v>
                </c:pt>
                <c:pt idx="29">
                  <c:v>44348</c:v>
                </c:pt>
                <c:pt idx="30">
                  <c:v>44378</c:v>
                </c:pt>
                <c:pt idx="31">
                  <c:v>44409</c:v>
                </c:pt>
                <c:pt idx="32">
                  <c:v>44440</c:v>
                </c:pt>
                <c:pt idx="33">
                  <c:v>44470</c:v>
                </c:pt>
                <c:pt idx="34">
                  <c:v>44501</c:v>
                </c:pt>
                <c:pt idx="35">
                  <c:v>44531</c:v>
                </c:pt>
                <c:pt idx="36">
                  <c:v>44562</c:v>
                </c:pt>
                <c:pt idx="37">
                  <c:v>44593</c:v>
                </c:pt>
                <c:pt idx="38">
                  <c:v>44621</c:v>
                </c:pt>
                <c:pt idx="39">
                  <c:v>44652</c:v>
                </c:pt>
                <c:pt idx="40">
                  <c:v>44682</c:v>
                </c:pt>
                <c:pt idx="41">
                  <c:v>44713</c:v>
                </c:pt>
              </c:numCache>
            </c:numRef>
          </c:cat>
          <c:val>
            <c:numRef>
              <c:f>'[2022.06. Gráficos para informe de gestión.xlsx]TOTALES CONT y PLAZO Pesos'!$AA$8:$AA$157</c:f>
              <c:numCache>
                <c:formatCode>_-* #,##0_-;\-* #,##0_-;_-* "-"??_-;_-@_-</c:formatCode>
                <c:ptCount val="42"/>
                <c:pt idx="0">
                  <c:v>15100.701868</c:v>
                </c:pt>
                <c:pt idx="1">
                  <c:v>16330.472711000002</c:v>
                </c:pt>
                <c:pt idx="2">
                  <c:v>15463.671969999998</c:v>
                </c:pt>
                <c:pt idx="3">
                  <c:v>13826.101477999999</c:v>
                </c:pt>
                <c:pt idx="4">
                  <c:v>13737.95834619109</c:v>
                </c:pt>
                <c:pt idx="5">
                  <c:v>22540.536170559379</c:v>
                </c:pt>
                <c:pt idx="6">
                  <c:v>17671.154895449999</c:v>
                </c:pt>
                <c:pt idx="7">
                  <c:v>29239.360285286071</c:v>
                </c:pt>
                <c:pt idx="8">
                  <c:v>14582.68112635227</c:v>
                </c:pt>
                <c:pt idx="9">
                  <c:v>31577.219724200346</c:v>
                </c:pt>
                <c:pt idx="10">
                  <c:v>13243.187151810187</c:v>
                </c:pt>
                <c:pt idx="11">
                  <c:v>17172.994452399995</c:v>
                </c:pt>
                <c:pt idx="12">
                  <c:v>15191.001217000001</c:v>
                </c:pt>
                <c:pt idx="13">
                  <c:v>11787.173868079999</c:v>
                </c:pt>
                <c:pt idx="14">
                  <c:v>15666.258942500001</c:v>
                </c:pt>
                <c:pt idx="15">
                  <c:v>15061.086137</c:v>
                </c:pt>
                <c:pt idx="16">
                  <c:v>25863.935207999999</c:v>
                </c:pt>
                <c:pt idx="17">
                  <c:v>32083.74162357143</c:v>
                </c:pt>
                <c:pt idx="18">
                  <c:v>29362.519664010637</c:v>
                </c:pt>
                <c:pt idx="19">
                  <c:v>33313.983794</c:v>
                </c:pt>
                <c:pt idx="20">
                  <c:v>22237.265063999999</c:v>
                </c:pt>
                <c:pt idx="21">
                  <c:v>23507.779291000003</c:v>
                </c:pt>
                <c:pt idx="22">
                  <c:v>21284.775872236842</c:v>
                </c:pt>
                <c:pt idx="23">
                  <c:v>17499.073235</c:v>
                </c:pt>
                <c:pt idx="24">
                  <c:v>15627.216710025001</c:v>
                </c:pt>
                <c:pt idx="25">
                  <c:v>20242.41710533333</c:v>
                </c:pt>
                <c:pt idx="26">
                  <c:v>16357.322522</c:v>
                </c:pt>
                <c:pt idx="27">
                  <c:v>15563.752806233349</c:v>
                </c:pt>
                <c:pt idx="28">
                  <c:v>19116.977582</c:v>
                </c:pt>
                <c:pt idx="29">
                  <c:v>35081.640280678621</c:v>
                </c:pt>
                <c:pt idx="30">
                  <c:v>15529.159999999998</c:v>
                </c:pt>
                <c:pt idx="31">
                  <c:v>26388.57</c:v>
                </c:pt>
                <c:pt idx="32">
                  <c:v>34198.01</c:v>
                </c:pt>
                <c:pt idx="33">
                  <c:v>29492.914877684212</c:v>
                </c:pt>
                <c:pt idx="34">
                  <c:v>40471.250796439999</c:v>
                </c:pt>
                <c:pt idx="35">
                  <c:v>29614.566868279995</c:v>
                </c:pt>
                <c:pt idx="36" formatCode="#,##0.0">
                  <c:v>19506.8</c:v>
                </c:pt>
                <c:pt idx="37" formatCode="#,##0.0">
                  <c:v>23251.759999999998</c:v>
                </c:pt>
                <c:pt idx="38" formatCode="#,##0.0">
                  <c:v>30712.866936950006</c:v>
                </c:pt>
                <c:pt idx="39" formatCode="#,##0.0">
                  <c:v>23507.95753646316</c:v>
                </c:pt>
                <c:pt idx="40" formatCode="#,##0.0">
                  <c:v>22726.312603311202</c:v>
                </c:pt>
                <c:pt idx="41" formatCode="#,##0.0">
                  <c:v>26086.954238200004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CB-4311-AA18-A6397DD6597B}"/>
            </c:ext>
          </c:extLst>
        </c:ser>
        <c:ser>
          <c:idx val="1"/>
          <c:order val="1"/>
          <c:tx>
            <c:strRef>
              <c:f>'[2022.06. Gráficos para informe de gestión.xlsx]TOTALES CONT y PLAZO Pesos'!$AB$7</c:f>
              <c:strCache>
                <c:ptCount val="1"/>
                <c:pt idx="0">
                  <c:v>CEDEARS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2.720500911043144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ACB-4311-AA18-A6397DD6597B}"/>
                </c:ext>
              </c:extLst>
            </c:dLbl>
            <c:dLbl>
              <c:idx val="1"/>
              <c:layout>
                <c:manualLayout>
                  <c:x val="2.045093835990555E-3"/>
                  <c:y val="-1.109317043014260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ACB-4311-AA18-A6397DD6597B}"/>
                </c:ext>
              </c:extLst>
            </c:dLbl>
            <c:dLbl>
              <c:idx val="2"/>
              <c:layout>
                <c:manualLayout>
                  <c:x val="-9.3732384678394359E-18"/>
                  <c:y val="-1.008492223596026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ACB-4311-AA18-A6397DD6597B}"/>
                </c:ext>
              </c:extLst>
            </c:dLbl>
            <c:dLbl>
              <c:idx val="3"/>
              <c:layout>
                <c:manualLayout>
                  <c:x val="2.0450938359905598E-3"/>
                  <c:y val="-1.032142740938374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ACB-4311-AA18-A6397DD6597B}"/>
                </c:ext>
              </c:extLst>
            </c:dLbl>
            <c:dLbl>
              <c:idx val="4"/>
              <c:layout>
                <c:manualLayout>
                  <c:x val="-1.8746476935678872E-17"/>
                  <c:y val="-1.537771686080562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ACB-4311-AA18-A6397DD6597B}"/>
                </c:ext>
              </c:extLst>
            </c:dLbl>
            <c:dLbl>
              <c:idx val="10"/>
              <c:layout>
                <c:manualLayout>
                  <c:x val="0"/>
                  <c:y val="-2.467706774256523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ACB-4311-AA18-A6397DD6597B}"/>
                </c:ext>
              </c:extLst>
            </c:dLbl>
            <c:dLbl>
              <c:idx val="11"/>
              <c:layout>
                <c:manualLayout>
                  <c:x val="1.4230418943533697E-3"/>
                  <c:y val="-5.348771069503493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ACB-4311-AA18-A6397DD6597B}"/>
                </c:ext>
              </c:extLst>
            </c:dLbl>
            <c:dLbl>
              <c:idx val="12"/>
              <c:layout>
                <c:manualLayout>
                  <c:x val="-1.4230418943533697E-3"/>
                  <c:y val="-5.014844497530544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ACB-4311-AA18-A6397DD6597B}"/>
                </c:ext>
              </c:extLst>
            </c:dLbl>
            <c:dLbl>
              <c:idx val="13"/>
              <c:layout>
                <c:manualLayout>
                  <c:x val="5.6922236026849104E-3"/>
                  <c:y val="-4.09037365437789E-2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t" anchorCtr="0">
                  <a:no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accent2">
                          <a:lumMod val="10000"/>
                        </a:schemeClr>
                      </a:solidFill>
                      <a:latin typeface="Encode Sans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9657999333075159E-2"/>
                      <c:h val="5.33117210757956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A-AACB-4311-AA18-A6397DD6597B}"/>
                </c:ext>
              </c:extLst>
            </c:dLbl>
            <c:dLbl>
              <c:idx val="14"/>
              <c:layout>
                <c:manualLayout>
                  <c:x val="0"/>
                  <c:y val="-3.10780474560664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AACB-4311-AA18-A6397DD6597B}"/>
                </c:ext>
              </c:extLst>
            </c:dLbl>
            <c:dLbl>
              <c:idx val="15"/>
              <c:layout>
                <c:manualLayout>
                  <c:x val="0"/>
                  <c:y val="-2.486516019234208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AACB-4311-AA18-A6397DD6597B}"/>
                </c:ext>
              </c:extLst>
            </c:dLbl>
            <c:dLbl>
              <c:idx val="30"/>
              <c:layout>
                <c:manualLayout>
                  <c:x val="0"/>
                  <c:y val="-6.609663859827252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ACB-4311-AA18-A6397DD6597B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t" anchorCtr="0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accent2">
                        <a:lumMod val="10000"/>
                      </a:schemeClr>
                    </a:solidFill>
                    <a:latin typeface="Encode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'[2022.06. Gráficos para informe de gestión.xlsx]TOTALES CONT y PLAZO Pesos'!$A$8:$A$157</c:f>
              <c:numCache>
                <c:formatCode>mmm\-yy</c:formatCode>
                <c:ptCount val="42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  <c:pt idx="24">
                  <c:v>44197</c:v>
                </c:pt>
                <c:pt idx="25">
                  <c:v>44228</c:v>
                </c:pt>
                <c:pt idx="26">
                  <c:v>44256</c:v>
                </c:pt>
                <c:pt idx="27">
                  <c:v>44287</c:v>
                </c:pt>
                <c:pt idx="28">
                  <c:v>44317</c:v>
                </c:pt>
                <c:pt idx="29">
                  <c:v>44348</c:v>
                </c:pt>
                <c:pt idx="30">
                  <c:v>44378</c:v>
                </c:pt>
                <c:pt idx="31">
                  <c:v>44409</c:v>
                </c:pt>
                <c:pt idx="32">
                  <c:v>44440</c:v>
                </c:pt>
                <c:pt idx="33">
                  <c:v>44470</c:v>
                </c:pt>
                <c:pt idx="34">
                  <c:v>44501</c:v>
                </c:pt>
                <c:pt idx="35">
                  <c:v>44531</c:v>
                </c:pt>
                <c:pt idx="36">
                  <c:v>44562</c:v>
                </c:pt>
                <c:pt idx="37">
                  <c:v>44593</c:v>
                </c:pt>
                <c:pt idx="38">
                  <c:v>44621</c:v>
                </c:pt>
                <c:pt idx="39">
                  <c:v>44652</c:v>
                </c:pt>
                <c:pt idx="40">
                  <c:v>44682</c:v>
                </c:pt>
                <c:pt idx="41">
                  <c:v>44713</c:v>
                </c:pt>
              </c:numCache>
            </c:numRef>
          </c:cat>
          <c:val>
            <c:numRef>
              <c:f>'[2022.06. Gráficos para informe de gestión.xlsx]TOTALES CONT y PLAZO Pesos'!$AB$8:$AB$157</c:f>
              <c:numCache>
                <c:formatCode>_-* #,##0.0_-;\-* #,##0.0_-;_-* "-"??_-;_-@_-</c:formatCode>
                <c:ptCount val="42"/>
                <c:pt idx="0">
                  <c:v>947.817588</c:v>
                </c:pt>
                <c:pt idx="1">
                  <c:v>1116.115145</c:v>
                </c:pt>
                <c:pt idx="2">
                  <c:v>513.89878699999997</c:v>
                </c:pt>
                <c:pt idx="3">
                  <c:v>577.07219699999996</c:v>
                </c:pt>
                <c:pt idx="4">
                  <c:v>2950.5819160000001</c:v>
                </c:pt>
                <c:pt idx="5">
                  <c:v>4901.5986089999997</c:v>
                </c:pt>
                <c:pt idx="6">
                  <c:v>5354.4347269999998</c:v>
                </c:pt>
                <c:pt idx="7">
                  <c:v>4444.7364399999997</c:v>
                </c:pt>
                <c:pt idx="8">
                  <c:v>4054.5445380000001</c:v>
                </c:pt>
                <c:pt idx="9">
                  <c:v>8987.4494030000005</c:v>
                </c:pt>
                <c:pt idx="10">
                  <c:v>4744.8174509999999</c:v>
                </c:pt>
                <c:pt idx="11">
                  <c:v>3715.7647550000002</c:v>
                </c:pt>
                <c:pt idx="12">
                  <c:v>6183.9712749999999</c:v>
                </c:pt>
                <c:pt idx="13">
                  <c:v>5307.7789439999997</c:v>
                </c:pt>
                <c:pt idx="14">
                  <c:v>7862.8142440000001</c:v>
                </c:pt>
                <c:pt idx="15">
                  <c:v>11756.437338</c:v>
                </c:pt>
                <c:pt idx="16">
                  <c:v>19422.282671000001</c:v>
                </c:pt>
                <c:pt idx="17">
                  <c:v>17236.978561</c:v>
                </c:pt>
                <c:pt idx="18">
                  <c:v>21099.465012000001</c:v>
                </c:pt>
                <c:pt idx="19">
                  <c:v>23728.083092000001</c:v>
                </c:pt>
                <c:pt idx="20">
                  <c:v>38164.402676999998</c:v>
                </c:pt>
                <c:pt idx="21">
                  <c:v>45730.041488000003</c:v>
                </c:pt>
                <c:pt idx="22">
                  <c:v>35235.480872</c:v>
                </c:pt>
                <c:pt idx="23">
                  <c:v>27000.531341000002</c:v>
                </c:pt>
                <c:pt idx="24">
                  <c:v>36264.711307999998</c:v>
                </c:pt>
                <c:pt idx="25">
                  <c:v>30950.103605</c:v>
                </c:pt>
                <c:pt idx="26">
                  <c:v>39503.656113999998</c:v>
                </c:pt>
                <c:pt idx="27">
                  <c:v>37414.594225000001</c:v>
                </c:pt>
                <c:pt idx="28">
                  <c:v>36730.084987000002</c:v>
                </c:pt>
                <c:pt idx="29">
                  <c:v>43993.713405000002</c:v>
                </c:pt>
                <c:pt idx="30">
                  <c:v>41798.019999999997</c:v>
                </c:pt>
                <c:pt idx="31">
                  <c:v>44166.11</c:v>
                </c:pt>
                <c:pt idx="32">
                  <c:v>54997.22</c:v>
                </c:pt>
                <c:pt idx="33">
                  <c:v>64771.42</c:v>
                </c:pt>
                <c:pt idx="34">
                  <c:v>73732.070000000007</c:v>
                </c:pt>
                <c:pt idx="35">
                  <c:v>63103.519999999997</c:v>
                </c:pt>
                <c:pt idx="36">
                  <c:v>71987.399999999994</c:v>
                </c:pt>
                <c:pt idx="37">
                  <c:v>73112.59</c:v>
                </c:pt>
                <c:pt idx="38">
                  <c:v>73458.789999999994</c:v>
                </c:pt>
                <c:pt idx="39">
                  <c:v>50807.7</c:v>
                </c:pt>
                <c:pt idx="40">
                  <c:v>55603.58</c:v>
                </c:pt>
                <c:pt idx="41">
                  <c:v>77927.06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AACB-4311-AA18-A6397DD659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1"/>
        <c:overlap val="100"/>
        <c:axId val="165708928"/>
        <c:axId val="165710464"/>
      </c:barChart>
      <c:dateAx>
        <c:axId val="165708928"/>
        <c:scaling>
          <c:orientation val="minMax"/>
          <c:min val="43800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Encode Sans" pitchFamily="2" charset="0"/>
                <a:ea typeface="+mn-ea"/>
                <a:cs typeface="+mn-cs"/>
              </a:defRPr>
            </a:pPr>
            <a:endParaRPr lang="en-US"/>
          </a:p>
        </c:txPr>
        <c:crossAx val="165710464"/>
        <c:crosses val="autoZero"/>
        <c:auto val="1"/>
        <c:lblOffset val="100"/>
        <c:baseTimeUnit val="months"/>
      </c:dateAx>
      <c:valAx>
        <c:axId val="165710464"/>
        <c:scaling>
          <c:orientation val="minMax"/>
        </c:scaling>
        <c:delete val="1"/>
        <c:axPos val="l"/>
        <c:numFmt formatCode="_-* #,##0_-;\-* #,##0_-;_-* &quot;-&quot;??_-;_-@_-" sourceLinked="1"/>
        <c:majorTickMark val="none"/>
        <c:minorTickMark val="none"/>
        <c:tickLblPos val="nextTo"/>
        <c:crossAx val="1657089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9510085694262659"/>
          <c:y val="0.94866963297976181"/>
          <c:w val="0.20979812508373613"/>
          <c:h val="5.13303191219553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Encode Sans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8299650043744533E-2"/>
          <c:y val="0.12447516722456022"/>
          <c:w val="0.95420245726600794"/>
          <c:h val="0.7210726568581610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'[2022.06. Gráficos para informe de gestión.xlsx]TOTALES CONT y PLAZO Pesos'!$X$7</c:f>
              <c:strCache>
                <c:ptCount val="1"/>
                <c:pt idx="0">
                  <c:v>Acciones</c:v>
                </c:pt>
              </c:strCache>
            </c:strRef>
          </c:tx>
          <c:spPr>
            <a:solidFill>
              <a:srgbClr val="37B9E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64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rgbClr val="002060"/>
                    </a:solidFill>
                    <a:latin typeface="Encode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'[2022.06. Gráficos para informe de gestión.xlsx]TOTALES CONT y PLAZO Pesos'!$A$8:$A$157</c:f>
              <c:numCache>
                <c:formatCode>mmm\-yy</c:formatCode>
                <c:ptCount val="42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  <c:pt idx="24">
                  <c:v>44197</c:v>
                </c:pt>
                <c:pt idx="25">
                  <c:v>44228</c:v>
                </c:pt>
                <c:pt idx="26">
                  <c:v>44256</c:v>
                </c:pt>
                <c:pt idx="27">
                  <c:v>44287</c:v>
                </c:pt>
                <c:pt idx="28">
                  <c:v>44317</c:v>
                </c:pt>
                <c:pt idx="29">
                  <c:v>44348</c:v>
                </c:pt>
                <c:pt idx="30">
                  <c:v>44378</c:v>
                </c:pt>
                <c:pt idx="31">
                  <c:v>44409</c:v>
                </c:pt>
                <c:pt idx="32">
                  <c:v>44440</c:v>
                </c:pt>
                <c:pt idx="33">
                  <c:v>44470</c:v>
                </c:pt>
                <c:pt idx="34">
                  <c:v>44501</c:v>
                </c:pt>
                <c:pt idx="35">
                  <c:v>44531</c:v>
                </c:pt>
                <c:pt idx="36">
                  <c:v>44562</c:v>
                </c:pt>
                <c:pt idx="37">
                  <c:v>44593</c:v>
                </c:pt>
                <c:pt idx="38">
                  <c:v>44621</c:v>
                </c:pt>
                <c:pt idx="39">
                  <c:v>44652</c:v>
                </c:pt>
                <c:pt idx="40">
                  <c:v>44682</c:v>
                </c:pt>
                <c:pt idx="41">
                  <c:v>44713</c:v>
                </c:pt>
              </c:numCache>
            </c:numRef>
          </c:cat>
          <c:val>
            <c:numRef>
              <c:f>'[2022.06. Gráficos para informe de gestión.xlsx]TOTALES CONT y PLAZO Pesos'!$X$8:$X$157</c:f>
              <c:numCache>
                <c:formatCode>_-* #,##0_-;\-* #,##0_-;_-* "-"??_-;_-@_-</c:formatCode>
                <c:ptCount val="42"/>
                <c:pt idx="0">
                  <c:v>15100.701868</c:v>
                </c:pt>
                <c:pt idx="1">
                  <c:v>16330.472711000002</c:v>
                </c:pt>
                <c:pt idx="2">
                  <c:v>15463.671969999998</c:v>
                </c:pt>
                <c:pt idx="3">
                  <c:v>13826.101477999999</c:v>
                </c:pt>
                <c:pt idx="4">
                  <c:v>13737.95834619109</c:v>
                </c:pt>
                <c:pt idx="5">
                  <c:v>22540.536170559379</c:v>
                </c:pt>
                <c:pt idx="6">
                  <c:v>17671.154895449999</c:v>
                </c:pt>
                <c:pt idx="7">
                  <c:v>29239.360285286071</c:v>
                </c:pt>
                <c:pt idx="8">
                  <c:v>14582.68112635227</c:v>
                </c:pt>
                <c:pt idx="9">
                  <c:v>31577.219724200346</c:v>
                </c:pt>
                <c:pt idx="10">
                  <c:v>13243.187151810187</c:v>
                </c:pt>
                <c:pt idx="11">
                  <c:v>17172.994452399995</c:v>
                </c:pt>
                <c:pt idx="12">
                  <c:v>15191.001217000001</c:v>
                </c:pt>
                <c:pt idx="13">
                  <c:v>11787.173868079999</c:v>
                </c:pt>
                <c:pt idx="14">
                  <c:v>15666.258942500001</c:v>
                </c:pt>
                <c:pt idx="15">
                  <c:v>15061.086137</c:v>
                </c:pt>
                <c:pt idx="16">
                  <c:v>25863.935207999999</c:v>
                </c:pt>
                <c:pt idx="17">
                  <c:v>32083.74162357143</c:v>
                </c:pt>
                <c:pt idx="18">
                  <c:v>29362.519664010637</c:v>
                </c:pt>
                <c:pt idx="19">
                  <c:v>33313.983794</c:v>
                </c:pt>
                <c:pt idx="20">
                  <c:v>22237.265063999999</c:v>
                </c:pt>
                <c:pt idx="21">
                  <c:v>23507.779291000003</c:v>
                </c:pt>
                <c:pt idx="22">
                  <c:v>21284.775872236842</c:v>
                </c:pt>
                <c:pt idx="23">
                  <c:v>17499.073235</c:v>
                </c:pt>
                <c:pt idx="24">
                  <c:v>15627.216710025001</c:v>
                </c:pt>
                <c:pt idx="25">
                  <c:v>20242.41710533333</c:v>
                </c:pt>
                <c:pt idx="26">
                  <c:v>16357.322522</c:v>
                </c:pt>
                <c:pt idx="27">
                  <c:v>15563.752806233349</c:v>
                </c:pt>
                <c:pt idx="28">
                  <c:v>19116.977582</c:v>
                </c:pt>
                <c:pt idx="29">
                  <c:v>35081.640280678621</c:v>
                </c:pt>
                <c:pt idx="30">
                  <c:v>15529.159999999998</c:v>
                </c:pt>
                <c:pt idx="31">
                  <c:v>26388.57</c:v>
                </c:pt>
                <c:pt idx="32">
                  <c:v>34198.01</c:v>
                </c:pt>
                <c:pt idx="33">
                  <c:v>29492.914877684212</c:v>
                </c:pt>
                <c:pt idx="34">
                  <c:v>40471.250796439999</c:v>
                </c:pt>
                <c:pt idx="35">
                  <c:v>29614.566868279995</c:v>
                </c:pt>
                <c:pt idx="36">
                  <c:v>19506.8</c:v>
                </c:pt>
                <c:pt idx="37">
                  <c:v>23251.759999999998</c:v>
                </c:pt>
                <c:pt idx="38">
                  <c:v>30712.866936950006</c:v>
                </c:pt>
                <c:pt idx="39">
                  <c:v>23507.95753646316</c:v>
                </c:pt>
                <c:pt idx="40">
                  <c:v>22726.312603311202</c:v>
                </c:pt>
                <c:pt idx="41">
                  <c:v>26086.954238200004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20-4A11-ADF6-480D516E2B6F}"/>
            </c:ext>
          </c:extLst>
        </c:ser>
        <c:ser>
          <c:idx val="1"/>
          <c:order val="1"/>
          <c:tx>
            <c:strRef>
              <c:f>'[2022.06. Gráficos para informe de gestión.xlsx]TOTALES CONT y PLAZO Pesos'!$Y$7</c:f>
              <c:strCache>
                <c:ptCount val="1"/>
                <c:pt idx="0">
                  <c:v>ADRs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rgbClr val="FFFFFF"/>
                    </a:solidFill>
                    <a:latin typeface="Encode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'[2022.06. Gráficos para informe de gestión.xlsx]TOTALES CONT y PLAZO Pesos'!$A$8:$A$157</c:f>
              <c:numCache>
                <c:formatCode>mmm\-yy</c:formatCode>
                <c:ptCount val="42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  <c:pt idx="24">
                  <c:v>44197</c:v>
                </c:pt>
                <c:pt idx="25">
                  <c:v>44228</c:v>
                </c:pt>
                <c:pt idx="26">
                  <c:v>44256</c:v>
                </c:pt>
                <c:pt idx="27">
                  <c:v>44287</c:v>
                </c:pt>
                <c:pt idx="28">
                  <c:v>44317</c:v>
                </c:pt>
                <c:pt idx="29">
                  <c:v>44348</c:v>
                </c:pt>
                <c:pt idx="30">
                  <c:v>44378</c:v>
                </c:pt>
                <c:pt idx="31">
                  <c:v>44409</c:v>
                </c:pt>
                <c:pt idx="32">
                  <c:v>44440</c:v>
                </c:pt>
                <c:pt idx="33">
                  <c:v>44470</c:v>
                </c:pt>
                <c:pt idx="34">
                  <c:v>44501</c:v>
                </c:pt>
                <c:pt idx="35">
                  <c:v>44531</c:v>
                </c:pt>
                <c:pt idx="36">
                  <c:v>44562</c:v>
                </c:pt>
                <c:pt idx="37">
                  <c:v>44593</c:v>
                </c:pt>
                <c:pt idx="38">
                  <c:v>44621</c:v>
                </c:pt>
                <c:pt idx="39">
                  <c:v>44652</c:v>
                </c:pt>
                <c:pt idx="40">
                  <c:v>44682</c:v>
                </c:pt>
                <c:pt idx="41">
                  <c:v>44713</c:v>
                </c:pt>
              </c:numCache>
            </c:numRef>
          </c:cat>
          <c:val>
            <c:numRef>
              <c:f>'[2022.06. Gráficos para informe de gestión.xlsx]TOTALES CONT y PLAZO Pesos'!$Y$8:$Y$157</c:f>
              <c:numCache>
                <c:formatCode>_-* #,##0_-;\-* #,##0_-;_-* "-"??_-;_-@_-</c:formatCode>
                <c:ptCount val="42"/>
                <c:pt idx="0">
                  <c:v>150990.59933005899</c:v>
                </c:pt>
                <c:pt idx="1">
                  <c:v>142325.8237699962</c:v>
                </c:pt>
                <c:pt idx="2">
                  <c:v>186769.73429933999</c:v>
                </c:pt>
                <c:pt idx="3">
                  <c:v>172259.28519189279</c:v>
                </c:pt>
                <c:pt idx="4">
                  <c:v>287302.4445435612</c:v>
                </c:pt>
                <c:pt idx="5">
                  <c:v>235453.45124446417</c:v>
                </c:pt>
                <c:pt idx="6">
                  <c:v>188958.01105265378</c:v>
                </c:pt>
                <c:pt idx="7">
                  <c:v>389617.21215266309</c:v>
                </c:pt>
                <c:pt idx="8">
                  <c:v>234006.07195937101</c:v>
                </c:pt>
                <c:pt idx="9">
                  <c:v>206919.36305797999</c:v>
                </c:pt>
                <c:pt idx="10">
                  <c:v>183835.31730816481</c:v>
                </c:pt>
                <c:pt idx="11">
                  <c:v>245401.72409735835</c:v>
                </c:pt>
                <c:pt idx="12">
                  <c:v>189728.42571994168</c:v>
                </c:pt>
                <c:pt idx="13">
                  <c:v>183519.41709600718</c:v>
                </c:pt>
                <c:pt idx="14">
                  <c:v>202315.31426635207</c:v>
                </c:pt>
                <c:pt idx="15">
                  <c:v>95309.841298059197</c:v>
                </c:pt>
                <c:pt idx="16">
                  <c:v>131741.67565178449</c:v>
                </c:pt>
                <c:pt idx="17">
                  <c:v>162253.90882048212</c:v>
                </c:pt>
                <c:pt idx="18">
                  <c:v>140433.24457760298</c:v>
                </c:pt>
                <c:pt idx="19">
                  <c:v>132328.24176237598</c:v>
                </c:pt>
                <c:pt idx="20">
                  <c:v>111951.4877947674</c:v>
                </c:pt>
                <c:pt idx="21">
                  <c:v>94336.500212871368</c:v>
                </c:pt>
                <c:pt idx="22">
                  <c:v>149825.00044928584</c:v>
                </c:pt>
                <c:pt idx="23">
                  <c:v>160868.75963281302</c:v>
                </c:pt>
                <c:pt idx="24">
                  <c:v>155000.67928572901</c:v>
                </c:pt>
                <c:pt idx="25">
                  <c:v>177031.8394867251</c:v>
                </c:pt>
                <c:pt idx="26">
                  <c:v>261783.1605922695</c:v>
                </c:pt>
                <c:pt idx="27">
                  <c:v>187331.85803984263</c:v>
                </c:pt>
                <c:pt idx="28">
                  <c:v>273554.23422217538</c:v>
                </c:pt>
                <c:pt idx="29">
                  <c:v>245519.2525932868</c:v>
                </c:pt>
                <c:pt idx="30">
                  <c:v>231819.02928365237</c:v>
                </c:pt>
                <c:pt idx="31">
                  <c:v>256559.2286561536</c:v>
                </c:pt>
                <c:pt idx="32">
                  <c:v>252779.810007505</c:v>
                </c:pt>
                <c:pt idx="33">
                  <c:v>255830.11437882844</c:v>
                </c:pt>
                <c:pt idx="34">
                  <c:v>341578.02393231564</c:v>
                </c:pt>
                <c:pt idx="35">
                  <c:v>230593.31929713456</c:v>
                </c:pt>
                <c:pt idx="36">
                  <c:v>190373.97777767116</c:v>
                </c:pt>
                <c:pt idx="37">
                  <c:v>234434.67527850901</c:v>
                </c:pt>
                <c:pt idx="38">
                  <c:v>334740.5658912824</c:v>
                </c:pt>
                <c:pt idx="39">
                  <c:v>306708.61887157988</c:v>
                </c:pt>
                <c:pt idx="40">
                  <c:v>309399.80363795668</c:v>
                </c:pt>
                <c:pt idx="41">
                  <c:v>320419.43884167494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220-4A11-ADF6-480D516E2B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1"/>
        <c:overlap val="100"/>
        <c:axId val="165396864"/>
        <c:axId val="165398400"/>
      </c:barChart>
      <c:dateAx>
        <c:axId val="165396864"/>
        <c:scaling>
          <c:orientation val="minMax"/>
          <c:min val="43800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Encode Sans" pitchFamily="2" charset="0"/>
                <a:ea typeface="+mn-ea"/>
                <a:cs typeface="+mn-cs"/>
              </a:defRPr>
            </a:pPr>
            <a:endParaRPr lang="en-US"/>
          </a:p>
        </c:txPr>
        <c:crossAx val="165398400"/>
        <c:crosses val="autoZero"/>
        <c:auto val="1"/>
        <c:lblOffset val="100"/>
        <c:baseTimeUnit val="months"/>
      </c:dateAx>
      <c:valAx>
        <c:axId val="165398400"/>
        <c:scaling>
          <c:orientation val="minMax"/>
        </c:scaling>
        <c:delete val="1"/>
        <c:axPos val="l"/>
        <c:numFmt formatCode="_-* #,##0_-;\-* #,##0_-;_-* &quot;-&quot;??_-;_-@_-" sourceLinked="1"/>
        <c:majorTickMark val="none"/>
        <c:minorTickMark val="none"/>
        <c:tickLblPos val="nextTo"/>
        <c:crossAx val="165396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3920833333333339"/>
          <c:y val="0.9301588815459767"/>
          <c:w val="0.19797211286089239"/>
          <c:h val="4.33239750496080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Encode Sans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8753817186004419E-2"/>
          <c:y val="2.8416564568050241E-2"/>
          <c:w val="0.88107748631325555"/>
          <c:h val="0.79553849562748669"/>
        </c:manualLayout>
      </c:layout>
      <c:areaChart>
        <c:grouping val="stacked"/>
        <c:varyColors val="0"/>
        <c:ser>
          <c:idx val="0"/>
          <c:order val="0"/>
          <c:tx>
            <c:strRef>
              <c:f>'Evolución Pn tipo de instru.'!$B$2</c:f>
              <c:strCache>
                <c:ptCount val="1"/>
                <c:pt idx="0">
                  <c:v>ON+VCP+FF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cat>
            <c:numRef>
              <c:f>'Evolución Pn tipo de instru.'!$A$7:$A$17</c:f>
              <c:numCache>
                <c:formatCode>mmm\-yy</c:formatCode>
                <c:ptCount val="11"/>
                <c:pt idx="0">
                  <c:v>43800</c:v>
                </c:pt>
                <c:pt idx="1">
                  <c:v>43891</c:v>
                </c:pt>
                <c:pt idx="2">
                  <c:v>43983</c:v>
                </c:pt>
                <c:pt idx="3">
                  <c:v>44075</c:v>
                </c:pt>
                <c:pt idx="4">
                  <c:v>44166</c:v>
                </c:pt>
                <c:pt idx="5">
                  <c:v>44256</c:v>
                </c:pt>
                <c:pt idx="6">
                  <c:v>44348</c:v>
                </c:pt>
                <c:pt idx="7">
                  <c:v>44440</c:v>
                </c:pt>
                <c:pt idx="8">
                  <c:v>44531</c:v>
                </c:pt>
                <c:pt idx="9">
                  <c:v>44621</c:v>
                </c:pt>
                <c:pt idx="10">
                  <c:v>44713</c:v>
                </c:pt>
              </c:numCache>
            </c:numRef>
          </c:cat>
          <c:val>
            <c:numRef>
              <c:f>'Evolución Pn tipo de instru.'!$B$7:$B$17</c:f>
              <c:numCache>
                <c:formatCode>_("$"* #,##0.00_);_("$"* \(#,##0.00\);_("$"* "-"??_);_(@_)</c:formatCode>
                <c:ptCount val="11"/>
                <c:pt idx="0">
                  <c:v>119101362082.00992</c:v>
                </c:pt>
                <c:pt idx="1">
                  <c:v>146738271659.56021</c:v>
                </c:pt>
                <c:pt idx="2">
                  <c:v>177942691416.34998</c:v>
                </c:pt>
                <c:pt idx="3">
                  <c:v>251889005036.10007</c:v>
                </c:pt>
                <c:pt idx="4">
                  <c:v>269150064387.0401</c:v>
                </c:pt>
                <c:pt idx="5">
                  <c:v>298029876697.15967</c:v>
                </c:pt>
                <c:pt idx="6">
                  <c:v>126109462393.82994</c:v>
                </c:pt>
                <c:pt idx="7">
                  <c:v>411742751682.50122</c:v>
                </c:pt>
                <c:pt idx="8">
                  <c:v>430419918278.05005</c:v>
                </c:pt>
                <c:pt idx="9">
                  <c:v>438842169254.11951</c:v>
                </c:pt>
                <c:pt idx="10">
                  <c:v>553323753185.53015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5E-4673-8AA8-1FF3755E47F6}"/>
            </c:ext>
          </c:extLst>
        </c:ser>
        <c:ser>
          <c:idx val="1"/>
          <c:order val="1"/>
          <c:tx>
            <c:strRef>
              <c:f>'Evolución Pn tipo de instru.'!$C$2</c:f>
              <c:strCache>
                <c:ptCount val="1"/>
                <c:pt idx="0">
                  <c:v>CPD+Pagaré+FCE</c:v>
                </c:pt>
              </c:strCache>
            </c:strRef>
          </c:tx>
          <c:spPr>
            <a:solidFill>
              <a:srgbClr val="9E9E9E">
                <a:lumMod val="50000"/>
              </a:srgbClr>
            </a:solidFill>
            <a:ln>
              <a:noFill/>
            </a:ln>
            <a:effectLst/>
          </c:spPr>
          <c:cat>
            <c:numRef>
              <c:f>'Evolución Pn tipo de instru.'!$A$7:$A$17</c:f>
              <c:numCache>
                <c:formatCode>mmm\-yy</c:formatCode>
                <c:ptCount val="11"/>
                <c:pt idx="0">
                  <c:v>43800</c:v>
                </c:pt>
                <c:pt idx="1">
                  <c:v>43891</c:v>
                </c:pt>
                <c:pt idx="2">
                  <c:v>43983</c:v>
                </c:pt>
                <c:pt idx="3">
                  <c:v>44075</c:v>
                </c:pt>
                <c:pt idx="4">
                  <c:v>44166</c:v>
                </c:pt>
                <c:pt idx="5">
                  <c:v>44256</c:v>
                </c:pt>
                <c:pt idx="6">
                  <c:v>44348</c:v>
                </c:pt>
                <c:pt idx="7">
                  <c:v>44440</c:v>
                </c:pt>
                <c:pt idx="8">
                  <c:v>44531</c:v>
                </c:pt>
                <c:pt idx="9">
                  <c:v>44621</c:v>
                </c:pt>
                <c:pt idx="10">
                  <c:v>44713</c:v>
                </c:pt>
              </c:numCache>
            </c:numRef>
          </c:cat>
          <c:val>
            <c:numRef>
              <c:f>'Evolución Pn tipo de instru.'!$C$7:$C$17</c:f>
              <c:numCache>
                <c:formatCode>_("$"* #,##0.00_);_("$"* \(#,##0.00\);_("$"* "-"??_);_(@_)</c:formatCode>
                <c:ptCount val="11"/>
                <c:pt idx="0">
                  <c:v>30150682945.269562</c:v>
                </c:pt>
                <c:pt idx="1">
                  <c:v>35818443394.590057</c:v>
                </c:pt>
                <c:pt idx="2">
                  <c:v>44964677958.279327</c:v>
                </c:pt>
                <c:pt idx="3">
                  <c:v>57443352712.190216</c:v>
                </c:pt>
                <c:pt idx="4">
                  <c:v>60039588485.75975</c:v>
                </c:pt>
                <c:pt idx="5">
                  <c:v>70372215597.400604</c:v>
                </c:pt>
                <c:pt idx="6">
                  <c:v>75100693170.050156</c:v>
                </c:pt>
                <c:pt idx="7">
                  <c:v>88395069134.898254</c:v>
                </c:pt>
                <c:pt idx="8">
                  <c:v>101083945991.11934</c:v>
                </c:pt>
                <c:pt idx="9">
                  <c:v>114740526850.439</c:v>
                </c:pt>
                <c:pt idx="10">
                  <c:v>135214850960.3403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65E-4673-8AA8-1FF3755E47F6}"/>
            </c:ext>
          </c:extLst>
        </c:ser>
        <c:ser>
          <c:idx val="2"/>
          <c:order val="2"/>
          <c:tx>
            <c:strRef>
              <c:f>'Evolución Pn tipo de instru.'!$D$2</c:f>
              <c:strCache>
                <c:ptCount val="1"/>
                <c:pt idx="0">
                  <c:v>CC + Plazo Fijo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cat>
            <c:numRef>
              <c:f>'Evolución Pn tipo de instru.'!$A$7:$A$17</c:f>
              <c:numCache>
                <c:formatCode>mmm\-yy</c:formatCode>
                <c:ptCount val="11"/>
                <c:pt idx="0">
                  <c:v>43800</c:v>
                </c:pt>
                <c:pt idx="1">
                  <c:v>43891</c:v>
                </c:pt>
                <c:pt idx="2">
                  <c:v>43983</c:v>
                </c:pt>
                <c:pt idx="3">
                  <c:v>44075</c:v>
                </c:pt>
                <c:pt idx="4">
                  <c:v>44166</c:v>
                </c:pt>
                <c:pt idx="5">
                  <c:v>44256</c:v>
                </c:pt>
                <c:pt idx="6">
                  <c:v>44348</c:v>
                </c:pt>
                <c:pt idx="7">
                  <c:v>44440</c:v>
                </c:pt>
                <c:pt idx="8">
                  <c:v>44531</c:v>
                </c:pt>
                <c:pt idx="9">
                  <c:v>44621</c:v>
                </c:pt>
                <c:pt idx="10">
                  <c:v>44713</c:v>
                </c:pt>
              </c:numCache>
            </c:numRef>
          </c:cat>
          <c:val>
            <c:numRef>
              <c:f>'Evolución Pn tipo de instru.'!$D$7:$D$17</c:f>
              <c:numCache>
                <c:formatCode>_("$"* #,##0.00_);_("$"* \(#,##0.00\);_("$"* "-"??_);_(@_)</c:formatCode>
                <c:ptCount val="11"/>
                <c:pt idx="0">
                  <c:v>341470325444.05042</c:v>
                </c:pt>
                <c:pt idx="1">
                  <c:v>535687502564.22052</c:v>
                </c:pt>
                <c:pt idx="2">
                  <c:v>780019146866.97998</c:v>
                </c:pt>
                <c:pt idx="3">
                  <c:v>834623864882.56128</c:v>
                </c:pt>
                <c:pt idx="4">
                  <c:v>875359683617.98926</c:v>
                </c:pt>
                <c:pt idx="5">
                  <c:v>1090183813550.4917</c:v>
                </c:pt>
                <c:pt idx="6">
                  <c:v>1179907857504.0884</c:v>
                </c:pt>
                <c:pt idx="7">
                  <c:v>1476030429869.2107</c:v>
                </c:pt>
                <c:pt idx="8">
                  <c:v>1631094316935.7197</c:v>
                </c:pt>
                <c:pt idx="9">
                  <c:v>1813780488983.9561</c:v>
                </c:pt>
                <c:pt idx="10">
                  <c:v>2190213310801.8716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65E-4673-8AA8-1FF3755E47F6}"/>
            </c:ext>
          </c:extLst>
        </c:ser>
        <c:ser>
          <c:idx val="3"/>
          <c:order val="3"/>
          <c:tx>
            <c:strRef>
              <c:f>'Evolución Pn tipo de instru.'!$E$2</c:f>
              <c:strCache>
                <c:ptCount val="1"/>
                <c:pt idx="0">
                  <c:v>Títulos Públicos</c:v>
                </c:pt>
              </c:strCache>
            </c:strRef>
          </c:tx>
          <c:spPr>
            <a:solidFill>
              <a:srgbClr val="0B5394">
                <a:lumMod val="75000"/>
              </a:srgbClr>
            </a:solidFill>
            <a:ln>
              <a:noFill/>
            </a:ln>
            <a:effectLst/>
          </c:spPr>
          <c:cat>
            <c:numRef>
              <c:f>'Evolución Pn tipo de instru.'!$A$7:$A$17</c:f>
              <c:numCache>
                <c:formatCode>mmm\-yy</c:formatCode>
                <c:ptCount val="11"/>
                <c:pt idx="0">
                  <c:v>43800</c:v>
                </c:pt>
                <c:pt idx="1">
                  <c:v>43891</c:v>
                </c:pt>
                <c:pt idx="2">
                  <c:v>43983</c:v>
                </c:pt>
                <c:pt idx="3">
                  <c:v>44075</c:v>
                </c:pt>
                <c:pt idx="4">
                  <c:v>44166</c:v>
                </c:pt>
                <c:pt idx="5">
                  <c:v>44256</c:v>
                </c:pt>
                <c:pt idx="6">
                  <c:v>44348</c:v>
                </c:pt>
                <c:pt idx="7">
                  <c:v>44440</c:v>
                </c:pt>
                <c:pt idx="8">
                  <c:v>44531</c:v>
                </c:pt>
                <c:pt idx="9">
                  <c:v>44621</c:v>
                </c:pt>
                <c:pt idx="10">
                  <c:v>44713</c:v>
                </c:pt>
              </c:numCache>
            </c:numRef>
          </c:cat>
          <c:val>
            <c:numRef>
              <c:f>'Evolución Pn tipo de instru.'!$E$7:$E$17</c:f>
              <c:numCache>
                <c:formatCode>_("$"* #,##0.00_);_("$"* \(#,##0.00\);_("$"* "-"??_);_(@_)</c:formatCode>
                <c:ptCount val="11"/>
                <c:pt idx="0">
                  <c:v>155428080170.97</c:v>
                </c:pt>
                <c:pt idx="1">
                  <c:v>130129334684.90019</c:v>
                </c:pt>
                <c:pt idx="2">
                  <c:v>229042607477.29007</c:v>
                </c:pt>
                <c:pt idx="3">
                  <c:v>390639479652.59003</c:v>
                </c:pt>
                <c:pt idx="4">
                  <c:v>455177551659.49042</c:v>
                </c:pt>
                <c:pt idx="5">
                  <c:v>539367360603.86804</c:v>
                </c:pt>
                <c:pt idx="6">
                  <c:v>676456422571.34949</c:v>
                </c:pt>
                <c:pt idx="7">
                  <c:v>809533035611.10583</c:v>
                </c:pt>
                <c:pt idx="8">
                  <c:v>1135308151687.0303</c:v>
                </c:pt>
                <c:pt idx="9">
                  <c:v>1550274083367.2195</c:v>
                </c:pt>
                <c:pt idx="10">
                  <c:v>1296872828913.7905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65E-4673-8AA8-1FF3755E47F6}"/>
            </c:ext>
          </c:extLst>
        </c:ser>
        <c:ser>
          <c:idx val="4"/>
          <c:order val="4"/>
          <c:tx>
            <c:strRef>
              <c:f>'Evolución Pn tipo de instru.'!$F$2</c:f>
              <c:strCache>
                <c:ptCount val="1"/>
                <c:pt idx="0">
                  <c:v>Otros</c:v>
                </c:pt>
              </c:strCache>
            </c:strRef>
          </c:tx>
          <c:spPr>
            <a:solidFill>
              <a:srgbClr val="B2CFEB">
                <a:lumMod val="75000"/>
              </a:srgbClr>
            </a:solidFill>
            <a:ln>
              <a:noFill/>
            </a:ln>
            <a:effectLst/>
          </c:spPr>
          <c:cat>
            <c:numRef>
              <c:f>'Evolución Pn tipo de instru.'!$A$7:$A$17</c:f>
              <c:numCache>
                <c:formatCode>mmm\-yy</c:formatCode>
                <c:ptCount val="11"/>
                <c:pt idx="0">
                  <c:v>43800</c:v>
                </c:pt>
                <c:pt idx="1">
                  <c:v>43891</c:v>
                </c:pt>
                <c:pt idx="2">
                  <c:v>43983</c:v>
                </c:pt>
                <c:pt idx="3">
                  <c:v>44075</c:v>
                </c:pt>
                <c:pt idx="4">
                  <c:v>44166</c:v>
                </c:pt>
                <c:pt idx="5">
                  <c:v>44256</c:v>
                </c:pt>
                <c:pt idx="6">
                  <c:v>44348</c:v>
                </c:pt>
                <c:pt idx="7">
                  <c:v>44440</c:v>
                </c:pt>
                <c:pt idx="8">
                  <c:v>44531</c:v>
                </c:pt>
                <c:pt idx="9">
                  <c:v>44621</c:v>
                </c:pt>
                <c:pt idx="10">
                  <c:v>44713</c:v>
                </c:pt>
              </c:numCache>
            </c:numRef>
          </c:cat>
          <c:val>
            <c:numRef>
              <c:f>'Evolución Pn tipo de instru.'!$F$7:$F$17</c:f>
              <c:numCache>
                <c:formatCode>_("$"* #,##0.00_);_("$"* \(#,##0.00\);_("$"* "-"??_);_(@_)</c:formatCode>
                <c:ptCount val="11"/>
                <c:pt idx="0">
                  <c:v>140245810726.12</c:v>
                </c:pt>
                <c:pt idx="1">
                  <c:v>107502421371.96997</c:v>
                </c:pt>
                <c:pt idx="2">
                  <c:v>137985391634.84058</c:v>
                </c:pt>
                <c:pt idx="3">
                  <c:v>159651315303.47998</c:v>
                </c:pt>
                <c:pt idx="4">
                  <c:v>186731210306.87012</c:v>
                </c:pt>
                <c:pt idx="5">
                  <c:v>195772488131.27002</c:v>
                </c:pt>
                <c:pt idx="6">
                  <c:v>380417660366.82959</c:v>
                </c:pt>
                <c:pt idx="7">
                  <c:v>150994724351.35565</c:v>
                </c:pt>
                <c:pt idx="8">
                  <c:v>194044855859.50928</c:v>
                </c:pt>
                <c:pt idx="9">
                  <c:v>246428775515.30801</c:v>
                </c:pt>
                <c:pt idx="10">
                  <c:v>247556106518.84964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65E-4673-8AA8-1FF3755E47F6}"/>
            </c:ext>
          </c:extLst>
        </c:ser>
        <c:ser>
          <c:idx val="5"/>
          <c:order val="5"/>
          <c:tx>
            <c:strRef>
              <c:f>'Evolución Pn tipo de instru.'!$G$2</c:f>
              <c:strCache>
                <c:ptCount val="1"/>
                <c:pt idx="0">
                  <c:v>Acciones</c:v>
                </c:pt>
              </c:strCache>
            </c:strRef>
          </c:tx>
          <c:spPr>
            <a:solidFill>
              <a:srgbClr val="B2CFEB">
                <a:lumMod val="10000"/>
              </a:srgbClr>
            </a:solidFill>
            <a:ln>
              <a:noFill/>
            </a:ln>
            <a:effectLst/>
          </c:spPr>
          <c:cat>
            <c:numRef>
              <c:f>'Evolución Pn tipo de instru.'!$A$7:$A$17</c:f>
              <c:numCache>
                <c:formatCode>mmm\-yy</c:formatCode>
                <c:ptCount val="11"/>
                <c:pt idx="0">
                  <c:v>43800</c:v>
                </c:pt>
                <c:pt idx="1">
                  <c:v>43891</c:v>
                </c:pt>
                <c:pt idx="2">
                  <c:v>43983</c:v>
                </c:pt>
                <c:pt idx="3">
                  <c:v>44075</c:v>
                </c:pt>
                <c:pt idx="4">
                  <c:v>44166</c:v>
                </c:pt>
                <c:pt idx="5">
                  <c:v>44256</c:v>
                </c:pt>
                <c:pt idx="6">
                  <c:v>44348</c:v>
                </c:pt>
                <c:pt idx="7">
                  <c:v>44440</c:v>
                </c:pt>
                <c:pt idx="8">
                  <c:v>44531</c:v>
                </c:pt>
                <c:pt idx="9">
                  <c:v>44621</c:v>
                </c:pt>
                <c:pt idx="10">
                  <c:v>44713</c:v>
                </c:pt>
              </c:numCache>
            </c:numRef>
          </c:cat>
          <c:val>
            <c:numRef>
              <c:f>'Evolución Pn tipo de instru.'!$G$7:$G$17</c:f>
              <c:numCache>
                <c:formatCode>_("$"* #,##0.00_);_("$"* \(#,##0.00\);_("$"* "-"??_);_(@_)</c:formatCode>
                <c:ptCount val="11"/>
                <c:pt idx="0">
                  <c:v>28355367891.689991</c:v>
                </c:pt>
                <c:pt idx="1">
                  <c:v>17964319347.569992</c:v>
                </c:pt>
                <c:pt idx="2">
                  <c:v>33420710061.600014</c:v>
                </c:pt>
                <c:pt idx="3">
                  <c:v>35254279408.899986</c:v>
                </c:pt>
                <c:pt idx="4">
                  <c:v>45927437121.050003</c:v>
                </c:pt>
                <c:pt idx="5">
                  <c:v>40543835163.379997</c:v>
                </c:pt>
                <c:pt idx="6">
                  <c:v>51009323187.659943</c:v>
                </c:pt>
                <c:pt idx="7">
                  <c:v>57473956494.560555</c:v>
                </c:pt>
                <c:pt idx="8">
                  <c:v>57974388070.769989</c:v>
                </c:pt>
                <c:pt idx="9">
                  <c:v>65264946933.640007</c:v>
                </c:pt>
                <c:pt idx="10">
                  <c:v>61763714467.770004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65E-4673-8AA8-1FF3755E47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1303680"/>
        <c:axId val="151305216"/>
      </c:areaChart>
      <c:catAx>
        <c:axId val="151303680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Encode Sans" pitchFamily="2" charset="0"/>
                <a:ea typeface="+mn-ea"/>
                <a:cs typeface="+mn-cs"/>
              </a:defRPr>
            </a:pPr>
            <a:endParaRPr lang="en-US"/>
          </a:p>
        </c:txPr>
        <c:crossAx val="151305216"/>
        <c:crosses val="autoZero"/>
        <c:auto val="0"/>
        <c:lblAlgn val="ctr"/>
        <c:lblOffset val="100"/>
        <c:noMultiLvlLbl val="0"/>
      </c:catAx>
      <c:valAx>
        <c:axId val="151305216"/>
        <c:scaling>
          <c:orientation val="minMax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Encode Sans" pitchFamily="2" charset="0"/>
                <a:ea typeface="+mn-ea"/>
                <a:cs typeface="+mn-cs"/>
              </a:defRPr>
            </a:pPr>
            <a:endParaRPr lang="en-US"/>
          </a:p>
        </c:txPr>
        <c:crossAx val="151303680"/>
        <c:crosses val="autoZero"/>
        <c:crossBetween val="midCat"/>
        <c:dispUnits>
          <c:builtInUnit val="billions"/>
          <c:dispUnitsLbl>
            <c:layout>
              <c:manualLayout>
                <c:xMode val="edge"/>
                <c:yMode val="edge"/>
                <c:x val="8.3604644538119183E-3"/>
                <c:y val="0.32452754090007413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Encode Sans" pitchFamily="2" charset="0"/>
                      <a:ea typeface="+mn-ea"/>
                      <a:cs typeface="+mn-cs"/>
                    </a:defRPr>
                  </a:pPr>
                  <a:r>
                    <a:rPr lang="en-US">
                      <a:latin typeface="Encode Sans" pitchFamily="2" charset="0"/>
                    </a:rPr>
                    <a:t>Miles de millones de pesos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Encode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Encode Sans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1.4493415798935016E-2"/>
          <c:y val="0.18504015836121274"/>
          <c:w val="0.97413483055315053"/>
          <c:h val="0.61194365398983908"/>
        </c:manualLayout>
      </c:layout>
      <c:barChart>
        <c:barDir val="col"/>
        <c:grouping val="percentStacked"/>
        <c:varyColors val="0"/>
        <c:ser>
          <c:idx val="5"/>
          <c:order val="0"/>
          <c:tx>
            <c:strRef>
              <c:f>'[2022.06. Gráficos para informe de gestión.xlsx]Instrumento'!$J$4</c:f>
              <c:strCache>
                <c:ptCount val="1"/>
                <c:pt idx="0">
                  <c:v>ON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dLbl>
              <c:idx val="4"/>
              <c:tx>
                <c:rich>
                  <a:bodyPr/>
                  <a:lstStyle/>
                  <a:p>
                    <a:fld id="{BE48FA52-19EB-4F69-9D80-2173A302C61C}" type="VALUE">
                      <a:rPr lang="en-US" smtClean="0"/>
                      <a:pPr/>
                      <a:t>[VALOR]</a:t>
                    </a:fld>
                    <a:r>
                      <a:rPr lang="en-US" smtClean="0"/>
                      <a:t>*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4765-41B5-A3EF-9489F8DD6D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tx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'[2022.06. Gráficos para informe de gestión.xlsx]Instrumento'!$M$9:$M$18</c:f>
              <c:strCache>
                <c:ptCount val="10"/>
                <c:pt idx="0">
                  <c:v>Trim. I 2020</c:v>
                </c:pt>
                <c:pt idx="1">
                  <c:v>Trim. II 2020</c:v>
                </c:pt>
                <c:pt idx="2">
                  <c:v>Trim. III 2020</c:v>
                </c:pt>
                <c:pt idx="3">
                  <c:v>Trim. IV 2020</c:v>
                </c:pt>
                <c:pt idx="4">
                  <c:v>Trim. I 2021</c:v>
                </c:pt>
                <c:pt idx="5">
                  <c:v>Trim. II 2021</c:v>
                </c:pt>
                <c:pt idx="6">
                  <c:v>Trim. III 2021</c:v>
                </c:pt>
                <c:pt idx="7">
                  <c:v>Trim. IV 2021</c:v>
                </c:pt>
                <c:pt idx="8">
                  <c:v>Trim. I 2022</c:v>
                </c:pt>
                <c:pt idx="9">
                  <c:v>Trim. II 2022</c:v>
                </c:pt>
              </c:strCache>
            </c:strRef>
          </c:cat>
          <c:val>
            <c:numRef>
              <c:f>'[2022.06. Gráficos para informe de gestión.xlsx]Instrumento'!$J$24:$J$33</c:f>
              <c:numCache>
                <c:formatCode>0%</c:formatCode>
                <c:ptCount val="10"/>
                <c:pt idx="0">
                  <c:v>0.62447482196319759</c:v>
                </c:pt>
                <c:pt idx="1">
                  <c:v>0.63679475518626871</c:v>
                </c:pt>
                <c:pt idx="2">
                  <c:v>0.73730902243660557</c:v>
                </c:pt>
                <c:pt idx="3">
                  <c:v>0.58070135924398614</c:v>
                </c:pt>
                <c:pt idx="4">
                  <c:v>0.77058678070398201</c:v>
                </c:pt>
                <c:pt idx="5">
                  <c:v>0.4964810547356262</c:v>
                </c:pt>
                <c:pt idx="6">
                  <c:v>0.60237875329722745</c:v>
                </c:pt>
                <c:pt idx="7">
                  <c:v>0.42136084855890282</c:v>
                </c:pt>
                <c:pt idx="8">
                  <c:v>0.43859435369858291</c:v>
                </c:pt>
                <c:pt idx="9">
                  <c:v>0.38278959584937716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E3-4E84-82D7-7087C2AA1C87}"/>
            </c:ext>
          </c:extLst>
        </c:ser>
        <c:ser>
          <c:idx val="1"/>
          <c:order val="1"/>
          <c:tx>
            <c:strRef>
              <c:f>'[2022.06. Gráficos para informe de gestión.xlsx]Instrumento'!$F$4</c:f>
              <c:strCache>
                <c:ptCount val="1"/>
                <c:pt idx="0">
                  <c:v>CPD</c:v>
                </c:pt>
              </c:strCache>
            </c:strRef>
          </c:tx>
          <c:spPr>
            <a:solidFill>
              <a:schemeClr val="tx2"/>
            </a:solidFill>
          </c:spPr>
          <c:invertIfNegative val="0"/>
          <c:dLbls>
            <c:dLbl>
              <c:idx val="7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BE3-4E84-82D7-7087C2AA1C8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'[2022.06. Gráficos para informe de gestión.xlsx]Instrumento'!$M$9:$M$18</c:f>
              <c:strCache>
                <c:ptCount val="10"/>
                <c:pt idx="0">
                  <c:v>Trim. I 2020</c:v>
                </c:pt>
                <c:pt idx="1">
                  <c:v>Trim. II 2020</c:v>
                </c:pt>
                <c:pt idx="2">
                  <c:v>Trim. III 2020</c:v>
                </c:pt>
                <c:pt idx="3">
                  <c:v>Trim. IV 2020</c:v>
                </c:pt>
                <c:pt idx="4">
                  <c:v>Trim. I 2021</c:v>
                </c:pt>
                <c:pt idx="5">
                  <c:v>Trim. II 2021</c:v>
                </c:pt>
                <c:pt idx="6">
                  <c:v>Trim. III 2021</c:v>
                </c:pt>
                <c:pt idx="7">
                  <c:v>Trim. IV 2021</c:v>
                </c:pt>
                <c:pt idx="8">
                  <c:v>Trim. I 2022</c:v>
                </c:pt>
                <c:pt idx="9">
                  <c:v>Trim. II 2022</c:v>
                </c:pt>
              </c:strCache>
            </c:strRef>
          </c:cat>
          <c:val>
            <c:numRef>
              <c:f>'[2022.06. Gráficos para informe de gestión.xlsx]Instrumento'!$F$24:$F$33</c:f>
              <c:numCache>
                <c:formatCode>0%</c:formatCode>
                <c:ptCount val="10"/>
                <c:pt idx="0">
                  <c:v>0.26966490883796862</c:v>
                </c:pt>
                <c:pt idx="1">
                  <c:v>0.31405110716175322</c:v>
                </c:pt>
                <c:pt idx="2">
                  <c:v>0.19669986789402935</c:v>
                </c:pt>
                <c:pt idx="3">
                  <c:v>0.25317400930032086</c:v>
                </c:pt>
                <c:pt idx="4">
                  <c:v>0.1523813083933529</c:v>
                </c:pt>
                <c:pt idx="5">
                  <c:v>0.34931545381177836</c:v>
                </c:pt>
                <c:pt idx="6">
                  <c:v>0.25042205400006839</c:v>
                </c:pt>
                <c:pt idx="7">
                  <c:v>0.33331466402575999</c:v>
                </c:pt>
                <c:pt idx="8">
                  <c:v>0.37168322691729161</c:v>
                </c:pt>
                <c:pt idx="9">
                  <c:v>0.33677767597187175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BE3-4E84-82D7-7087C2AA1C87}"/>
            </c:ext>
          </c:extLst>
        </c:ser>
        <c:ser>
          <c:idx val="4"/>
          <c:order val="2"/>
          <c:tx>
            <c:strRef>
              <c:f>'[2022.06. Gráficos para informe de gestión.xlsx]Instrumento'!$I$4</c:f>
              <c:strCache>
                <c:ptCount val="1"/>
                <c:pt idx="0">
                  <c:v>FF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'[2022.06. Gráficos para informe de gestión.xlsx]Instrumento'!$M$9:$M$18</c:f>
              <c:strCache>
                <c:ptCount val="10"/>
                <c:pt idx="0">
                  <c:v>Trim. I 2020</c:v>
                </c:pt>
                <c:pt idx="1">
                  <c:v>Trim. II 2020</c:v>
                </c:pt>
                <c:pt idx="2">
                  <c:v>Trim. III 2020</c:v>
                </c:pt>
                <c:pt idx="3">
                  <c:v>Trim. IV 2020</c:v>
                </c:pt>
                <c:pt idx="4">
                  <c:v>Trim. I 2021</c:v>
                </c:pt>
                <c:pt idx="5">
                  <c:v>Trim. II 2021</c:v>
                </c:pt>
                <c:pt idx="6">
                  <c:v>Trim. III 2021</c:v>
                </c:pt>
                <c:pt idx="7">
                  <c:v>Trim. IV 2021</c:v>
                </c:pt>
                <c:pt idx="8">
                  <c:v>Trim. I 2022</c:v>
                </c:pt>
                <c:pt idx="9">
                  <c:v>Trim. II 2022</c:v>
                </c:pt>
              </c:strCache>
            </c:strRef>
          </c:cat>
          <c:val>
            <c:numRef>
              <c:f>'[2022.06. Gráficos para informe de gestión.xlsx]Instrumento'!$I$24:$I$33</c:f>
              <c:numCache>
                <c:formatCode>0%</c:formatCode>
                <c:ptCount val="10"/>
                <c:pt idx="0">
                  <c:v>7.4109752289928083E-2</c:v>
                </c:pt>
                <c:pt idx="1">
                  <c:v>4.0409254921809155E-2</c:v>
                </c:pt>
                <c:pt idx="2">
                  <c:v>5.4521546940398978E-2</c:v>
                </c:pt>
                <c:pt idx="3">
                  <c:v>0.10321956523625965</c:v>
                </c:pt>
                <c:pt idx="4">
                  <c:v>5.2323223133406482E-2</c:v>
                </c:pt>
                <c:pt idx="5">
                  <c:v>8.2241260035570474E-2</c:v>
                </c:pt>
                <c:pt idx="6">
                  <c:v>0.11291538855451486</c:v>
                </c:pt>
                <c:pt idx="7">
                  <c:v>0.12970561311216544</c:v>
                </c:pt>
                <c:pt idx="8">
                  <c:v>0.10565590191671079</c:v>
                </c:pt>
                <c:pt idx="9">
                  <c:v>0.14532953651714481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BE3-4E84-82D7-7087C2AA1C87}"/>
            </c:ext>
          </c:extLst>
        </c:ser>
        <c:ser>
          <c:idx val="6"/>
          <c:order val="3"/>
          <c:tx>
            <c:strRef>
              <c:f>'[2022.06. Gráficos para informe de gestión.xlsx]Instrumento'!$K$4</c:f>
              <c:strCache>
                <c:ptCount val="1"/>
                <c:pt idx="0">
                  <c:v>Pagaré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BE3-4E84-82D7-7087C2AA1C87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BE3-4E84-82D7-7087C2AA1C87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BE3-4E84-82D7-7087C2AA1C87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BE3-4E84-82D7-7087C2AA1C87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BE3-4E84-82D7-7087C2AA1C87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BE3-4E84-82D7-7087C2AA1C8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'[2022.06. Gráficos para informe de gestión.xlsx]Instrumento'!$M$9:$M$18</c:f>
              <c:strCache>
                <c:ptCount val="10"/>
                <c:pt idx="0">
                  <c:v>Trim. I 2020</c:v>
                </c:pt>
                <c:pt idx="1">
                  <c:v>Trim. II 2020</c:v>
                </c:pt>
                <c:pt idx="2">
                  <c:v>Trim. III 2020</c:v>
                </c:pt>
                <c:pt idx="3">
                  <c:v>Trim. IV 2020</c:v>
                </c:pt>
                <c:pt idx="4">
                  <c:v>Trim. I 2021</c:v>
                </c:pt>
                <c:pt idx="5">
                  <c:v>Trim. II 2021</c:v>
                </c:pt>
                <c:pt idx="6">
                  <c:v>Trim. III 2021</c:v>
                </c:pt>
                <c:pt idx="7">
                  <c:v>Trim. IV 2021</c:v>
                </c:pt>
                <c:pt idx="8">
                  <c:v>Trim. I 2022</c:v>
                </c:pt>
                <c:pt idx="9">
                  <c:v>Trim. II 2022</c:v>
                </c:pt>
              </c:strCache>
            </c:strRef>
          </c:cat>
          <c:val>
            <c:numRef>
              <c:f>'[2022.06. Gráficos para informe de gestión.xlsx]Instrumento'!$K$24:$K$33</c:f>
              <c:numCache>
                <c:formatCode>0%</c:formatCode>
                <c:ptCount val="10"/>
                <c:pt idx="0">
                  <c:v>2.9000815342669129E-3</c:v>
                </c:pt>
                <c:pt idx="1">
                  <c:v>5.8096200444368133E-3</c:v>
                </c:pt>
                <c:pt idx="2">
                  <c:v>7.2174224911627652E-3</c:v>
                </c:pt>
                <c:pt idx="3">
                  <c:v>2.0007007568899265E-2</c:v>
                </c:pt>
                <c:pt idx="4">
                  <c:v>1.1521442677989369E-2</c:v>
                </c:pt>
                <c:pt idx="5">
                  <c:v>4.6487339446837347E-2</c:v>
                </c:pt>
                <c:pt idx="6">
                  <c:v>3.0143713342072047E-2</c:v>
                </c:pt>
                <c:pt idx="7">
                  <c:v>9.0585896565164636E-2</c:v>
                </c:pt>
                <c:pt idx="8">
                  <c:v>7.6098377578341925E-2</c:v>
                </c:pt>
                <c:pt idx="9">
                  <c:v>0.12716990801499958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5BE3-4E84-82D7-7087C2AA1C87}"/>
            </c:ext>
          </c:extLst>
        </c:ser>
        <c:ser>
          <c:idx val="0"/>
          <c:order val="4"/>
          <c:tx>
            <c:strRef>
              <c:f>'[2022.06. Gráficos para informe de gestión.xlsx]Instrumento'!$E$4</c:f>
              <c:strCache>
                <c:ptCount val="1"/>
                <c:pt idx="0">
                  <c:v>Acciones</c:v>
                </c:pt>
              </c:strCache>
            </c:strRef>
          </c:tx>
          <c:spPr>
            <a:solidFill>
              <a:srgbClr val="CCCC00"/>
            </a:solidFill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BE3-4E84-82D7-7087C2AA1C87}"/>
                </c:ext>
              </c:extLst>
            </c:dLbl>
            <c:dLbl>
              <c:idx val="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BE3-4E84-82D7-7087C2AA1C8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tx1">
                        <a:lumMod val="75000"/>
                      </a:schemeClr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'[2022.06. Gráficos para informe de gestión.xlsx]Instrumento'!$M$9:$M$18</c:f>
              <c:strCache>
                <c:ptCount val="10"/>
                <c:pt idx="0">
                  <c:v>Trim. I 2020</c:v>
                </c:pt>
                <c:pt idx="1">
                  <c:v>Trim. II 2020</c:v>
                </c:pt>
                <c:pt idx="2">
                  <c:v>Trim. III 2020</c:v>
                </c:pt>
                <c:pt idx="3">
                  <c:v>Trim. IV 2020</c:v>
                </c:pt>
                <c:pt idx="4">
                  <c:v>Trim. I 2021</c:v>
                </c:pt>
                <c:pt idx="5">
                  <c:v>Trim. II 2021</c:v>
                </c:pt>
                <c:pt idx="6">
                  <c:v>Trim. III 2021</c:v>
                </c:pt>
                <c:pt idx="7">
                  <c:v>Trim. IV 2021</c:v>
                </c:pt>
                <c:pt idx="8">
                  <c:v>Trim. I 2022</c:v>
                </c:pt>
                <c:pt idx="9">
                  <c:v>Trim. II 2022</c:v>
                </c:pt>
              </c:strCache>
            </c:strRef>
          </c:cat>
          <c:val>
            <c:numRef>
              <c:f>'[2022.06. Gráficos para informe de gestión.xlsx]Instrumento'!$E$24:$E$33</c:f>
              <c:numCache>
                <c:formatCode>0%</c:formatCode>
                <c:ptCount val="10"/>
                <c:pt idx="0">
                  <c:v>2.2974845540188651E-2</c:v>
                </c:pt>
                <c:pt idx="1">
                  <c:v>0</c:v>
                </c:pt>
                <c:pt idx="2">
                  <c:v>0</c:v>
                </c:pt>
                <c:pt idx="3">
                  <c:v>3.5789166017631435E-2</c:v>
                </c:pt>
                <c:pt idx="4">
                  <c:v>1.1330886816100278E-2</c:v>
                </c:pt>
                <c:pt idx="5">
                  <c:v>1.2308709326949165E-2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5BE3-4E84-82D7-7087C2AA1C87}"/>
            </c:ext>
          </c:extLst>
        </c:ser>
        <c:ser>
          <c:idx val="2"/>
          <c:order val="5"/>
          <c:tx>
            <c:strRef>
              <c:f>'[2022.06. Gráficos para informe de gestión.xlsx]Instrumento'!$G$4</c:f>
              <c:strCache>
                <c:ptCount val="1"/>
                <c:pt idx="0">
                  <c:v>FCE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cat>
            <c:strRef>
              <c:f>'[2022.06. Gráficos para informe de gestión.xlsx]Instrumento'!$M$9:$M$18</c:f>
              <c:strCache>
                <c:ptCount val="10"/>
                <c:pt idx="0">
                  <c:v>Trim. I 2020</c:v>
                </c:pt>
                <c:pt idx="1">
                  <c:v>Trim. II 2020</c:v>
                </c:pt>
                <c:pt idx="2">
                  <c:v>Trim. III 2020</c:v>
                </c:pt>
                <c:pt idx="3">
                  <c:v>Trim. IV 2020</c:v>
                </c:pt>
                <c:pt idx="4">
                  <c:v>Trim. I 2021</c:v>
                </c:pt>
                <c:pt idx="5">
                  <c:v>Trim. II 2021</c:v>
                </c:pt>
                <c:pt idx="6">
                  <c:v>Trim. III 2021</c:v>
                </c:pt>
                <c:pt idx="7">
                  <c:v>Trim. IV 2021</c:v>
                </c:pt>
                <c:pt idx="8">
                  <c:v>Trim. I 2022</c:v>
                </c:pt>
                <c:pt idx="9">
                  <c:v>Trim. II 2022</c:v>
                </c:pt>
              </c:strCache>
            </c:strRef>
          </c:cat>
          <c:val>
            <c:numRef>
              <c:f>'[2022.06. Gráficos para informe de gestión.xlsx]Instrumento'!$G$24:$G$32</c:f>
              <c:numCache>
                <c:formatCode>0%</c:formatCode>
                <c:ptCount val="9"/>
                <c:pt idx="0">
                  <c:v>5.8755898344501388E-3</c:v>
                </c:pt>
                <c:pt idx="1">
                  <c:v>1.7524979356967076E-3</c:v>
                </c:pt>
                <c:pt idx="2">
                  <c:v>3.0719662217696345E-3</c:v>
                </c:pt>
                <c:pt idx="3">
                  <c:v>3.7122797337081348E-3</c:v>
                </c:pt>
                <c:pt idx="4">
                  <c:v>1.8563582751689367E-3</c:v>
                </c:pt>
                <c:pt idx="5">
                  <c:v>3.9031206978724373E-3</c:v>
                </c:pt>
                <c:pt idx="6">
                  <c:v>3.3580831259779086E-3</c:v>
                </c:pt>
                <c:pt idx="7">
                  <c:v>8.893070349793317E-3</c:v>
                </c:pt>
                <c:pt idx="8">
                  <c:v>7.9681398890727884E-3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5BE3-4E84-82D7-7087C2AA1C87}"/>
            </c:ext>
          </c:extLst>
        </c:ser>
        <c:ser>
          <c:idx val="3"/>
          <c:order val="6"/>
          <c:tx>
            <c:strRef>
              <c:f>'[2022.06. Gráficos para informe de gestión.xlsx]Instrumento'!$H$4</c:f>
              <c:strCache>
                <c:ptCount val="1"/>
                <c:pt idx="0">
                  <c:v>FCIC</c:v>
                </c:pt>
              </c:strCache>
            </c:strRef>
          </c:tx>
          <c:spPr>
            <a:solidFill>
              <a:srgbClr val="9E9E9E">
                <a:lumMod val="50000"/>
              </a:srgbClr>
            </a:solidFill>
          </c:spPr>
          <c:invertIfNegative val="0"/>
          <c:cat>
            <c:strRef>
              <c:f>'[2022.06. Gráficos para informe de gestión.xlsx]Instrumento'!$M$9:$M$18</c:f>
              <c:strCache>
                <c:ptCount val="10"/>
                <c:pt idx="0">
                  <c:v>Trim. I 2020</c:v>
                </c:pt>
                <c:pt idx="1">
                  <c:v>Trim. II 2020</c:v>
                </c:pt>
                <c:pt idx="2">
                  <c:v>Trim. III 2020</c:v>
                </c:pt>
                <c:pt idx="3">
                  <c:v>Trim. IV 2020</c:v>
                </c:pt>
                <c:pt idx="4">
                  <c:v>Trim. I 2021</c:v>
                </c:pt>
                <c:pt idx="5">
                  <c:v>Trim. II 2021</c:v>
                </c:pt>
                <c:pt idx="6">
                  <c:v>Trim. III 2021</c:v>
                </c:pt>
                <c:pt idx="7">
                  <c:v>Trim. IV 2021</c:v>
                </c:pt>
                <c:pt idx="8">
                  <c:v>Trim. I 2022</c:v>
                </c:pt>
                <c:pt idx="9">
                  <c:v>Trim. II 2022</c:v>
                </c:pt>
              </c:strCache>
            </c:strRef>
          </c:cat>
          <c:val>
            <c:numRef>
              <c:f>'[2022.06. Gráficos para informe de gestión.xlsx]Instrumento'!$H$24:$H$33</c:f>
              <c:numCache>
                <c:formatCode>0%</c:formatCode>
                <c:ptCount val="10"/>
                <c:pt idx="0">
                  <c:v>0</c:v>
                </c:pt>
                <c:pt idx="1">
                  <c:v>1.1827647500353717E-3</c:v>
                </c:pt>
                <c:pt idx="2">
                  <c:v>1.1801740160331841E-3</c:v>
                </c:pt>
                <c:pt idx="3">
                  <c:v>3.3966128991945277E-3</c:v>
                </c:pt>
                <c:pt idx="4">
                  <c:v>0</c:v>
                </c:pt>
                <c:pt idx="5">
                  <c:v>9.2630619453653064E-3</c:v>
                </c:pt>
                <c:pt idx="6">
                  <c:v>7.8200768013911509E-4</c:v>
                </c:pt>
                <c:pt idx="7">
                  <c:v>1.6139907388213817E-2</c:v>
                </c:pt>
                <c:pt idx="8">
                  <c:v>0</c:v>
                </c:pt>
                <c:pt idx="9">
                  <c:v>2.8132234156587198E-3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5BE3-4E84-82D7-7087C2AA1C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1"/>
        <c:overlap val="100"/>
        <c:axId val="131654400"/>
        <c:axId val="131655936"/>
      </c:barChart>
      <c:lineChart>
        <c:grouping val="standard"/>
        <c:varyColors val="0"/>
        <c:ser>
          <c:idx val="7"/>
          <c:order val="7"/>
          <c:tx>
            <c:strRef>
              <c:f>'[2022.06. Gráficos para informe de gestión.xlsx]Instrumento'!$L$4</c:f>
              <c:strCache>
                <c:ptCount val="1"/>
                <c:pt idx="0">
                  <c:v>Total general</c:v>
                </c:pt>
              </c:strCache>
            </c:strRef>
          </c:tx>
          <c:spPr>
            <a:ln>
              <a:noFill/>
            </a:ln>
          </c:spPr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 b="1"/>
                      <a:t>120.529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5BE3-4E84-82D7-7087C2AA1C8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b="1"/>
                      <a:t>151.106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5BE3-4E84-82D7-7087C2AA1C8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b="1"/>
                      <a:t>208.810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5BE3-4E84-82D7-7087C2AA1C87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b="1"/>
                      <a:t>138.827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5BE3-4E84-82D7-7087C2AA1C87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b="1" dirty="0" smtClean="0"/>
                      <a:t>338.801</a:t>
                    </a:r>
                    <a:r>
                      <a:rPr lang="en-US" sz="700" b="1" dirty="0" smtClean="0"/>
                      <a:t>*</a:t>
                    </a:r>
                    <a:endParaRPr lang="en-US" b="1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5BE3-4E84-82D7-7087C2AA1C87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b="1"/>
                      <a:t>219.474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5BE3-4E84-82D7-7087C2AA1C87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b="1"/>
                      <a:t>280.607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5BE3-4E84-82D7-7087C2AA1C87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 b="1"/>
                      <a:t>203.719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5BE3-4E84-82D7-7087C2AA1C87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 b="1"/>
                      <a:t>208.204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5BE3-4E84-82D7-7087C2AA1C87}"/>
                </c:ext>
              </c:extLst>
            </c:dLbl>
            <c:dLbl>
              <c:idx val="9"/>
              <c:layout>
                <c:manualLayout>
                  <c:x val="-1.8607328303772108E-2"/>
                  <c:y val="-4.4983512951054801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b="1"/>
                    </a:pPr>
                    <a:r>
                      <a:rPr lang="en-US" b="1" dirty="0" smtClean="0"/>
                      <a:t>298.590</a:t>
                    </a:r>
                    <a:endParaRPr lang="en-US" b="1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1A-5BE3-4E84-82D7-7087C2AA1C8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/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'[2022.06. Gráficos para informe de gestión.xlsx]Instrumento'!$M$9:$M$18</c:f>
              <c:strCache>
                <c:ptCount val="10"/>
                <c:pt idx="0">
                  <c:v>Trim. I 2020</c:v>
                </c:pt>
                <c:pt idx="1">
                  <c:v>Trim. II 2020</c:v>
                </c:pt>
                <c:pt idx="2">
                  <c:v>Trim. III 2020</c:v>
                </c:pt>
                <c:pt idx="3">
                  <c:v>Trim. IV 2020</c:v>
                </c:pt>
                <c:pt idx="4">
                  <c:v>Trim. I 2021</c:v>
                </c:pt>
                <c:pt idx="5">
                  <c:v>Trim. II 2021</c:v>
                </c:pt>
                <c:pt idx="6">
                  <c:v>Trim. III 2021</c:v>
                </c:pt>
                <c:pt idx="7">
                  <c:v>Trim. IV 2021</c:v>
                </c:pt>
                <c:pt idx="8">
                  <c:v>Trim. I 2022</c:v>
                </c:pt>
                <c:pt idx="9">
                  <c:v>Trim. II 2022</c:v>
                </c:pt>
              </c:strCache>
            </c:strRef>
          </c:cat>
          <c:val>
            <c:numRef>
              <c:f>'[2022.06. Gráficos para informe de gestión.xlsx]Instrumento'!$L$24:$L$33</c:f>
              <c:numCache>
                <c:formatCode>0%</c:formatCode>
                <c:ptCount val="10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B-5BE3-4E84-82D7-7087C2AA1C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1654400"/>
        <c:axId val="131655936"/>
      </c:lineChart>
      <c:catAx>
        <c:axId val="131654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>
                <a:solidFill>
                  <a:schemeClr val="bg1">
                    <a:lumMod val="50000"/>
                  </a:schemeClr>
                </a:solidFill>
              </a:defRPr>
            </a:pPr>
            <a:endParaRPr lang="en-US"/>
          </a:p>
        </c:txPr>
        <c:crossAx val="131655936"/>
        <c:crosses val="autoZero"/>
        <c:auto val="1"/>
        <c:lblAlgn val="ctr"/>
        <c:lblOffset val="100"/>
        <c:noMultiLvlLbl val="0"/>
      </c:catAx>
      <c:valAx>
        <c:axId val="131655936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131654400"/>
        <c:crosses val="autoZero"/>
        <c:crossBetween val="between"/>
      </c:valAx>
      <c:spPr>
        <a:noFill/>
        <a:ln>
          <a:noFill/>
        </a:ln>
      </c:spPr>
    </c:plotArea>
    <c:legend>
      <c:legendPos val="r"/>
      <c:legendEntry>
        <c:idx val="7"/>
        <c:delete val="1"/>
      </c:legendEntry>
      <c:layout>
        <c:manualLayout>
          <c:xMode val="edge"/>
          <c:yMode val="edge"/>
          <c:x val="0.27807011806637599"/>
          <c:y val="0.87578241639856558"/>
          <c:w val="0.42028100950811526"/>
          <c:h val="0.12094530202643007"/>
        </c:manualLayout>
      </c:layout>
      <c:overlay val="0"/>
      <c:txPr>
        <a:bodyPr/>
        <a:lstStyle/>
        <a:p>
          <a:pPr>
            <a:defRPr>
              <a:solidFill>
                <a:schemeClr val="bg1">
                  <a:lumMod val="50000"/>
                </a:schemeClr>
              </a:solidFill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>
          <a:latin typeface="Encode Sans" pitchFamily="2" charset="0"/>
        </a:defRPr>
      </a:pPr>
      <a:endParaRPr lang="en-US"/>
    </a:p>
  </c:txPr>
  <c:externalData r:id="rId2">
    <c:autoUpdate val="0"/>
  </c:externalData>
  <c:userShapes r:id="rId3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802786376204522"/>
          <c:y val="0.15229352136145524"/>
          <c:w val="0.80569569506334215"/>
          <c:h val="0.67353202141149859"/>
        </c:manualLayout>
      </c:layout>
      <c:areaChart>
        <c:grouping val="stacked"/>
        <c:varyColors val="0"/>
        <c:ser>
          <c:idx val="0"/>
          <c:order val="0"/>
          <c:tx>
            <c:strRef>
              <c:f>'Evolucion PN tipo de fondo'!$B$19</c:f>
              <c:strCache>
                <c:ptCount val="1"/>
                <c:pt idx="0">
                  <c:v>Mercado de Dinero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rgbClr val="FFC000"/>
              </a:solidFill>
            </a:ln>
            <a:effectLst/>
          </c:spPr>
          <c:cat>
            <c:numRef>
              <c:f>'Evolucion PN tipo de fondo'!$A$24:$A$34</c:f>
              <c:numCache>
                <c:formatCode>mmm\-yy</c:formatCode>
                <c:ptCount val="11"/>
                <c:pt idx="0">
                  <c:v>43800</c:v>
                </c:pt>
                <c:pt idx="1">
                  <c:v>43891</c:v>
                </c:pt>
                <c:pt idx="2">
                  <c:v>43983</c:v>
                </c:pt>
                <c:pt idx="3">
                  <c:v>44075</c:v>
                </c:pt>
                <c:pt idx="4">
                  <c:v>44166</c:v>
                </c:pt>
                <c:pt idx="5">
                  <c:v>44256</c:v>
                </c:pt>
                <c:pt idx="6">
                  <c:v>44348</c:v>
                </c:pt>
                <c:pt idx="7">
                  <c:v>44440</c:v>
                </c:pt>
                <c:pt idx="8">
                  <c:v>44531</c:v>
                </c:pt>
                <c:pt idx="9">
                  <c:v>44621</c:v>
                </c:pt>
                <c:pt idx="10">
                  <c:v>44713</c:v>
                </c:pt>
              </c:numCache>
            </c:numRef>
          </c:cat>
          <c:val>
            <c:numRef>
              <c:f>'Evolucion PN tipo de fondo'!$B$24:$B$34</c:f>
              <c:numCache>
                <c:formatCode>_("$"* #,##0.00_);_("$"* \(#,##0.00\);_("$"* "-"??_);_(@_)</c:formatCode>
                <c:ptCount val="11"/>
                <c:pt idx="0">
                  <c:v>355404713792.09998</c:v>
                </c:pt>
                <c:pt idx="1">
                  <c:v>493137949593.72003</c:v>
                </c:pt>
                <c:pt idx="2" formatCode="&quot;$&quot;#,##0.00_);[Red]\(&quot;$&quot;#,##0.00\)">
                  <c:v>753375905549.82996</c:v>
                </c:pt>
                <c:pt idx="3">
                  <c:v>807921047888.96912</c:v>
                </c:pt>
                <c:pt idx="4">
                  <c:v>896147988154.64099</c:v>
                </c:pt>
                <c:pt idx="5">
                  <c:v>1133204095940.3164</c:v>
                </c:pt>
                <c:pt idx="6">
                  <c:v>1223514831514.7988</c:v>
                </c:pt>
                <c:pt idx="7">
                  <c:v>1494735973263.3457</c:v>
                </c:pt>
                <c:pt idx="8">
                  <c:v>1694852828395.3103</c:v>
                </c:pt>
                <c:pt idx="9">
                  <c:v>1889790153837.2583</c:v>
                </c:pt>
                <c:pt idx="10">
                  <c:v>2184242691118.55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DC-4094-AC7A-DBC87C09E17D}"/>
            </c:ext>
          </c:extLst>
        </c:ser>
        <c:ser>
          <c:idx val="1"/>
          <c:order val="1"/>
          <c:tx>
            <c:strRef>
              <c:f>'Evolucion PN tipo de fondo'!$C$19</c:f>
              <c:strCache>
                <c:ptCount val="1"/>
                <c:pt idx="0">
                  <c:v>Infraestructura</c:v>
                </c:pt>
              </c:strCache>
            </c:strRef>
          </c:tx>
          <c:spPr>
            <a:solidFill>
              <a:srgbClr val="0B5394">
                <a:lumMod val="20000"/>
                <a:lumOff val="80000"/>
              </a:srgbClr>
            </a:solidFill>
            <a:ln>
              <a:noFill/>
            </a:ln>
            <a:effectLst/>
          </c:spPr>
          <c:cat>
            <c:numRef>
              <c:f>'Evolucion PN tipo de fondo'!$A$24:$A$34</c:f>
              <c:numCache>
                <c:formatCode>mmm\-yy</c:formatCode>
                <c:ptCount val="11"/>
                <c:pt idx="0">
                  <c:v>43800</c:v>
                </c:pt>
                <c:pt idx="1">
                  <c:v>43891</c:v>
                </c:pt>
                <c:pt idx="2">
                  <c:v>43983</c:v>
                </c:pt>
                <c:pt idx="3">
                  <c:v>44075</c:v>
                </c:pt>
                <c:pt idx="4">
                  <c:v>44166</c:v>
                </c:pt>
                <c:pt idx="5">
                  <c:v>44256</c:v>
                </c:pt>
                <c:pt idx="6">
                  <c:v>44348</c:v>
                </c:pt>
                <c:pt idx="7">
                  <c:v>44440</c:v>
                </c:pt>
                <c:pt idx="8">
                  <c:v>44531</c:v>
                </c:pt>
                <c:pt idx="9">
                  <c:v>44621</c:v>
                </c:pt>
                <c:pt idx="10">
                  <c:v>44713</c:v>
                </c:pt>
              </c:numCache>
            </c:numRef>
          </c:cat>
          <c:val>
            <c:numRef>
              <c:f>'Evolucion PN tipo de fondo'!$C$24:$C$34</c:f>
              <c:numCache>
                <c:formatCode>_("$"* #,##0.00_);_("$"* \(#,##0.00\);_("$"* "-"??_);_(@_)</c:formatCode>
                <c:ptCount val="11"/>
                <c:pt idx="0">
                  <c:v>18898246102.680019</c:v>
                </c:pt>
                <c:pt idx="1">
                  <c:v>24967852277.249981</c:v>
                </c:pt>
                <c:pt idx="2" formatCode="&quot;$&quot;#,##0.00_);[Red]\(&quot;$&quot;#,##0.00\)">
                  <c:v>33391188161.18</c:v>
                </c:pt>
                <c:pt idx="3">
                  <c:v>41643190309.399994</c:v>
                </c:pt>
                <c:pt idx="4">
                  <c:v>47234987048.609993</c:v>
                </c:pt>
                <c:pt idx="5">
                  <c:v>49997601619.960014</c:v>
                </c:pt>
                <c:pt idx="6">
                  <c:v>58876832502.290062</c:v>
                </c:pt>
                <c:pt idx="7">
                  <c:v>70362078317.900009</c:v>
                </c:pt>
                <c:pt idx="8">
                  <c:v>77342915130.510071</c:v>
                </c:pt>
                <c:pt idx="9">
                  <c:v>78873786480.079987</c:v>
                </c:pt>
                <c:pt idx="10">
                  <c:v>99606326362.460037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8DC-4094-AC7A-DBC87C09E17D}"/>
            </c:ext>
          </c:extLst>
        </c:ser>
        <c:ser>
          <c:idx val="2"/>
          <c:order val="2"/>
          <c:tx>
            <c:strRef>
              <c:f>'Evolucion PN tipo de fondo'!$D$19</c:f>
              <c:strCache>
                <c:ptCount val="1"/>
                <c:pt idx="0">
                  <c:v>PyMes</c:v>
                </c:pt>
              </c:strCache>
            </c:strRef>
          </c:tx>
          <c:spPr>
            <a:solidFill>
              <a:srgbClr val="37B9EC"/>
            </a:solidFill>
            <a:ln>
              <a:noFill/>
            </a:ln>
            <a:effectLst/>
          </c:spPr>
          <c:cat>
            <c:numRef>
              <c:f>'Evolucion PN tipo de fondo'!$A$24:$A$34</c:f>
              <c:numCache>
                <c:formatCode>mmm\-yy</c:formatCode>
                <c:ptCount val="11"/>
                <c:pt idx="0">
                  <c:v>43800</c:v>
                </c:pt>
                <c:pt idx="1">
                  <c:v>43891</c:v>
                </c:pt>
                <c:pt idx="2">
                  <c:v>43983</c:v>
                </c:pt>
                <c:pt idx="3">
                  <c:v>44075</c:v>
                </c:pt>
                <c:pt idx="4">
                  <c:v>44166</c:v>
                </c:pt>
                <c:pt idx="5">
                  <c:v>44256</c:v>
                </c:pt>
                <c:pt idx="6">
                  <c:v>44348</c:v>
                </c:pt>
                <c:pt idx="7">
                  <c:v>44440</c:v>
                </c:pt>
                <c:pt idx="8">
                  <c:v>44531</c:v>
                </c:pt>
                <c:pt idx="9">
                  <c:v>44621</c:v>
                </c:pt>
                <c:pt idx="10">
                  <c:v>44713</c:v>
                </c:pt>
              </c:numCache>
            </c:numRef>
          </c:cat>
          <c:val>
            <c:numRef>
              <c:f>'Evolucion PN tipo de fondo'!$D$24:$D$34</c:f>
              <c:numCache>
                <c:formatCode>_("$"* #,##0.00_);_("$"* \(#,##0.00\);_("$"* "-"??_);_(@_)</c:formatCode>
                <c:ptCount val="11"/>
                <c:pt idx="0">
                  <c:v>40848629182.279884</c:v>
                </c:pt>
                <c:pt idx="1">
                  <c:v>50005173311.269958</c:v>
                </c:pt>
                <c:pt idx="2" formatCode="&quot;$&quot;#,##0.00_);[Red]\(&quot;$&quot;#,##0.00\)">
                  <c:v>61115935452.639999</c:v>
                </c:pt>
                <c:pt idx="3">
                  <c:v>70711769762.50975</c:v>
                </c:pt>
                <c:pt idx="4">
                  <c:v>79279808154.308609</c:v>
                </c:pt>
                <c:pt idx="5">
                  <c:v>91111646773.009476</c:v>
                </c:pt>
                <c:pt idx="6">
                  <c:v>100928956233.0083</c:v>
                </c:pt>
                <c:pt idx="7">
                  <c:v>113598198153.35037</c:v>
                </c:pt>
                <c:pt idx="8">
                  <c:v>123652900962.62952</c:v>
                </c:pt>
                <c:pt idx="9">
                  <c:v>136387068261.80971</c:v>
                </c:pt>
                <c:pt idx="10">
                  <c:v>147442818483.91177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8DC-4094-AC7A-DBC87C09E17D}"/>
            </c:ext>
          </c:extLst>
        </c:ser>
        <c:ser>
          <c:idx val="3"/>
          <c:order val="3"/>
          <c:tx>
            <c:strRef>
              <c:f>'Evolucion PN tipo de fondo'!$E$19</c:f>
              <c:strCache>
                <c:ptCount val="1"/>
                <c:pt idx="0">
                  <c:v>Renta Fija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cat>
            <c:numRef>
              <c:f>'Evolucion PN tipo de fondo'!$A$24:$A$34</c:f>
              <c:numCache>
                <c:formatCode>mmm\-yy</c:formatCode>
                <c:ptCount val="11"/>
                <c:pt idx="0">
                  <c:v>43800</c:v>
                </c:pt>
                <c:pt idx="1">
                  <c:v>43891</c:v>
                </c:pt>
                <c:pt idx="2">
                  <c:v>43983</c:v>
                </c:pt>
                <c:pt idx="3">
                  <c:v>44075</c:v>
                </c:pt>
                <c:pt idx="4">
                  <c:v>44166</c:v>
                </c:pt>
                <c:pt idx="5">
                  <c:v>44256</c:v>
                </c:pt>
                <c:pt idx="6">
                  <c:v>44348</c:v>
                </c:pt>
                <c:pt idx="7">
                  <c:v>44440</c:v>
                </c:pt>
                <c:pt idx="8">
                  <c:v>44531</c:v>
                </c:pt>
                <c:pt idx="9">
                  <c:v>44621</c:v>
                </c:pt>
                <c:pt idx="10">
                  <c:v>44713</c:v>
                </c:pt>
              </c:numCache>
            </c:numRef>
          </c:cat>
          <c:val>
            <c:numRef>
              <c:f>'Evolucion PN tipo de fondo'!$E$24:$E$34</c:f>
              <c:numCache>
                <c:formatCode>_("$"* #,##0.00_);_("$"* \(#,##0.00\);_("$"* "-"??_);_(@_)</c:formatCode>
                <c:ptCount val="11"/>
                <c:pt idx="0">
                  <c:v>263146798145.52008</c:v>
                </c:pt>
                <c:pt idx="1">
                  <c:v>278322269775.00079</c:v>
                </c:pt>
                <c:pt idx="2" formatCode="&quot;$&quot;#,##0.00_);[Red]\(&quot;$&quot;#,##0.00\)">
                  <c:v>384399815876.31</c:v>
                </c:pt>
                <c:pt idx="3">
                  <c:v>604627931189.53003</c:v>
                </c:pt>
                <c:pt idx="4">
                  <c:v>643831779948.14148</c:v>
                </c:pt>
                <c:pt idx="5">
                  <c:v>724861674769.27112</c:v>
                </c:pt>
                <c:pt idx="6">
                  <c:v>830359010397.69238</c:v>
                </c:pt>
                <c:pt idx="7">
                  <c:v>999829069727.81555</c:v>
                </c:pt>
                <c:pt idx="8">
                  <c:v>1281473694259.7581</c:v>
                </c:pt>
                <c:pt idx="9">
                  <c:v>1710857710627.5808</c:v>
                </c:pt>
                <c:pt idx="10">
                  <c:v>1606510863175.8108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8DC-4094-AC7A-DBC87C09E17D}"/>
            </c:ext>
          </c:extLst>
        </c:ser>
        <c:ser>
          <c:idx val="4"/>
          <c:order val="4"/>
          <c:tx>
            <c:strRef>
              <c:f>'Evolucion PN tipo de fondo'!$F$19</c:f>
              <c:strCache>
                <c:ptCount val="1"/>
                <c:pt idx="0">
                  <c:v>Renta Mixta y  Retorno Total</c:v>
                </c:pt>
              </c:strCache>
            </c:strRef>
          </c:tx>
          <c:spPr>
            <a:solidFill>
              <a:srgbClr val="FFFFFF">
                <a:lumMod val="50000"/>
              </a:srgbClr>
            </a:solidFill>
            <a:ln>
              <a:solidFill>
                <a:schemeClr val="accent3">
                  <a:lumMod val="75000"/>
                </a:schemeClr>
              </a:solidFill>
            </a:ln>
            <a:effectLst/>
          </c:spPr>
          <c:cat>
            <c:numRef>
              <c:f>'Evolucion PN tipo de fondo'!$A$24:$A$34</c:f>
              <c:numCache>
                <c:formatCode>mmm\-yy</c:formatCode>
                <c:ptCount val="11"/>
                <c:pt idx="0">
                  <c:v>43800</c:v>
                </c:pt>
                <c:pt idx="1">
                  <c:v>43891</c:v>
                </c:pt>
                <c:pt idx="2">
                  <c:v>43983</c:v>
                </c:pt>
                <c:pt idx="3">
                  <c:v>44075</c:v>
                </c:pt>
                <c:pt idx="4">
                  <c:v>44166</c:v>
                </c:pt>
                <c:pt idx="5">
                  <c:v>44256</c:v>
                </c:pt>
                <c:pt idx="6">
                  <c:v>44348</c:v>
                </c:pt>
                <c:pt idx="7">
                  <c:v>44440</c:v>
                </c:pt>
                <c:pt idx="8">
                  <c:v>44531</c:v>
                </c:pt>
                <c:pt idx="9">
                  <c:v>44621</c:v>
                </c:pt>
                <c:pt idx="10">
                  <c:v>44713</c:v>
                </c:pt>
              </c:numCache>
            </c:numRef>
          </c:cat>
          <c:val>
            <c:numRef>
              <c:f>'Evolucion PN tipo de fondo'!$F$24:$F$34</c:f>
              <c:numCache>
                <c:formatCode>_("$"* #,##0.00_);_("$"* \(#,##0.00\);_("$"* "-"??_);_(@_)</c:formatCode>
                <c:ptCount val="11"/>
                <c:pt idx="0">
                  <c:v>111544242308.2301</c:v>
                </c:pt>
                <c:pt idx="1">
                  <c:v>111624534421.5802</c:v>
                </c:pt>
                <c:pt idx="2" formatCode="&quot;$&quot;#,##0.00_);[Red]\(&quot;$&quot;#,##0.00\)">
                  <c:v>143599916243.85001</c:v>
                </c:pt>
                <c:pt idx="3">
                  <c:v>174815697599.0401</c:v>
                </c:pt>
                <c:pt idx="4">
                  <c:v>191382135646.59991</c:v>
                </c:pt>
                <c:pt idx="5">
                  <c:v>205841827121.27985</c:v>
                </c:pt>
                <c:pt idx="6">
                  <c:v>237912413913.79993</c:v>
                </c:pt>
                <c:pt idx="7">
                  <c:v>272157742283.02011</c:v>
                </c:pt>
                <c:pt idx="8">
                  <c:v>322056479993.90997</c:v>
                </c:pt>
                <c:pt idx="9">
                  <c:v>355335172855.67004</c:v>
                </c:pt>
                <c:pt idx="10">
                  <c:v>392343443736.45972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8DC-4094-AC7A-DBC87C09E17D}"/>
            </c:ext>
          </c:extLst>
        </c:ser>
        <c:ser>
          <c:idx val="5"/>
          <c:order val="5"/>
          <c:tx>
            <c:strRef>
              <c:f>'Evolucion PN tipo de fondo'!$G$19</c:f>
              <c:strCache>
                <c:ptCount val="1"/>
                <c:pt idx="0">
                  <c:v>Renta Variable</c:v>
                </c:pt>
              </c:strCache>
            </c:strRef>
          </c:tx>
          <c:spPr>
            <a:solidFill>
              <a:srgbClr val="EEEEEE">
                <a:lumMod val="25000"/>
              </a:srgbClr>
            </a:solidFill>
            <a:ln>
              <a:noFill/>
            </a:ln>
            <a:effectLst/>
          </c:spPr>
          <c:cat>
            <c:numRef>
              <c:f>'Evolucion PN tipo de fondo'!$A$24:$A$34</c:f>
              <c:numCache>
                <c:formatCode>mmm\-yy</c:formatCode>
                <c:ptCount val="11"/>
                <c:pt idx="0">
                  <c:v>43800</c:v>
                </c:pt>
                <c:pt idx="1">
                  <c:v>43891</c:v>
                </c:pt>
                <c:pt idx="2">
                  <c:v>43983</c:v>
                </c:pt>
                <c:pt idx="3">
                  <c:v>44075</c:v>
                </c:pt>
                <c:pt idx="4">
                  <c:v>44166</c:v>
                </c:pt>
                <c:pt idx="5">
                  <c:v>44256</c:v>
                </c:pt>
                <c:pt idx="6">
                  <c:v>44348</c:v>
                </c:pt>
                <c:pt idx="7">
                  <c:v>44440</c:v>
                </c:pt>
                <c:pt idx="8">
                  <c:v>44531</c:v>
                </c:pt>
                <c:pt idx="9">
                  <c:v>44621</c:v>
                </c:pt>
                <c:pt idx="10">
                  <c:v>44713</c:v>
                </c:pt>
              </c:numCache>
            </c:numRef>
          </c:cat>
          <c:val>
            <c:numRef>
              <c:f>'Evolucion PN tipo de fondo'!$G$24:$G$34</c:f>
              <c:numCache>
                <c:formatCode>_("$"* #,##0.00_);_("$"* \(#,##0.00\);_("$"* "-"??_);_(@_)</c:formatCode>
                <c:ptCount val="11"/>
                <c:pt idx="0">
                  <c:v>24908999729.299946</c:v>
                </c:pt>
                <c:pt idx="1">
                  <c:v>15782513643.990009</c:v>
                </c:pt>
                <c:pt idx="2" formatCode="&quot;$&quot;#,##0.00_);[Red]\(&quot;$&quot;#,##0.00\)">
                  <c:v>27492464132.529999</c:v>
                </c:pt>
                <c:pt idx="3">
                  <c:v>29781660246.369972</c:v>
                </c:pt>
                <c:pt idx="4">
                  <c:v>34508836625.899994</c:v>
                </c:pt>
                <c:pt idx="5">
                  <c:v>29252743519.72995</c:v>
                </c:pt>
                <c:pt idx="6">
                  <c:v>37409374632.220024</c:v>
                </c:pt>
                <c:pt idx="7">
                  <c:v>43245880403.970062</c:v>
                </c:pt>
                <c:pt idx="8">
                  <c:v>50291626595.150017</c:v>
                </c:pt>
                <c:pt idx="9">
                  <c:v>57806867542.330048</c:v>
                </c:pt>
                <c:pt idx="10">
                  <c:v>54267244284.559914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8DC-4094-AC7A-DBC87C09E17D}"/>
            </c:ext>
          </c:extLst>
        </c:ser>
        <c:ser>
          <c:idx val="6"/>
          <c:order val="6"/>
          <c:tx>
            <c:strRef>
              <c:f>'Evolucion PN tipo de fondo'!$H$19</c:f>
              <c:strCache>
                <c:ptCount val="1"/>
                <c:pt idx="0">
                  <c:v>ASG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  <a:effectLst/>
          </c:spPr>
          <c:cat>
            <c:numRef>
              <c:f>'Evolucion PN tipo de fondo'!$A$24:$A$34</c:f>
              <c:numCache>
                <c:formatCode>mmm\-yy</c:formatCode>
                <c:ptCount val="11"/>
                <c:pt idx="0">
                  <c:v>43800</c:v>
                </c:pt>
                <c:pt idx="1">
                  <c:v>43891</c:v>
                </c:pt>
                <c:pt idx="2">
                  <c:v>43983</c:v>
                </c:pt>
                <c:pt idx="3">
                  <c:v>44075</c:v>
                </c:pt>
                <c:pt idx="4">
                  <c:v>44166</c:v>
                </c:pt>
                <c:pt idx="5">
                  <c:v>44256</c:v>
                </c:pt>
                <c:pt idx="6">
                  <c:v>44348</c:v>
                </c:pt>
                <c:pt idx="7">
                  <c:v>44440</c:v>
                </c:pt>
                <c:pt idx="8">
                  <c:v>44531</c:v>
                </c:pt>
                <c:pt idx="9">
                  <c:v>44621</c:v>
                </c:pt>
                <c:pt idx="10">
                  <c:v>44713</c:v>
                </c:pt>
              </c:numCache>
            </c:numRef>
          </c:cat>
          <c:val>
            <c:numRef>
              <c:f>'Evolucion PN tipo de fondo'!$H$31:$H$34</c:f>
              <c:numCache>
                <c:formatCode>_("$"* #,##0.00_);_("$"* \(#,##0.00\);_("$"* "-"??_);_(@_)</c:formatCode>
                <c:ptCount val="4"/>
                <c:pt idx="0">
                  <c:v>241024994.22999999</c:v>
                </c:pt>
                <c:pt idx="1">
                  <c:v>301598126.20000005</c:v>
                </c:pt>
                <c:pt idx="2">
                  <c:v>349687712.0200001</c:v>
                </c:pt>
                <c:pt idx="3">
                  <c:v>531177686.3999998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8DC-4094-AC7A-DBC87C09E1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9613312"/>
        <c:axId val="138968064"/>
      </c:areaChart>
      <c:catAx>
        <c:axId val="119613312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accent5">
                    <a:lumMod val="50000"/>
                  </a:schemeClr>
                </a:solidFill>
                <a:latin typeface="Encode Sans" pitchFamily="2" charset="0"/>
                <a:ea typeface="+mn-ea"/>
                <a:cs typeface="+mn-cs"/>
              </a:defRPr>
            </a:pPr>
            <a:endParaRPr lang="en-US"/>
          </a:p>
        </c:txPr>
        <c:crossAx val="138968064"/>
        <c:crossesAt val="0"/>
        <c:auto val="0"/>
        <c:lblAlgn val="ctr"/>
        <c:lblOffset val="100"/>
        <c:noMultiLvlLbl val="0"/>
      </c:catAx>
      <c:valAx>
        <c:axId val="138968064"/>
        <c:scaling>
          <c:orientation val="minMax"/>
        </c:scaling>
        <c:delete val="0"/>
        <c:axPos val="l"/>
        <c:numFmt formatCode="&quot;$&quot;\ 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Encode Sans" pitchFamily="2" charset="0"/>
                <a:ea typeface="+mn-ea"/>
                <a:cs typeface="+mn-cs"/>
              </a:defRPr>
            </a:pPr>
            <a:endParaRPr lang="en-US"/>
          </a:p>
        </c:txPr>
        <c:crossAx val="119613312"/>
        <c:crosses val="autoZero"/>
        <c:crossBetween val="midCat"/>
        <c:dispUnits>
          <c:builtInUnit val="billions"/>
          <c:dispUnitsLbl>
            <c:layout>
              <c:manualLayout>
                <c:xMode val="edge"/>
                <c:yMode val="edge"/>
                <c:x val="3.2551340987357437E-2"/>
                <c:y val="0.39803935257761797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8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Encode Sans" pitchFamily="2" charset="0"/>
                      <a:ea typeface="+mn-ea"/>
                      <a:cs typeface="+mn-cs"/>
                    </a:defRPr>
                  </a:pPr>
                  <a:r>
                    <a:rPr lang="es-AR" sz="800">
                      <a:latin typeface="Encode Sans" pitchFamily="2" charset="0"/>
                    </a:rPr>
                    <a:t>Miles de mill. de pesos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Encode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3093055166729748E-2"/>
          <c:y val="0.86072594648034761"/>
          <c:w val="0.94690694483327031"/>
          <c:h val="0.1392740535196523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Encode Sans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636683326260865"/>
          <c:y val="5.7723088020888387E-2"/>
          <c:w val="0.54545574205918868"/>
          <c:h val="0.71734196206722733"/>
        </c:manualLayout>
      </c:layout>
      <c:doughnutChart>
        <c:varyColors val="1"/>
        <c:ser>
          <c:idx val="0"/>
          <c:order val="0"/>
          <c:spPr>
            <a:ln>
              <a:noFill/>
            </a:ln>
          </c:spPr>
          <c:dPt>
            <c:idx val="0"/>
            <c:bubble3D val="0"/>
            <c:spPr>
              <a:solidFill>
                <a:srgbClr val="0B5394">
                  <a:lumMod val="20000"/>
                  <a:lumOff val="80000"/>
                </a:srgb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82B-44EF-B400-DD2A9954A830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82B-44EF-B400-DD2A9954A830}"/>
              </c:ext>
            </c:extLst>
          </c:dPt>
          <c:dPt>
            <c:idx val="2"/>
            <c:bubble3D val="0"/>
            <c:spPr>
              <a:solidFill>
                <a:srgbClr val="37B9EC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82B-44EF-B400-DD2A9954A830}"/>
              </c:ext>
            </c:extLst>
          </c:dPt>
          <c:dPt>
            <c:idx val="3"/>
            <c:bubble3D val="0"/>
            <c:spPr>
              <a:solidFill>
                <a:srgbClr val="00206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82B-44EF-B400-DD2A9954A830}"/>
              </c:ext>
            </c:extLst>
          </c:dPt>
          <c:dPt>
            <c:idx val="4"/>
            <c:bubble3D val="0"/>
            <c:spPr>
              <a:solidFill>
                <a:srgbClr val="FFFFFF">
                  <a:lumMod val="50000"/>
                </a:srgb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982B-44EF-B400-DD2A9954A830}"/>
              </c:ext>
            </c:extLst>
          </c:dPt>
          <c:dPt>
            <c:idx val="5"/>
            <c:bubble3D val="0"/>
            <c:spPr>
              <a:solidFill>
                <a:srgbClr val="EEEEEE">
                  <a:lumMod val="25000"/>
                </a:srgb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982B-44EF-B400-DD2A9954A830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982B-44EF-B400-DD2A9954A830}"/>
              </c:ext>
            </c:extLst>
          </c:dPt>
          <c:dLbls>
            <c:dLbl>
              <c:idx val="0"/>
              <c:layout>
                <c:manualLayout>
                  <c:x val="7.759756078394392E-2"/>
                  <c:y val="-8.896909142253452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700" b="1" i="0" u="none" strike="noStrike" kern="1200" baseline="0">
                        <a:solidFill>
                          <a:schemeClr val="bg2">
                            <a:lumMod val="50000"/>
                          </a:schemeClr>
                        </a:solidFill>
                        <a:latin typeface="Encode Sans" pitchFamily="2" charset="0"/>
                        <a:ea typeface="+mn-ea"/>
                        <a:cs typeface="+mn-cs"/>
                      </a:defRPr>
                    </a:pPr>
                    <a:fld id="{AACB3F82-4A10-4E62-83F4-B60DF996D6E0}" type="CATEGORYNAME">
                      <a:rPr lang="en-US" sz="700">
                        <a:solidFill>
                          <a:schemeClr val="bg2">
                            <a:lumMod val="50000"/>
                          </a:schemeClr>
                        </a:solidFill>
                      </a:rPr>
                      <a:pPr>
                        <a:defRPr sz="7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Encode Sans" pitchFamily="2" charset="0"/>
                        </a:defRPr>
                      </a:pPr>
                      <a:t>[NOMBRE DE CATEGORÍA]</a:t>
                    </a:fld>
                    <a:r>
                      <a:rPr lang="en-US" sz="700" baseline="0" dirty="0">
                        <a:solidFill>
                          <a:schemeClr val="bg2">
                            <a:lumMod val="50000"/>
                          </a:schemeClr>
                        </a:solidFill>
                      </a:rPr>
                      <a:t>; </a:t>
                    </a:r>
                    <a:endParaRPr lang="en-US" sz="700" baseline="0" dirty="0" smtClean="0">
                      <a:solidFill>
                        <a:schemeClr val="bg2">
                          <a:lumMod val="50000"/>
                        </a:schemeClr>
                      </a:solidFill>
                    </a:endParaRPr>
                  </a:p>
                  <a:p>
                    <a:pPr>
                      <a:defRPr sz="700" b="1">
                        <a:solidFill>
                          <a:schemeClr val="bg2">
                            <a:lumMod val="50000"/>
                          </a:schemeClr>
                        </a:solidFill>
                        <a:latin typeface="Encode Sans" pitchFamily="2" charset="0"/>
                      </a:defRPr>
                    </a:pPr>
                    <a:fld id="{FD0C50EE-CE8B-470D-9B09-1334B9987632}" type="VALUE">
                      <a:rPr lang="en-US" sz="700" baseline="0" smtClean="0">
                        <a:solidFill>
                          <a:schemeClr val="bg2">
                            <a:lumMod val="50000"/>
                          </a:schemeClr>
                        </a:solidFill>
                      </a:rPr>
                      <a:pPr>
                        <a:defRPr sz="7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Encode Sans" pitchFamily="2" charset="0"/>
                        </a:defRPr>
                      </a:pPr>
                      <a:t>[VALOR]</a:t>
                    </a:fld>
                    <a:r>
                      <a:rPr lang="en-US" sz="700" baseline="0" dirty="0">
                        <a:solidFill>
                          <a:schemeClr val="bg2">
                            <a:lumMod val="50000"/>
                          </a:schemeClr>
                        </a:solidFill>
                      </a:rPr>
                      <a:t>; </a:t>
                    </a:r>
                    <a:fld id="{123B9B8A-1666-49D6-945C-47C251400F6A}" type="PERCENTAGE">
                      <a:rPr lang="en-US" sz="700" baseline="0">
                        <a:solidFill>
                          <a:schemeClr val="bg2">
                            <a:lumMod val="50000"/>
                          </a:schemeClr>
                        </a:solidFill>
                      </a:rPr>
                      <a:pPr>
                        <a:defRPr sz="7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Encode Sans" pitchFamily="2" charset="0"/>
                        </a:defRPr>
                      </a:pPr>
                      <a:t>[PORCENTAJE]</a:t>
                    </a:fld>
                    <a:endParaRPr lang="en-US" sz="700" baseline="0" dirty="0">
                      <a:solidFill>
                        <a:schemeClr val="bg2">
                          <a:lumMod val="50000"/>
                        </a:schemeClr>
                      </a:solidFill>
                    </a:endParaRPr>
                  </a:p>
                </c:rich>
              </c:tx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700" b="1" i="0" u="none" strike="noStrike" kern="1200" baseline="0">
                      <a:solidFill>
                        <a:schemeClr val="bg2">
                          <a:lumMod val="50000"/>
                        </a:schemeClr>
                      </a:solidFill>
                      <a:latin typeface="Encode Sans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25788580319677"/>
                      <c:h val="8.20311904547215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982B-44EF-B400-DD2A9954A830}"/>
                </c:ext>
              </c:extLst>
            </c:dLbl>
            <c:dLbl>
              <c:idx val="1"/>
              <c:layout>
                <c:manualLayout>
                  <c:x val="-2.8512463161667759E-3"/>
                  <c:y val="8.7092173563591072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700" b="1" i="0" u="none" strike="noStrike" kern="1200" baseline="0">
                        <a:solidFill>
                          <a:srgbClr val="FFFFFF"/>
                        </a:solidFill>
                        <a:latin typeface="Encode Sans" pitchFamily="2" charset="0"/>
                        <a:ea typeface="+mn-ea"/>
                        <a:cs typeface="+mn-cs"/>
                      </a:defRPr>
                    </a:pPr>
                    <a:fld id="{B216C632-4CC8-424D-B6A7-5387092467B2}" type="CATEGORYNAME">
                      <a:rPr lang="en-US" sz="700">
                        <a:solidFill>
                          <a:srgbClr val="FFFFFF"/>
                        </a:solidFill>
                      </a:rPr>
                      <a:pPr>
                        <a:defRPr sz="700" b="1">
                          <a:solidFill>
                            <a:srgbClr val="FFFFFF"/>
                          </a:solidFill>
                          <a:latin typeface="Encode Sans" pitchFamily="2" charset="0"/>
                        </a:defRPr>
                      </a:pPr>
                      <a:t>[NOMBRE DE CATEGORÍA]</a:t>
                    </a:fld>
                    <a:r>
                      <a:rPr lang="en-US" sz="700" baseline="0" dirty="0">
                        <a:solidFill>
                          <a:srgbClr val="FFFFFF"/>
                        </a:solidFill>
                      </a:rPr>
                      <a:t>; </a:t>
                    </a:r>
                    <a:endParaRPr lang="en-US" sz="700" baseline="0" dirty="0" smtClean="0">
                      <a:solidFill>
                        <a:srgbClr val="FFFFFF"/>
                      </a:solidFill>
                    </a:endParaRPr>
                  </a:p>
                  <a:p>
                    <a:pPr>
                      <a:defRPr sz="700" b="1">
                        <a:solidFill>
                          <a:srgbClr val="FFFFFF"/>
                        </a:solidFill>
                        <a:latin typeface="Encode Sans" pitchFamily="2" charset="0"/>
                      </a:defRPr>
                    </a:pPr>
                    <a:fld id="{5F68FB56-ED60-4AEB-B4DA-89C50C2EF21A}" type="VALUE">
                      <a:rPr lang="en-US" sz="700" baseline="0" smtClean="0">
                        <a:solidFill>
                          <a:srgbClr val="FFFFFF"/>
                        </a:solidFill>
                      </a:rPr>
                      <a:pPr>
                        <a:defRPr sz="700" b="1">
                          <a:solidFill>
                            <a:srgbClr val="FFFFFF"/>
                          </a:solidFill>
                          <a:latin typeface="Encode Sans" pitchFamily="2" charset="0"/>
                        </a:defRPr>
                      </a:pPr>
                      <a:t>[VALOR]</a:t>
                    </a:fld>
                    <a:r>
                      <a:rPr lang="en-US" sz="700" baseline="0" dirty="0">
                        <a:solidFill>
                          <a:srgbClr val="FFFFFF"/>
                        </a:solidFill>
                      </a:rPr>
                      <a:t>; </a:t>
                    </a:r>
                    <a:fld id="{27051B3F-DBB3-447B-9F3F-68BBEF304E34}" type="PERCENTAGE">
                      <a:rPr lang="en-US" sz="700" baseline="0">
                        <a:solidFill>
                          <a:srgbClr val="FFFFFF"/>
                        </a:solidFill>
                      </a:rPr>
                      <a:pPr>
                        <a:defRPr sz="700" b="1">
                          <a:solidFill>
                            <a:srgbClr val="FFFFFF"/>
                          </a:solidFill>
                          <a:latin typeface="Encode Sans" pitchFamily="2" charset="0"/>
                        </a:defRPr>
                      </a:pPr>
                      <a:t>[PORCENTAJE]</a:t>
                    </a:fld>
                    <a:endParaRPr lang="en-US" sz="700" baseline="0" dirty="0">
                      <a:solidFill>
                        <a:srgbClr val="FFFFFF"/>
                      </a:solidFill>
                    </a:endParaRPr>
                  </a:p>
                </c:rich>
              </c:tx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700" b="1" i="0" u="none" strike="noStrike" kern="1200" baseline="0">
                      <a:solidFill>
                        <a:srgbClr val="FFFFFF"/>
                      </a:solidFill>
                      <a:latin typeface="Encode Sans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272938375218069"/>
                      <c:h val="0.1719451261717218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982B-44EF-B400-DD2A9954A830}"/>
                </c:ext>
              </c:extLst>
            </c:dLbl>
            <c:dLbl>
              <c:idx val="3"/>
              <c:layout>
                <c:manualLayout>
                  <c:x val="-1.5042061546198941E-2"/>
                  <c:y val="-1.173627346899440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700" b="1" i="0" u="none" strike="noStrike" kern="1200" baseline="0">
                        <a:solidFill>
                          <a:srgbClr val="FFFFFF"/>
                        </a:solidFill>
                        <a:latin typeface="Encode Sans" pitchFamily="2" charset="0"/>
                        <a:ea typeface="+mn-ea"/>
                        <a:cs typeface="+mn-cs"/>
                      </a:defRPr>
                    </a:pPr>
                    <a:fld id="{706D7B16-5343-43BC-9B15-0436CA45ADA1}" type="CATEGORYNAME">
                      <a:rPr lang="en-US" sz="700">
                        <a:solidFill>
                          <a:srgbClr val="FFFFFF"/>
                        </a:solidFill>
                      </a:rPr>
                      <a:pPr>
                        <a:defRPr sz="700" b="1">
                          <a:solidFill>
                            <a:srgbClr val="FFFFFF"/>
                          </a:solidFill>
                          <a:latin typeface="Encode Sans" pitchFamily="2" charset="0"/>
                        </a:defRPr>
                      </a:pPr>
                      <a:t>[NOMBRE DE CATEGORÍA]</a:t>
                    </a:fld>
                    <a:r>
                      <a:rPr lang="en-US" sz="700" baseline="0" dirty="0">
                        <a:solidFill>
                          <a:srgbClr val="FFFFFF"/>
                        </a:solidFill>
                      </a:rPr>
                      <a:t>; </a:t>
                    </a:r>
                    <a:endParaRPr lang="en-US" sz="700" baseline="0" dirty="0" smtClean="0">
                      <a:solidFill>
                        <a:srgbClr val="FFFFFF"/>
                      </a:solidFill>
                    </a:endParaRPr>
                  </a:p>
                  <a:p>
                    <a:pPr>
                      <a:defRPr sz="700" b="1">
                        <a:solidFill>
                          <a:srgbClr val="FFFFFF"/>
                        </a:solidFill>
                        <a:latin typeface="Encode Sans" pitchFamily="2" charset="0"/>
                      </a:defRPr>
                    </a:pPr>
                    <a:fld id="{32E81AD1-AE4A-4E13-A831-64FF2AFF1DDA}" type="VALUE">
                      <a:rPr lang="en-US" sz="700" baseline="0" smtClean="0">
                        <a:solidFill>
                          <a:srgbClr val="FFFFFF"/>
                        </a:solidFill>
                      </a:rPr>
                      <a:pPr>
                        <a:defRPr sz="700" b="1">
                          <a:solidFill>
                            <a:srgbClr val="FFFFFF"/>
                          </a:solidFill>
                          <a:latin typeface="Encode Sans" pitchFamily="2" charset="0"/>
                        </a:defRPr>
                      </a:pPr>
                      <a:t>[VALOR]</a:t>
                    </a:fld>
                    <a:r>
                      <a:rPr lang="en-US" sz="700" baseline="0" dirty="0">
                        <a:solidFill>
                          <a:srgbClr val="FFFFFF"/>
                        </a:solidFill>
                      </a:rPr>
                      <a:t>; </a:t>
                    </a:r>
                    <a:fld id="{A9CC9912-58E4-43B3-B8D8-1A006BCED566}" type="PERCENTAGE">
                      <a:rPr lang="en-US" sz="700" baseline="0">
                        <a:solidFill>
                          <a:srgbClr val="FFFFFF"/>
                        </a:solidFill>
                      </a:rPr>
                      <a:pPr>
                        <a:defRPr sz="700" b="1">
                          <a:solidFill>
                            <a:srgbClr val="FFFFFF"/>
                          </a:solidFill>
                          <a:latin typeface="Encode Sans" pitchFamily="2" charset="0"/>
                        </a:defRPr>
                      </a:pPr>
                      <a:t>[PORCENTAJE]</a:t>
                    </a:fld>
                    <a:endParaRPr lang="en-US" sz="700" baseline="0" dirty="0">
                      <a:solidFill>
                        <a:srgbClr val="FFFFFF"/>
                      </a:solidFill>
                    </a:endParaRPr>
                  </a:p>
                </c:rich>
              </c:tx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700" b="1" i="0" u="none" strike="noStrike" kern="1200" baseline="0">
                      <a:solidFill>
                        <a:srgbClr val="FFFFFF"/>
                      </a:solidFill>
                      <a:latin typeface="Encode Sans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206087824351294"/>
                      <c:h val="0.1509373904366875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982B-44EF-B400-DD2A9954A830}"/>
                </c:ext>
              </c:extLst>
            </c:dLbl>
            <c:dLbl>
              <c:idx val="4"/>
              <c:layout>
                <c:manualLayout>
                  <c:x val="-2.2803998302607383E-2"/>
                  <c:y val="-5.9527515844938353E-3"/>
                </c:manualLayout>
              </c:layout>
              <c:tx>
                <c:rich>
                  <a:bodyPr/>
                  <a:lstStyle/>
                  <a:p>
                    <a:fld id="{638E3099-B8FC-4C91-92A3-F8EFD7069B1A}" type="CATEGORYNAME">
                      <a:rPr lang="es-AR" sz="600">
                        <a:solidFill>
                          <a:srgbClr val="FFFFFF"/>
                        </a:solidFill>
                      </a:rPr>
                      <a:pPr/>
                      <a:t>[NOMBRE DE CATEGORÍA]</a:t>
                    </a:fld>
                    <a:r>
                      <a:rPr lang="es-AR" sz="600" baseline="0" dirty="0">
                        <a:solidFill>
                          <a:srgbClr val="FFFFFF"/>
                        </a:solidFill>
                      </a:rPr>
                      <a:t>; </a:t>
                    </a:r>
                    <a:endParaRPr lang="es-AR" sz="600" baseline="0" dirty="0" smtClean="0">
                      <a:solidFill>
                        <a:srgbClr val="FFFFFF"/>
                      </a:solidFill>
                    </a:endParaRPr>
                  </a:p>
                  <a:p>
                    <a:fld id="{E4F32CA7-643E-4AA3-A8F8-320DE73048A1}" type="VALUE">
                      <a:rPr lang="es-AR" sz="600" baseline="0" smtClean="0">
                        <a:solidFill>
                          <a:srgbClr val="FFFFFF"/>
                        </a:solidFill>
                      </a:rPr>
                      <a:pPr/>
                      <a:t>[VALOR]</a:t>
                    </a:fld>
                    <a:r>
                      <a:rPr lang="es-AR" sz="600" baseline="0" dirty="0">
                        <a:solidFill>
                          <a:srgbClr val="FFFFFF"/>
                        </a:solidFill>
                      </a:rPr>
                      <a:t>; </a:t>
                    </a:r>
                    <a:fld id="{B3D61F28-7A2A-4ECA-987F-2328C4BD3E06}" type="PERCENTAGE">
                      <a:rPr lang="es-AR" sz="600" baseline="0">
                        <a:solidFill>
                          <a:srgbClr val="FFFFFF"/>
                        </a:solidFill>
                      </a:rPr>
                      <a:pPr/>
                      <a:t>[PORCENTAJE]</a:t>
                    </a:fld>
                    <a:endParaRPr lang="es-AR" sz="600" baseline="0" dirty="0">
                      <a:solidFill>
                        <a:srgbClr val="FFFFFF"/>
                      </a:solidFill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982B-44EF-B400-DD2A9954A830}"/>
                </c:ext>
              </c:extLst>
            </c:dLbl>
            <c:dLbl>
              <c:idx val="5"/>
              <c:layout>
                <c:manualLayout>
                  <c:x val="-6.9984833482641021E-2"/>
                  <c:y val="-0.1571136285715540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700" b="1" i="0" u="none" strike="noStrike" kern="1200" baseline="0">
                        <a:solidFill>
                          <a:schemeClr val="bg2">
                            <a:lumMod val="50000"/>
                          </a:schemeClr>
                        </a:solidFill>
                        <a:latin typeface="Encode Sans" pitchFamily="2" charset="0"/>
                        <a:ea typeface="+mn-ea"/>
                        <a:cs typeface="+mn-cs"/>
                      </a:defRPr>
                    </a:pPr>
                    <a:fld id="{34B5A0C4-E4BC-4C40-A14F-C42490BD34AB}" type="CATEGORYNAME">
                      <a:rPr lang="en-US" sz="700">
                        <a:solidFill>
                          <a:schemeClr val="bg2">
                            <a:lumMod val="50000"/>
                          </a:schemeClr>
                        </a:solidFill>
                      </a:rPr>
                      <a:pPr>
                        <a:defRPr sz="7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Encode Sans" pitchFamily="2" charset="0"/>
                        </a:defRPr>
                      </a:pPr>
                      <a:t>[NOMBRE DE CATEGORÍA]</a:t>
                    </a:fld>
                    <a:r>
                      <a:rPr lang="en-US" sz="700" baseline="0" dirty="0" smtClean="0">
                        <a:solidFill>
                          <a:schemeClr val="bg2">
                            <a:lumMod val="50000"/>
                          </a:schemeClr>
                        </a:solidFill>
                      </a:rPr>
                      <a:t>;</a:t>
                    </a:r>
                  </a:p>
                  <a:p>
                    <a:pPr>
                      <a:defRPr sz="700" b="1">
                        <a:solidFill>
                          <a:schemeClr val="bg2">
                            <a:lumMod val="50000"/>
                          </a:schemeClr>
                        </a:solidFill>
                        <a:latin typeface="Encode Sans" pitchFamily="2" charset="0"/>
                      </a:defRPr>
                    </a:pPr>
                    <a:r>
                      <a:rPr lang="en-US" sz="700" baseline="0" dirty="0" smtClean="0">
                        <a:solidFill>
                          <a:schemeClr val="bg2">
                            <a:lumMod val="50000"/>
                          </a:schemeClr>
                        </a:solidFill>
                      </a:rPr>
                      <a:t> </a:t>
                    </a:r>
                    <a:fld id="{39BABA2D-6569-4DFC-B9BB-5D480DE5402B}" type="VALUE">
                      <a:rPr lang="en-US" sz="700" baseline="0">
                        <a:solidFill>
                          <a:schemeClr val="bg2">
                            <a:lumMod val="50000"/>
                          </a:schemeClr>
                        </a:solidFill>
                      </a:rPr>
                      <a:pPr>
                        <a:defRPr sz="7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Encode Sans" pitchFamily="2" charset="0"/>
                        </a:defRPr>
                      </a:pPr>
                      <a:t>[VALOR]</a:t>
                    </a:fld>
                    <a:r>
                      <a:rPr lang="en-US" sz="700" baseline="0" dirty="0">
                        <a:solidFill>
                          <a:schemeClr val="bg2">
                            <a:lumMod val="50000"/>
                          </a:schemeClr>
                        </a:solidFill>
                      </a:rPr>
                      <a:t>; </a:t>
                    </a:r>
                    <a:fld id="{1EC103EB-613C-42A4-8C3F-5BCF594549B9}" type="PERCENTAGE">
                      <a:rPr lang="en-US" sz="700" baseline="0">
                        <a:solidFill>
                          <a:schemeClr val="bg2">
                            <a:lumMod val="50000"/>
                          </a:schemeClr>
                        </a:solidFill>
                      </a:rPr>
                      <a:pPr>
                        <a:defRPr sz="7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Encode Sans" pitchFamily="2" charset="0"/>
                        </a:defRPr>
                      </a:pPr>
                      <a:t>[PORCENTAJE]</a:t>
                    </a:fld>
                    <a:endParaRPr lang="en-US" sz="700" baseline="0" dirty="0">
                      <a:solidFill>
                        <a:schemeClr val="bg2">
                          <a:lumMod val="50000"/>
                        </a:schemeClr>
                      </a:solidFill>
                    </a:endParaRPr>
                  </a:p>
                </c:rich>
              </c:tx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baseline="0">
                      <a:solidFill>
                        <a:schemeClr val="bg2">
                          <a:lumMod val="50000"/>
                        </a:schemeClr>
                      </a:solidFill>
                      <a:latin typeface="Encode Sans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982B-44EF-B400-DD2A9954A830}"/>
                </c:ext>
              </c:extLst>
            </c:dLbl>
            <c:dLbl>
              <c:idx val="6"/>
              <c:layout>
                <c:manualLayout>
                  <c:x val="0.28527118990365724"/>
                  <c:y val="-0.17596736734652221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baseline="0">
                      <a:solidFill>
                        <a:schemeClr val="bg2">
                          <a:lumMod val="50000"/>
                        </a:schemeClr>
                      </a:solidFill>
                      <a:latin typeface="Encode Sans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982B-44EF-B400-DD2A9954A830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baseline="0">
                    <a:solidFill>
                      <a:srgbClr val="FFFFFF"/>
                    </a:solidFill>
                    <a:latin typeface="Encode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noFill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'Evolucion PN tipo de fondo'!$M$20:$M$26</c:f>
              <c:strCache>
                <c:ptCount val="7"/>
                <c:pt idx="0">
                  <c:v>Infraestructura</c:v>
                </c:pt>
                <c:pt idx="1">
                  <c:v>Mercado de Dinero</c:v>
                </c:pt>
                <c:pt idx="2">
                  <c:v>PyMes</c:v>
                </c:pt>
                <c:pt idx="3">
                  <c:v>Renta Fija</c:v>
                </c:pt>
                <c:pt idx="4">
                  <c:v>Renta Mixta y Retorno Total</c:v>
                </c:pt>
                <c:pt idx="5">
                  <c:v>Renta Variable</c:v>
                </c:pt>
                <c:pt idx="6">
                  <c:v>ASG</c:v>
                </c:pt>
              </c:strCache>
            </c:strRef>
          </c:cat>
          <c:val>
            <c:numRef>
              <c:f>'Evolucion PN tipo de fondo'!$N$20:$N$26</c:f>
              <c:numCache>
                <c:formatCode>_-"$"\ * #,##0_-;\-"$"\ * #,##0_-;_-"$"\ * "-"??_-;_-@_-</c:formatCode>
                <c:ptCount val="7"/>
                <c:pt idx="0">
                  <c:v>99606.326362460037</c:v>
                </c:pt>
                <c:pt idx="1">
                  <c:v>2184242.69111855</c:v>
                </c:pt>
                <c:pt idx="2">
                  <c:v>147442.81848391177</c:v>
                </c:pt>
                <c:pt idx="3">
                  <c:v>1606510.8631758108</c:v>
                </c:pt>
                <c:pt idx="4">
                  <c:v>392343.44373645971</c:v>
                </c:pt>
                <c:pt idx="5">
                  <c:v>54267.244284559914</c:v>
                </c:pt>
                <c:pt idx="6">
                  <c:v>531.17768639999974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982B-44EF-B400-DD2A9954A830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41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'PN x moneda'!$D$15</c:f>
              <c:strCache>
                <c:ptCount val="1"/>
                <c:pt idx="0">
                  <c:v>PN en USD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FFFF"/>
                    </a:solidFill>
                    <a:latin typeface="Encode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'PN x moneda'!$C$20:$C$30</c:f>
              <c:numCache>
                <c:formatCode>mmm\-yy</c:formatCode>
                <c:ptCount val="11"/>
                <c:pt idx="0">
                  <c:v>43800</c:v>
                </c:pt>
                <c:pt idx="1">
                  <c:v>43891</c:v>
                </c:pt>
                <c:pt idx="2">
                  <c:v>43983</c:v>
                </c:pt>
                <c:pt idx="3">
                  <c:v>44075</c:v>
                </c:pt>
                <c:pt idx="4">
                  <c:v>44166</c:v>
                </c:pt>
                <c:pt idx="5">
                  <c:v>44256</c:v>
                </c:pt>
                <c:pt idx="6">
                  <c:v>44348</c:v>
                </c:pt>
                <c:pt idx="7">
                  <c:v>44440</c:v>
                </c:pt>
                <c:pt idx="8">
                  <c:v>44531</c:v>
                </c:pt>
                <c:pt idx="9">
                  <c:v>44621</c:v>
                </c:pt>
                <c:pt idx="10">
                  <c:v>44713</c:v>
                </c:pt>
              </c:numCache>
            </c:numRef>
          </c:cat>
          <c:val>
            <c:numRef>
              <c:f>'PN x moneda'!$H$20:$H$30</c:f>
              <c:numCache>
                <c:formatCode>0%</c:formatCode>
                <c:ptCount val="11"/>
                <c:pt idx="0">
                  <c:v>0.14020307695944439</c:v>
                </c:pt>
                <c:pt idx="1">
                  <c:v>0.11860072265935413</c:v>
                </c:pt>
                <c:pt idx="2">
                  <c:v>0.11544328184313786</c:v>
                </c:pt>
                <c:pt idx="3">
                  <c:v>0.12478532002373566</c:v>
                </c:pt>
                <c:pt idx="4">
                  <c:v>0.11610335059095597</c:v>
                </c:pt>
                <c:pt idx="5">
                  <c:v>9.5218592176017497E-2</c:v>
                </c:pt>
                <c:pt idx="6">
                  <c:v>0.10015955339858586</c:v>
                </c:pt>
                <c:pt idx="7">
                  <c:v>8.3472550485940045E-2</c:v>
                </c:pt>
                <c:pt idx="8">
                  <c:v>7.8818843757476498E-2</c:v>
                </c:pt>
                <c:pt idx="9">
                  <c:v>6.086616880077908E-2</c:v>
                </c:pt>
                <c:pt idx="10">
                  <c:v>6.8568437797899617E-2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92-4615-95DA-CF241C39C853}"/>
            </c:ext>
          </c:extLst>
        </c:ser>
        <c:ser>
          <c:idx val="1"/>
          <c:order val="1"/>
          <c:tx>
            <c:strRef>
              <c:f>'PN x moneda'!$E$15</c:f>
              <c:strCache>
                <c:ptCount val="1"/>
                <c:pt idx="0">
                  <c:v>PN en Pesos</c:v>
                </c:pt>
              </c:strCache>
            </c:strRef>
          </c:tx>
          <c:spPr>
            <a:solidFill>
              <a:srgbClr val="37B9E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FFFF"/>
                    </a:solidFill>
                    <a:latin typeface="Encode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'PN x moneda'!$C$20:$C$30</c:f>
              <c:numCache>
                <c:formatCode>mmm\-yy</c:formatCode>
                <c:ptCount val="11"/>
                <c:pt idx="0">
                  <c:v>43800</c:v>
                </c:pt>
                <c:pt idx="1">
                  <c:v>43891</c:v>
                </c:pt>
                <c:pt idx="2">
                  <c:v>43983</c:v>
                </c:pt>
                <c:pt idx="3">
                  <c:v>44075</c:v>
                </c:pt>
                <c:pt idx="4">
                  <c:v>44166</c:v>
                </c:pt>
                <c:pt idx="5">
                  <c:v>44256</c:v>
                </c:pt>
                <c:pt idx="6">
                  <c:v>44348</c:v>
                </c:pt>
                <c:pt idx="7">
                  <c:v>44440</c:v>
                </c:pt>
                <c:pt idx="8">
                  <c:v>44531</c:v>
                </c:pt>
                <c:pt idx="9">
                  <c:v>44621</c:v>
                </c:pt>
                <c:pt idx="10">
                  <c:v>44713</c:v>
                </c:pt>
              </c:numCache>
            </c:numRef>
          </c:cat>
          <c:val>
            <c:numRef>
              <c:f>'PN x moneda'!$I$20:$I$30</c:f>
              <c:numCache>
                <c:formatCode>0%</c:formatCode>
                <c:ptCount val="11"/>
                <c:pt idx="0">
                  <c:v>0.85979692304055566</c:v>
                </c:pt>
                <c:pt idx="1">
                  <c:v>0.88139927734064583</c:v>
                </c:pt>
                <c:pt idx="2">
                  <c:v>0.8845567181568621</c:v>
                </c:pt>
                <c:pt idx="3">
                  <c:v>0.87521467997626434</c:v>
                </c:pt>
                <c:pt idx="4">
                  <c:v>0.883896649409044</c:v>
                </c:pt>
                <c:pt idx="5">
                  <c:v>0.90478140782398264</c:v>
                </c:pt>
                <c:pt idx="6">
                  <c:v>0.89984044660141416</c:v>
                </c:pt>
                <c:pt idx="7">
                  <c:v>0.91652744951405996</c:v>
                </c:pt>
                <c:pt idx="8">
                  <c:v>0.9211811562425235</c:v>
                </c:pt>
                <c:pt idx="9">
                  <c:v>0.93913383119922089</c:v>
                </c:pt>
                <c:pt idx="10">
                  <c:v>0.93143156220210044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292-4615-95DA-CF241C39C8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3"/>
        <c:overlap val="100"/>
        <c:axId val="134662016"/>
        <c:axId val="134730112"/>
      </c:barChart>
      <c:catAx>
        <c:axId val="134662016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Encode Sans" pitchFamily="2" charset="0"/>
                <a:ea typeface="+mn-ea"/>
                <a:cs typeface="+mn-cs"/>
              </a:defRPr>
            </a:pPr>
            <a:endParaRPr lang="en-US"/>
          </a:p>
        </c:txPr>
        <c:crossAx val="134730112"/>
        <c:crosses val="autoZero"/>
        <c:auto val="0"/>
        <c:lblAlgn val="ctr"/>
        <c:lblOffset val="100"/>
        <c:noMultiLvlLbl val="0"/>
      </c:catAx>
      <c:valAx>
        <c:axId val="13473011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346620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Encode Sans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0077606549661536E-4"/>
          <c:y val="6.1958068863412555E-2"/>
          <c:w val="0.96621967584188151"/>
          <c:h val="0.7617715162599896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'cantidad fci'!$C$8</c:f>
              <c:strCache>
                <c:ptCount val="1"/>
                <c:pt idx="0">
                  <c:v>Renta Fija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FFFF"/>
                    </a:solidFill>
                    <a:latin typeface="Encode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'cantidad fci'!$B$9:$B$23</c:f>
              <c:numCache>
                <c:formatCode>mmm\-yy</c:formatCode>
                <c:ptCount val="11"/>
                <c:pt idx="0">
                  <c:v>43800</c:v>
                </c:pt>
                <c:pt idx="1">
                  <c:v>43891</c:v>
                </c:pt>
                <c:pt idx="2">
                  <c:v>43983</c:v>
                </c:pt>
                <c:pt idx="3">
                  <c:v>44075</c:v>
                </c:pt>
                <c:pt idx="4">
                  <c:v>44166</c:v>
                </c:pt>
                <c:pt idx="5">
                  <c:v>44256</c:v>
                </c:pt>
                <c:pt idx="6">
                  <c:v>44348</c:v>
                </c:pt>
                <c:pt idx="7">
                  <c:v>44440</c:v>
                </c:pt>
                <c:pt idx="8">
                  <c:v>44531</c:v>
                </c:pt>
                <c:pt idx="9">
                  <c:v>44621</c:v>
                </c:pt>
                <c:pt idx="10">
                  <c:v>44713</c:v>
                </c:pt>
              </c:numCache>
            </c:numRef>
          </c:cat>
          <c:val>
            <c:numRef>
              <c:f>'cantidad fci'!$C$9:$C$23</c:f>
              <c:numCache>
                <c:formatCode>General</c:formatCode>
                <c:ptCount val="11"/>
                <c:pt idx="0">
                  <c:v>316</c:v>
                </c:pt>
                <c:pt idx="1">
                  <c:v>315</c:v>
                </c:pt>
                <c:pt idx="2">
                  <c:v>317</c:v>
                </c:pt>
                <c:pt idx="3">
                  <c:v>319</c:v>
                </c:pt>
                <c:pt idx="4">
                  <c:v>312</c:v>
                </c:pt>
                <c:pt idx="5">
                  <c:v>316</c:v>
                </c:pt>
                <c:pt idx="6">
                  <c:v>316</c:v>
                </c:pt>
                <c:pt idx="7">
                  <c:v>325</c:v>
                </c:pt>
                <c:pt idx="8">
                  <c:v>337</c:v>
                </c:pt>
                <c:pt idx="9">
                  <c:v>339</c:v>
                </c:pt>
                <c:pt idx="10">
                  <c:v>344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7B-4EC4-BAA5-709BCDE571EF}"/>
            </c:ext>
          </c:extLst>
        </c:ser>
        <c:ser>
          <c:idx val="4"/>
          <c:order val="1"/>
          <c:tx>
            <c:strRef>
              <c:f>'cantidad fci'!$F$8</c:f>
              <c:strCache>
                <c:ptCount val="1"/>
                <c:pt idx="0">
                  <c:v>Renta Mixta y Retorno Total</c:v>
                </c:pt>
              </c:strCache>
            </c:strRef>
          </c:tx>
          <c:spPr>
            <a:solidFill>
              <a:srgbClr val="0B5394">
                <a:lumMod val="75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rgbClr val="FFFFFF"/>
                    </a:solidFill>
                    <a:latin typeface="Encode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'cantidad fci'!$B$9:$B$23</c:f>
              <c:numCache>
                <c:formatCode>mmm\-yy</c:formatCode>
                <c:ptCount val="11"/>
                <c:pt idx="0">
                  <c:v>43800</c:v>
                </c:pt>
                <c:pt idx="1">
                  <c:v>43891</c:v>
                </c:pt>
                <c:pt idx="2">
                  <c:v>43983</c:v>
                </c:pt>
                <c:pt idx="3">
                  <c:v>44075</c:v>
                </c:pt>
                <c:pt idx="4">
                  <c:v>44166</c:v>
                </c:pt>
                <c:pt idx="5">
                  <c:v>44256</c:v>
                </c:pt>
                <c:pt idx="6">
                  <c:v>44348</c:v>
                </c:pt>
                <c:pt idx="7">
                  <c:v>44440</c:v>
                </c:pt>
                <c:pt idx="8">
                  <c:v>44531</c:v>
                </c:pt>
                <c:pt idx="9">
                  <c:v>44621</c:v>
                </c:pt>
                <c:pt idx="10">
                  <c:v>44713</c:v>
                </c:pt>
              </c:numCache>
            </c:numRef>
          </c:cat>
          <c:val>
            <c:numRef>
              <c:f>'cantidad fci'!$F$9:$F$23</c:f>
              <c:numCache>
                <c:formatCode>General</c:formatCode>
                <c:ptCount val="11"/>
                <c:pt idx="0">
                  <c:v>116</c:v>
                </c:pt>
                <c:pt idx="1">
                  <c:v>121</c:v>
                </c:pt>
                <c:pt idx="2">
                  <c:v>125</c:v>
                </c:pt>
                <c:pt idx="3">
                  <c:v>123</c:v>
                </c:pt>
                <c:pt idx="4">
                  <c:v>118</c:v>
                </c:pt>
                <c:pt idx="5">
                  <c:v>123</c:v>
                </c:pt>
                <c:pt idx="6">
                  <c:v>125</c:v>
                </c:pt>
                <c:pt idx="7">
                  <c:v>125</c:v>
                </c:pt>
                <c:pt idx="8">
                  <c:v>131</c:v>
                </c:pt>
                <c:pt idx="9">
                  <c:v>136</c:v>
                </c:pt>
                <c:pt idx="10">
                  <c:v>139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67B-4EC4-BAA5-709BCDE571EF}"/>
            </c:ext>
          </c:extLst>
        </c:ser>
        <c:ser>
          <c:idx val="2"/>
          <c:order val="2"/>
          <c:tx>
            <c:strRef>
              <c:f>'cantidad fci'!$E$8</c:f>
              <c:strCache>
                <c:ptCount val="1"/>
                <c:pt idx="0">
                  <c:v>Renta Variable</c:v>
                </c:pt>
              </c:strCache>
            </c:strRef>
          </c:tx>
          <c:spPr>
            <a:solidFill>
              <a:srgbClr val="B7B7B7">
                <a:lumMod val="75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rgbClr val="FFFFFF"/>
                    </a:solidFill>
                    <a:latin typeface="Encode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'cantidad fci'!$B$9:$B$23</c:f>
              <c:numCache>
                <c:formatCode>mmm\-yy</c:formatCode>
                <c:ptCount val="11"/>
                <c:pt idx="0">
                  <c:v>43800</c:v>
                </c:pt>
                <c:pt idx="1">
                  <c:v>43891</c:v>
                </c:pt>
                <c:pt idx="2">
                  <c:v>43983</c:v>
                </c:pt>
                <c:pt idx="3">
                  <c:v>44075</c:v>
                </c:pt>
                <c:pt idx="4">
                  <c:v>44166</c:v>
                </c:pt>
                <c:pt idx="5">
                  <c:v>44256</c:v>
                </c:pt>
                <c:pt idx="6">
                  <c:v>44348</c:v>
                </c:pt>
                <c:pt idx="7">
                  <c:v>44440</c:v>
                </c:pt>
                <c:pt idx="8">
                  <c:v>44531</c:v>
                </c:pt>
                <c:pt idx="9">
                  <c:v>44621</c:v>
                </c:pt>
                <c:pt idx="10">
                  <c:v>44713</c:v>
                </c:pt>
              </c:numCache>
            </c:numRef>
          </c:cat>
          <c:val>
            <c:numRef>
              <c:f>'cantidad fci'!$E$9:$E$23</c:f>
              <c:numCache>
                <c:formatCode>General</c:formatCode>
                <c:ptCount val="11"/>
                <c:pt idx="0">
                  <c:v>62</c:v>
                </c:pt>
                <c:pt idx="1">
                  <c:v>62</c:v>
                </c:pt>
                <c:pt idx="2">
                  <c:v>62</c:v>
                </c:pt>
                <c:pt idx="3">
                  <c:v>63</c:v>
                </c:pt>
                <c:pt idx="4">
                  <c:v>59</c:v>
                </c:pt>
                <c:pt idx="5">
                  <c:v>60</c:v>
                </c:pt>
                <c:pt idx="6">
                  <c:v>60</c:v>
                </c:pt>
                <c:pt idx="7">
                  <c:v>61</c:v>
                </c:pt>
                <c:pt idx="8">
                  <c:v>61</c:v>
                </c:pt>
                <c:pt idx="9">
                  <c:v>61</c:v>
                </c:pt>
                <c:pt idx="10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67B-4EC4-BAA5-709BCDE571EF}"/>
            </c:ext>
          </c:extLst>
        </c:ser>
        <c:ser>
          <c:idx val="6"/>
          <c:order val="3"/>
          <c:tx>
            <c:strRef>
              <c:f>'cantidad fci'!$H$8</c:f>
              <c:strCache>
                <c:ptCount val="1"/>
                <c:pt idx="0">
                  <c:v>PyMes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rgbClr val="FFFFFF"/>
                    </a:solidFill>
                    <a:latin typeface="Encode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'cantidad fci'!$B$9:$B$23</c:f>
              <c:numCache>
                <c:formatCode>mmm\-yy</c:formatCode>
                <c:ptCount val="11"/>
                <c:pt idx="0">
                  <c:v>43800</c:v>
                </c:pt>
                <c:pt idx="1">
                  <c:v>43891</c:v>
                </c:pt>
                <c:pt idx="2">
                  <c:v>43983</c:v>
                </c:pt>
                <c:pt idx="3">
                  <c:v>44075</c:v>
                </c:pt>
                <c:pt idx="4">
                  <c:v>44166</c:v>
                </c:pt>
                <c:pt idx="5">
                  <c:v>44256</c:v>
                </c:pt>
                <c:pt idx="6">
                  <c:v>44348</c:v>
                </c:pt>
                <c:pt idx="7">
                  <c:v>44440</c:v>
                </c:pt>
                <c:pt idx="8">
                  <c:v>44531</c:v>
                </c:pt>
                <c:pt idx="9">
                  <c:v>44621</c:v>
                </c:pt>
                <c:pt idx="10">
                  <c:v>44713</c:v>
                </c:pt>
              </c:numCache>
            </c:numRef>
          </c:cat>
          <c:val>
            <c:numRef>
              <c:f>'cantidad fci'!$H$9:$H$23</c:f>
              <c:numCache>
                <c:formatCode>General</c:formatCode>
                <c:ptCount val="11"/>
                <c:pt idx="0">
                  <c:v>33</c:v>
                </c:pt>
                <c:pt idx="1">
                  <c:v>34</c:v>
                </c:pt>
                <c:pt idx="2">
                  <c:v>35</c:v>
                </c:pt>
                <c:pt idx="3">
                  <c:v>36</c:v>
                </c:pt>
                <c:pt idx="4">
                  <c:v>36</c:v>
                </c:pt>
                <c:pt idx="5">
                  <c:v>40</c:v>
                </c:pt>
                <c:pt idx="6">
                  <c:v>40</c:v>
                </c:pt>
                <c:pt idx="7">
                  <c:v>47</c:v>
                </c:pt>
                <c:pt idx="8">
                  <c:v>49</c:v>
                </c:pt>
                <c:pt idx="9">
                  <c:v>48</c:v>
                </c:pt>
                <c:pt idx="10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67B-4EC4-BAA5-709BCDE571EF}"/>
            </c:ext>
          </c:extLst>
        </c:ser>
        <c:ser>
          <c:idx val="5"/>
          <c:order val="4"/>
          <c:tx>
            <c:strRef>
              <c:f>'cantidad fci'!$G$8</c:f>
              <c:strCache>
                <c:ptCount val="1"/>
                <c:pt idx="0">
                  <c:v>Mercado de Dinero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baseline="0">
                    <a:solidFill>
                      <a:srgbClr val="FFFFFF"/>
                    </a:solidFill>
                    <a:latin typeface="Encode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'cantidad fci'!$B$9:$B$23</c:f>
              <c:numCache>
                <c:formatCode>mmm\-yy</c:formatCode>
                <c:ptCount val="11"/>
                <c:pt idx="0">
                  <c:v>43800</c:v>
                </c:pt>
                <c:pt idx="1">
                  <c:v>43891</c:v>
                </c:pt>
                <c:pt idx="2">
                  <c:v>43983</c:v>
                </c:pt>
                <c:pt idx="3">
                  <c:v>44075</c:v>
                </c:pt>
                <c:pt idx="4">
                  <c:v>44166</c:v>
                </c:pt>
                <c:pt idx="5">
                  <c:v>44256</c:v>
                </c:pt>
                <c:pt idx="6">
                  <c:v>44348</c:v>
                </c:pt>
                <c:pt idx="7">
                  <c:v>44440</c:v>
                </c:pt>
                <c:pt idx="8">
                  <c:v>44531</c:v>
                </c:pt>
                <c:pt idx="9">
                  <c:v>44621</c:v>
                </c:pt>
                <c:pt idx="10">
                  <c:v>44713</c:v>
                </c:pt>
              </c:numCache>
            </c:numRef>
          </c:cat>
          <c:val>
            <c:numRef>
              <c:f>'cantidad fci'!$G$9:$G$23</c:f>
              <c:numCache>
                <c:formatCode>General</c:formatCode>
                <c:ptCount val="11"/>
                <c:pt idx="0">
                  <c:v>34</c:v>
                </c:pt>
                <c:pt idx="1">
                  <c:v>35</c:v>
                </c:pt>
                <c:pt idx="2">
                  <c:v>36</c:v>
                </c:pt>
                <c:pt idx="3">
                  <c:v>39</c:v>
                </c:pt>
                <c:pt idx="4">
                  <c:v>41</c:v>
                </c:pt>
                <c:pt idx="5">
                  <c:v>43</c:v>
                </c:pt>
                <c:pt idx="6">
                  <c:v>43</c:v>
                </c:pt>
                <c:pt idx="7">
                  <c:v>43</c:v>
                </c:pt>
                <c:pt idx="8">
                  <c:v>46</c:v>
                </c:pt>
                <c:pt idx="9">
                  <c:v>47</c:v>
                </c:pt>
                <c:pt idx="10">
                  <c:v>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67B-4EC4-BAA5-709BCDE571EF}"/>
            </c:ext>
          </c:extLst>
        </c:ser>
        <c:ser>
          <c:idx val="1"/>
          <c:order val="5"/>
          <c:tx>
            <c:strRef>
              <c:f>'cantidad fci'!$D$8</c:f>
              <c:strCache>
                <c:ptCount val="1"/>
                <c:pt idx="0">
                  <c:v>Infraestructura</c:v>
                </c:pt>
              </c:strCache>
            </c:strRef>
          </c:tx>
          <c:spPr>
            <a:solidFill>
              <a:schemeClr val="accent1">
                <a:tint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Encode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'cantidad fci'!$B$9:$B$23</c:f>
              <c:numCache>
                <c:formatCode>mmm\-yy</c:formatCode>
                <c:ptCount val="11"/>
                <c:pt idx="0">
                  <c:v>43800</c:v>
                </c:pt>
                <c:pt idx="1">
                  <c:v>43891</c:v>
                </c:pt>
                <c:pt idx="2">
                  <c:v>43983</c:v>
                </c:pt>
                <c:pt idx="3">
                  <c:v>44075</c:v>
                </c:pt>
                <c:pt idx="4">
                  <c:v>44166</c:v>
                </c:pt>
                <c:pt idx="5">
                  <c:v>44256</c:v>
                </c:pt>
                <c:pt idx="6">
                  <c:v>44348</c:v>
                </c:pt>
                <c:pt idx="7">
                  <c:v>44440</c:v>
                </c:pt>
                <c:pt idx="8">
                  <c:v>44531</c:v>
                </c:pt>
                <c:pt idx="9">
                  <c:v>44621</c:v>
                </c:pt>
                <c:pt idx="10">
                  <c:v>44713</c:v>
                </c:pt>
              </c:numCache>
            </c:numRef>
          </c:cat>
          <c:val>
            <c:numRef>
              <c:f>'cantidad fci'!$D$9:$D$23</c:f>
              <c:numCache>
                <c:formatCode>General</c:formatCode>
                <c:ptCount val="11"/>
                <c:pt idx="0">
                  <c:v>16</c:v>
                </c:pt>
                <c:pt idx="1">
                  <c:v>12</c:v>
                </c:pt>
                <c:pt idx="2">
                  <c:v>13</c:v>
                </c:pt>
                <c:pt idx="3">
                  <c:v>13</c:v>
                </c:pt>
                <c:pt idx="4">
                  <c:v>14</c:v>
                </c:pt>
                <c:pt idx="5">
                  <c:v>16</c:v>
                </c:pt>
                <c:pt idx="6">
                  <c:v>16</c:v>
                </c:pt>
                <c:pt idx="7">
                  <c:v>15</c:v>
                </c:pt>
                <c:pt idx="8">
                  <c:v>16</c:v>
                </c:pt>
                <c:pt idx="9">
                  <c:v>16</c:v>
                </c:pt>
                <c:pt idx="10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67B-4EC4-BAA5-709BCDE571EF}"/>
            </c:ext>
          </c:extLst>
        </c:ser>
        <c:ser>
          <c:idx val="3"/>
          <c:order val="6"/>
          <c:tx>
            <c:strRef>
              <c:f>'cantidad fci'!$I$8</c:f>
              <c:strCache>
                <c:ptCount val="1"/>
                <c:pt idx="0">
                  <c:v>ASG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7"/>
              <c:layout>
                <c:manualLayout>
                  <c:x val="1.4326877063436929E-3"/>
                  <c:y val="-2.98348433905642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67B-4EC4-BAA5-709BCDE571EF}"/>
                </c:ext>
              </c:extLst>
            </c:dLbl>
            <c:dLbl>
              <c:idx val="8"/>
              <c:layout>
                <c:manualLayout>
                  <c:x val="0"/>
                  <c:y val="-1.32599303958063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67B-4EC4-BAA5-709BCDE571EF}"/>
                </c:ext>
              </c:extLst>
            </c:dLbl>
            <c:dLbl>
              <c:idx val="9"/>
              <c:layout>
                <c:manualLayout>
                  <c:x val="-2.8653190076595773E-3"/>
                  <c:y val="-2.154738689318527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7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Encode Sans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3984313536146225E-3"/>
                      <c:h val="4.304517955851218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8-367B-4EC4-BAA5-709BCDE571EF}"/>
                </c:ext>
              </c:extLst>
            </c:dLbl>
            <c:dLbl>
              <c:idx val="10"/>
              <c:layout>
                <c:manualLayout>
                  <c:x val="-1.0506255144031125E-16"/>
                  <c:y val="-2.32048781926610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67B-4EC4-BAA5-709BCDE571E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Encode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'cantidad fci'!$B$9:$B$23</c:f>
              <c:numCache>
                <c:formatCode>mmm\-yy</c:formatCode>
                <c:ptCount val="11"/>
                <c:pt idx="0">
                  <c:v>43800</c:v>
                </c:pt>
                <c:pt idx="1">
                  <c:v>43891</c:v>
                </c:pt>
                <c:pt idx="2">
                  <c:v>43983</c:v>
                </c:pt>
                <c:pt idx="3">
                  <c:v>44075</c:v>
                </c:pt>
                <c:pt idx="4">
                  <c:v>44166</c:v>
                </c:pt>
                <c:pt idx="5">
                  <c:v>44256</c:v>
                </c:pt>
                <c:pt idx="6">
                  <c:v>44348</c:v>
                </c:pt>
                <c:pt idx="7">
                  <c:v>44440</c:v>
                </c:pt>
                <c:pt idx="8">
                  <c:v>44531</c:v>
                </c:pt>
                <c:pt idx="9">
                  <c:v>44621</c:v>
                </c:pt>
                <c:pt idx="10">
                  <c:v>44713</c:v>
                </c:pt>
              </c:numCache>
            </c:numRef>
          </c:cat>
          <c:val>
            <c:numRef>
              <c:f>'cantidad fci'!$I$9:$I$23</c:f>
              <c:numCache>
                <c:formatCode>General</c:formatCode>
                <c:ptCount val="11"/>
                <c:pt idx="7">
                  <c:v>2</c:v>
                </c:pt>
                <c:pt idx="8">
                  <c:v>2</c:v>
                </c:pt>
                <c:pt idx="9">
                  <c:v>4</c:v>
                </c:pt>
                <c:pt idx="1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67B-4EC4-BAA5-709BCDE571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1"/>
        <c:overlap val="100"/>
        <c:axId val="130621440"/>
        <c:axId val="130624512"/>
      </c:barChart>
      <c:catAx>
        <c:axId val="130621440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Encode Sans" pitchFamily="2" charset="0"/>
                <a:ea typeface="+mn-ea"/>
                <a:cs typeface="+mn-cs"/>
              </a:defRPr>
            </a:pPr>
            <a:endParaRPr lang="en-US"/>
          </a:p>
        </c:txPr>
        <c:crossAx val="130624512"/>
        <c:crosses val="autoZero"/>
        <c:auto val="0"/>
        <c:lblAlgn val="ctr"/>
        <c:lblOffset val="100"/>
        <c:noMultiLvlLbl val="0"/>
      </c:catAx>
      <c:valAx>
        <c:axId val="13062451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30621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9943238492415454E-2"/>
          <c:y val="0.90780589654487442"/>
          <c:w val="0.9461620778168276"/>
          <c:h val="4.66999275686333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Encode Sans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1.7121801476075602E-2"/>
          <c:y val="9.0189607669599423E-2"/>
          <c:w val="0.96233183977415282"/>
          <c:h val="0.7584670067491757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'datos fci-46'!$Q$59</c:f>
              <c:strCache>
                <c:ptCount val="1"/>
                <c:pt idx="0">
                  <c:v>A través de ACDI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rgbClr val="FFFFFF"/>
                    </a:solidFill>
                    <a:latin typeface="Encode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'datos fci-46'!$P$60:$P$63</c:f>
              <c:numCache>
                <c:formatCode>mmm\-yy</c:formatCode>
                <c:ptCount val="4"/>
                <c:pt idx="0">
                  <c:v>43800</c:v>
                </c:pt>
                <c:pt idx="1">
                  <c:v>44166</c:v>
                </c:pt>
                <c:pt idx="2">
                  <c:v>44561</c:v>
                </c:pt>
                <c:pt idx="3">
                  <c:v>44713</c:v>
                </c:pt>
              </c:numCache>
            </c:numRef>
          </c:cat>
          <c:val>
            <c:numRef>
              <c:f>'datos fci-46'!$Q$60:$Q$63</c:f>
              <c:numCache>
                <c:formatCode>#,##0</c:formatCode>
                <c:ptCount val="4"/>
                <c:pt idx="0">
                  <c:v>1151444</c:v>
                </c:pt>
                <c:pt idx="1">
                  <c:v>2779440</c:v>
                </c:pt>
                <c:pt idx="2">
                  <c:v>5301159</c:v>
                </c:pt>
                <c:pt idx="3">
                  <c:v>6440523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BF-4AE2-BCD9-FBA532D4F65F}"/>
            </c:ext>
          </c:extLst>
        </c:ser>
        <c:ser>
          <c:idx val="1"/>
          <c:order val="1"/>
          <c:tx>
            <c:strRef>
              <c:f>'datos fci-46'!$S$59</c:f>
              <c:strCache>
                <c:ptCount val="1"/>
                <c:pt idx="0">
                  <c:v>Personas Humanas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1.7121888703409251E-3"/>
                  <c:y val="7.024505938473071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CBF-4AE2-BCD9-FBA532D4F65F}"/>
                </c:ext>
              </c:extLst>
            </c:dLbl>
            <c:dLbl>
              <c:idx val="3"/>
              <c:layout>
                <c:manualLayout>
                  <c:x val="-6.9180829973856548E-3"/>
                  <c:y val="3.34326132773280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CBF-4AE2-BCD9-FBA532D4F65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Encode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'datos fci-46'!$P$60:$P$63</c:f>
              <c:numCache>
                <c:formatCode>mmm\-yy</c:formatCode>
                <c:ptCount val="4"/>
                <c:pt idx="0">
                  <c:v>43800</c:v>
                </c:pt>
                <c:pt idx="1">
                  <c:v>44166</c:v>
                </c:pt>
                <c:pt idx="2">
                  <c:v>44561</c:v>
                </c:pt>
                <c:pt idx="3">
                  <c:v>44713</c:v>
                </c:pt>
              </c:numCache>
            </c:numRef>
          </c:cat>
          <c:val>
            <c:numRef>
              <c:f>'datos fci-46'!$S$60:$S$63</c:f>
              <c:numCache>
                <c:formatCode>#,##0</c:formatCode>
                <c:ptCount val="4"/>
                <c:pt idx="0">
                  <c:v>340869</c:v>
                </c:pt>
                <c:pt idx="1">
                  <c:v>373571</c:v>
                </c:pt>
                <c:pt idx="2">
                  <c:v>492997</c:v>
                </c:pt>
                <c:pt idx="3">
                  <c:v>585202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CBF-4AE2-BCD9-FBA532D4F65F}"/>
            </c:ext>
          </c:extLst>
        </c:ser>
        <c:ser>
          <c:idx val="2"/>
          <c:order val="2"/>
          <c:tx>
            <c:strRef>
              <c:f>'datos fci-46'!$R$59</c:f>
              <c:strCache>
                <c:ptCount val="1"/>
                <c:pt idx="0">
                  <c:v>Personas Juridicas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306027665795218E-3"/>
                  <c:y val="-1.170141464706480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7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Encode Sans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3501261778444857E-2"/>
                      <c:h val="5.098473524792520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FCBF-4AE2-BCD9-FBA532D4F65F}"/>
                </c:ext>
              </c:extLst>
            </c:dLbl>
            <c:dLbl>
              <c:idx val="1"/>
              <c:layout>
                <c:manualLayout>
                  <c:x val="4.6120553315903944E-3"/>
                  <c:y val="-1.73799571746652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CBF-4AE2-BCD9-FBA532D4F65F}"/>
                </c:ext>
              </c:extLst>
            </c:dLbl>
            <c:dLbl>
              <c:idx val="2"/>
              <c:layout>
                <c:manualLayout>
                  <c:x val="1.7099104353379918E-3"/>
                  <c:y val="-1.56469895116363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CBF-4AE2-BCD9-FBA532D4F65F}"/>
                </c:ext>
              </c:extLst>
            </c:dLbl>
            <c:dLbl>
              <c:idx val="3"/>
              <c:layout>
                <c:manualLayout>
                  <c:x val="-6.9180829973856548E-3"/>
                  <c:y val="-1.30350336932297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CBF-4AE2-BCD9-FBA532D4F65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Encode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'datos fci-46'!$P$60:$P$63</c:f>
              <c:numCache>
                <c:formatCode>mmm\-yy</c:formatCode>
                <c:ptCount val="4"/>
                <c:pt idx="0">
                  <c:v>43800</c:v>
                </c:pt>
                <c:pt idx="1">
                  <c:v>44166</c:v>
                </c:pt>
                <c:pt idx="2">
                  <c:v>44561</c:v>
                </c:pt>
                <c:pt idx="3">
                  <c:v>44713</c:v>
                </c:pt>
              </c:numCache>
            </c:numRef>
          </c:cat>
          <c:val>
            <c:numRef>
              <c:f>'datos fci-46'!$R$60:$R$63</c:f>
              <c:numCache>
                <c:formatCode>#,##0</c:formatCode>
                <c:ptCount val="4"/>
                <c:pt idx="0">
                  <c:v>54868</c:v>
                </c:pt>
                <c:pt idx="1">
                  <c:v>61689</c:v>
                </c:pt>
                <c:pt idx="2">
                  <c:v>102846</c:v>
                </c:pt>
                <c:pt idx="3">
                  <c:v>124383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CBF-4AE2-BCD9-FBA532D4F6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9"/>
        <c:overlap val="100"/>
        <c:axId val="150110208"/>
        <c:axId val="150111744"/>
      </c:barChart>
      <c:lineChart>
        <c:grouping val="standard"/>
        <c:varyColors val="0"/>
        <c:ser>
          <c:idx val="3"/>
          <c:order val="3"/>
          <c:tx>
            <c:strRef>
              <c:f>'datos fci-46'!$T$59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37B9EC"/>
              </a:solidFill>
              <a:ln w="9525">
                <a:noFill/>
              </a:ln>
              <a:effectLst/>
            </c:spPr>
          </c:marker>
          <c:dLbls>
            <c:dLbl>
              <c:idx val="0"/>
              <c:layout>
                <c:manualLayout>
                  <c:x val="-5.7168604758842154E-2"/>
                  <c:y val="-5.581429999742015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CBF-4AE2-BCD9-FBA532D4F65F}"/>
                </c:ext>
              </c:extLst>
            </c:dLbl>
            <c:dLbl>
              <c:idx val="1"/>
              <c:layout>
                <c:manualLayout>
                  <c:x val="-6.5861421173982387E-2"/>
                  <c:y val="-6.918734530835135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CBF-4AE2-BCD9-FBA532D4F65F}"/>
                </c:ext>
              </c:extLst>
            </c:dLbl>
            <c:dLbl>
              <c:idx val="2"/>
              <c:layout>
                <c:manualLayout>
                  <c:x val="-6.6279774539493533E-2"/>
                  <c:y val="-5.915756132515295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CBF-4AE2-BCD9-FBA532D4F65F}"/>
                </c:ext>
              </c:extLst>
            </c:dLbl>
            <c:dLbl>
              <c:idx val="3"/>
              <c:layout>
                <c:manualLayout>
                  <c:x val="-6.0393593528305853E-2"/>
                  <c:y val="-5.247103866968737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CBF-4AE2-BCD9-FBA532D4F65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54000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Encode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noFill/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'datos fci-46'!$P$60:$P$63</c:f>
              <c:numCache>
                <c:formatCode>mmm\-yy</c:formatCode>
                <c:ptCount val="4"/>
                <c:pt idx="0">
                  <c:v>43800</c:v>
                </c:pt>
                <c:pt idx="1">
                  <c:v>44166</c:v>
                </c:pt>
                <c:pt idx="2">
                  <c:v>44561</c:v>
                </c:pt>
                <c:pt idx="3">
                  <c:v>44713</c:v>
                </c:pt>
              </c:numCache>
            </c:numRef>
          </c:cat>
          <c:val>
            <c:numRef>
              <c:f>'datos fci-46'!$T$60:$T$63</c:f>
              <c:numCache>
                <c:formatCode>#,##0</c:formatCode>
                <c:ptCount val="4"/>
                <c:pt idx="0">
                  <c:v>1547181</c:v>
                </c:pt>
                <c:pt idx="1">
                  <c:v>3214700</c:v>
                </c:pt>
                <c:pt idx="2">
                  <c:v>5897002</c:v>
                </c:pt>
                <c:pt idx="3">
                  <c:v>7150108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FCBF-4AE2-BCD9-FBA532D4F6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0110208"/>
        <c:axId val="150111744"/>
      </c:lineChart>
      <c:catAx>
        <c:axId val="150110208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Encode Sans" pitchFamily="2" charset="0"/>
                <a:ea typeface="+mn-ea"/>
                <a:cs typeface="+mn-cs"/>
              </a:defRPr>
            </a:pPr>
            <a:endParaRPr lang="en-US"/>
          </a:p>
        </c:txPr>
        <c:crossAx val="150111744"/>
        <c:crosses val="autoZero"/>
        <c:auto val="0"/>
        <c:lblAlgn val="ctr"/>
        <c:lblOffset val="100"/>
        <c:noMultiLvlLbl val="0"/>
      </c:catAx>
      <c:valAx>
        <c:axId val="150111744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150110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Encode Sans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2.999844532037137E-2"/>
          <c:w val="0.9759669785941818"/>
          <c:h val="0.84435337782064834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'datos fci-46'!$J$20</c:f>
              <c:strCache>
                <c:ptCount val="1"/>
                <c:pt idx="0">
                  <c:v>PN Personas Humanas en Mill. de $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numFmt formatCode="&quot;$&quot;\ 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Encode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'datos fci-46'!$H$25:$H$35</c:f>
              <c:numCache>
                <c:formatCode>mmm\-yy</c:formatCode>
                <c:ptCount val="11"/>
                <c:pt idx="0">
                  <c:v>43800</c:v>
                </c:pt>
                <c:pt idx="1">
                  <c:v>43891</c:v>
                </c:pt>
                <c:pt idx="2">
                  <c:v>43983</c:v>
                </c:pt>
                <c:pt idx="3">
                  <c:v>44075</c:v>
                </c:pt>
                <c:pt idx="4">
                  <c:v>44166</c:v>
                </c:pt>
                <c:pt idx="5">
                  <c:v>44256</c:v>
                </c:pt>
                <c:pt idx="6">
                  <c:v>44348</c:v>
                </c:pt>
                <c:pt idx="7">
                  <c:v>44440</c:v>
                </c:pt>
                <c:pt idx="8">
                  <c:v>44531</c:v>
                </c:pt>
                <c:pt idx="9">
                  <c:v>44621</c:v>
                </c:pt>
                <c:pt idx="10">
                  <c:v>44713</c:v>
                </c:pt>
              </c:numCache>
            </c:numRef>
          </c:cat>
          <c:val>
            <c:numRef>
              <c:f>'datos fci-46'!$J$25:$J$35</c:f>
              <c:numCache>
                <c:formatCode>_("$"* #,##0.00_);_("$"* \(#,##0.00\);_("$"* "-"??_);_(@_)</c:formatCode>
                <c:ptCount val="11"/>
                <c:pt idx="0">
                  <c:v>71974.675560468124</c:v>
                </c:pt>
                <c:pt idx="1">
                  <c:v>87844.653890140893</c:v>
                </c:pt>
                <c:pt idx="2">
                  <c:v>107527.81599382414</c:v>
                </c:pt>
                <c:pt idx="3">
                  <c:v>128099.34205494108</c:v>
                </c:pt>
                <c:pt idx="4">
                  <c:v>108567.15940538159</c:v>
                </c:pt>
                <c:pt idx="5">
                  <c:v>166351.31995538238</c:v>
                </c:pt>
                <c:pt idx="6">
                  <c:v>173515.44979770528</c:v>
                </c:pt>
                <c:pt idx="7">
                  <c:v>194217.39507807937</c:v>
                </c:pt>
                <c:pt idx="8">
                  <c:v>189066.92031814234</c:v>
                </c:pt>
                <c:pt idx="9">
                  <c:v>259287.45650628718</c:v>
                </c:pt>
                <c:pt idx="10">
                  <c:v>283083.38255368557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79-4299-A98A-E23DDE7FEE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axId val="151122304"/>
        <c:axId val="151042688"/>
      </c:barChart>
      <c:lineChart>
        <c:grouping val="stacked"/>
        <c:varyColors val="0"/>
        <c:ser>
          <c:idx val="0"/>
          <c:order val="0"/>
          <c:tx>
            <c:strRef>
              <c:f>'datos fci-46'!$I$20</c:f>
              <c:strCache>
                <c:ptCount val="1"/>
                <c:pt idx="0">
                  <c:v>Cantidad de Cuentas FCI Personas Humanas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C000"/>
              </a:solidFill>
              <a:ln w="9525">
                <a:solidFill>
                  <a:srgbClr val="FFC000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Encode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'datos fci-46'!$H$25:$H$35</c:f>
              <c:numCache>
                <c:formatCode>mmm\-yy</c:formatCode>
                <c:ptCount val="11"/>
                <c:pt idx="0">
                  <c:v>43800</c:v>
                </c:pt>
                <c:pt idx="1">
                  <c:v>43891</c:v>
                </c:pt>
                <c:pt idx="2">
                  <c:v>43983</c:v>
                </c:pt>
                <c:pt idx="3">
                  <c:v>44075</c:v>
                </c:pt>
                <c:pt idx="4">
                  <c:v>44166</c:v>
                </c:pt>
                <c:pt idx="5">
                  <c:v>44256</c:v>
                </c:pt>
                <c:pt idx="6">
                  <c:v>44348</c:v>
                </c:pt>
                <c:pt idx="7">
                  <c:v>44440</c:v>
                </c:pt>
                <c:pt idx="8">
                  <c:v>44531</c:v>
                </c:pt>
                <c:pt idx="9">
                  <c:v>44621</c:v>
                </c:pt>
                <c:pt idx="10">
                  <c:v>44713</c:v>
                </c:pt>
              </c:numCache>
            </c:numRef>
          </c:cat>
          <c:val>
            <c:numRef>
              <c:f>'datos fci-46'!$I$25:$I$35</c:f>
              <c:numCache>
                <c:formatCode>#,##0</c:formatCode>
                <c:ptCount val="11"/>
                <c:pt idx="0">
                  <c:v>340869</c:v>
                </c:pt>
                <c:pt idx="1">
                  <c:v>362398</c:v>
                </c:pt>
                <c:pt idx="2">
                  <c:v>380801</c:v>
                </c:pt>
                <c:pt idx="3">
                  <c:v>395241</c:v>
                </c:pt>
                <c:pt idx="4">
                  <c:v>373571</c:v>
                </c:pt>
                <c:pt idx="5">
                  <c:v>404215</c:v>
                </c:pt>
                <c:pt idx="6">
                  <c:v>442292</c:v>
                </c:pt>
                <c:pt idx="7">
                  <c:v>480769</c:v>
                </c:pt>
                <c:pt idx="8">
                  <c:v>492997</c:v>
                </c:pt>
                <c:pt idx="9">
                  <c:v>560635</c:v>
                </c:pt>
                <c:pt idx="10">
                  <c:v>585202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979-4299-A98A-E23DDE7FEE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1019904"/>
        <c:axId val="151040384"/>
      </c:lineChart>
      <c:catAx>
        <c:axId val="151019904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Encode Sans" pitchFamily="2" charset="0"/>
                <a:ea typeface="+mn-ea"/>
                <a:cs typeface="+mn-cs"/>
              </a:defRPr>
            </a:pPr>
            <a:endParaRPr lang="en-US"/>
          </a:p>
        </c:txPr>
        <c:crossAx val="151040384"/>
        <c:crosses val="autoZero"/>
        <c:auto val="0"/>
        <c:lblAlgn val="ctr"/>
        <c:lblOffset val="100"/>
        <c:noMultiLvlLbl val="0"/>
      </c:catAx>
      <c:valAx>
        <c:axId val="151040384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151019904"/>
        <c:crosses val="autoZero"/>
        <c:crossBetween val="between"/>
      </c:valAx>
      <c:valAx>
        <c:axId val="151042688"/>
        <c:scaling>
          <c:orientation val="minMax"/>
        </c:scaling>
        <c:delete val="1"/>
        <c:axPos val="r"/>
        <c:numFmt formatCode="_(&quot;$&quot;* #,##0.00_);_(&quot;$&quot;* \(#,##0.00\);_(&quot;$&quot;* &quot;-&quot;??_);_(@_)" sourceLinked="1"/>
        <c:majorTickMark val="out"/>
        <c:minorTickMark val="none"/>
        <c:tickLblPos val="nextTo"/>
        <c:crossAx val="151122304"/>
        <c:crosses val="max"/>
        <c:crossBetween val="between"/>
      </c:valAx>
      <c:dateAx>
        <c:axId val="151122304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151042688"/>
        <c:crosses val="autoZero"/>
        <c:auto val="1"/>
        <c:lblOffset val="100"/>
        <c:baseTimeUnit val="months"/>
      </c:date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2133687472332891E-2"/>
          <c:y val="2.9042168569988355E-2"/>
          <c:w val="0.37862548057986778"/>
          <c:h val="0.222518614729545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7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Encode Sans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2.5065951791125026E-2"/>
          <c:y val="4.4463387167409975E-2"/>
          <c:w val="0.95130588756086765"/>
          <c:h val="0.84251273226608259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'datos fci-46'!$J$41</c:f>
              <c:strCache>
                <c:ptCount val="1"/>
                <c:pt idx="0">
                  <c:v>PN Personas Juridicas en Mill.de $</c:v>
                </c:pt>
              </c:strCache>
            </c:strRef>
          </c:tx>
          <c:spPr>
            <a:solidFill>
              <a:srgbClr val="37B9EC"/>
            </a:solidFill>
            <a:ln>
              <a:noFill/>
            </a:ln>
            <a:effectLst/>
          </c:spPr>
          <c:invertIfNegative val="0"/>
          <c:dLbls>
            <c:dLbl>
              <c:idx val="4"/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b" anchorCtr="1">
                  <a:spAutoFit/>
                </a:bodyPr>
                <a:lstStyle/>
                <a:p>
                  <a:pPr>
                    <a:defRPr sz="8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Encode Sans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5471-4668-8BB6-287329E57646}"/>
                </c:ext>
              </c:extLst>
            </c:dLbl>
            <c:dLbl>
              <c:idx val="6"/>
              <c:layout>
                <c:manualLayout>
                  <c:x val="0"/>
                  <c:y val="3.31125827814569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B27-4785-B7BE-24F8D3E02028}"/>
                </c:ext>
              </c:extLst>
            </c:dLbl>
            <c:numFmt formatCode="&quot;$&quot;\ 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Encode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'datos fci-46'!$H$46:$H$56</c:f>
              <c:numCache>
                <c:formatCode>mmm\-yy</c:formatCode>
                <c:ptCount val="11"/>
                <c:pt idx="0">
                  <c:v>43800</c:v>
                </c:pt>
                <c:pt idx="1">
                  <c:v>43891</c:v>
                </c:pt>
                <c:pt idx="2">
                  <c:v>43983</c:v>
                </c:pt>
                <c:pt idx="3">
                  <c:v>44075</c:v>
                </c:pt>
                <c:pt idx="4">
                  <c:v>44166</c:v>
                </c:pt>
                <c:pt idx="5">
                  <c:v>44256</c:v>
                </c:pt>
                <c:pt idx="6">
                  <c:v>44348</c:v>
                </c:pt>
                <c:pt idx="7">
                  <c:v>44440</c:v>
                </c:pt>
                <c:pt idx="8">
                  <c:v>44561</c:v>
                </c:pt>
                <c:pt idx="9">
                  <c:v>44621</c:v>
                </c:pt>
                <c:pt idx="10">
                  <c:v>44713</c:v>
                </c:pt>
              </c:numCache>
            </c:numRef>
          </c:cat>
          <c:val>
            <c:numRef>
              <c:f>'datos fci-46'!$J$46:$J$56</c:f>
              <c:numCache>
                <c:formatCode>_-"$"\ * #,##0_-;\-"$"\ * #,##0_-;_-"$"\ * "-"??_-;_-@_-</c:formatCode>
                <c:ptCount val="11"/>
                <c:pt idx="0">
                  <c:v>742776.95369965606</c:v>
                </c:pt>
                <c:pt idx="1">
                  <c:v>885995.63913267013</c:v>
                </c:pt>
                <c:pt idx="2">
                  <c:v>1295847.4094215161</c:v>
                </c:pt>
                <c:pt idx="3">
                  <c:v>1601401.9549408781</c:v>
                </c:pt>
                <c:pt idx="4">
                  <c:v>1783818.3761728182</c:v>
                </c:pt>
                <c:pt idx="5">
                  <c:v>2067918.2697881847</c:v>
                </c:pt>
                <c:pt idx="6">
                  <c:v>2315485.9693961041</c:v>
                </c:pt>
                <c:pt idx="7">
                  <c:v>2799952.5720655504</c:v>
                </c:pt>
                <c:pt idx="8">
                  <c:v>3360905.1231452427</c:v>
                </c:pt>
                <c:pt idx="9">
                  <c:v>3970112.9908104357</c:v>
                </c:pt>
                <c:pt idx="10">
                  <c:v>4201861.1822944703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B27-4785-B7BE-24F8D3E020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overlap val="15"/>
        <c:axId val="158868224"/>
        <c:axId val="158870144"/>
      </c:barChart>
      <c:lineChart>
        <c:grouping val="stacked"/>
        <c:varyColors val="0"/>
        <c:ser>
          <c:idx val="0"/>
          <c:order val="0"/>
          <c:tx>
            <c:strRef>
              <c:f>'datos fci-46'!$I$41</c:f>
              <c:strCache>
                <c:ptCount val="1"/>
                <c:pt idx="0">
                  <c:v>Cantidad Cuentas FCI Personas Jurídicas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C000"/>
              </a:solidFill>
              <a:ln w="9525">
                <a:solidFill>
                  <a:srgbClr val="FFC000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-1080000" spcFirstLastPara="1" vertOverflow="overflow" horzOverflow="overflow" wrap="square" lIns="38100" tIns="19050" rIns="38100" bIns="19050" anchor="b" anchorCtr="0">
                <a:spAutoFit/>
              </a:bodyPr>
              <a:lstStyle/>
              <a:p>
                <a:pPr>
                  <a:defRPr sz="7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Encode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'datos fci-46'!$H$46:$H$56</c:f>
              <c:numCache>
                <c:formatCode>mmm\-yy</c:formatCode>
                <c:ptCount val="11"/>
                <c:pt idx="0">
                  <c:v>43800</c:v>
                </c:pt>
                <c:pt idx="1">
                  <c:v>43891</c:v>
                </c:pt>
                <c:pt idx="2">
                  <c:v>43983</c:v>
                </c:pt>
                <c:pt idx="3">
                  <c:v>44075</c:v>
                </c:pt>
                <c:pt idx="4">
                  <c:v>44166</c:v>
                </c:pt>
                <c:pt idx="5">
                  <c:v>44256</c:v>
                </c:pt>
                <c:pt idx="6">
                  <c:v>44348</c:v>
                </c:pt>
                <c:pt idx="7">
                  <c:v>44440</c:v>
                </c:pt>
                <c:pt idx="8">
                  <c:v>44561</c:v>
                </c:pt>
                <c:pt idx="9">
                  <c:v>44621</c:v>
                </c:pt>
                <c:pt idx="10">
                  <c:v>44713</c:v>
                </c:pt>
              </c:numCache>
            </c:numRef>
          </c:cat>
          <c:val>
            <c:numRef>
              <c:f>'datos fci-46'!$I$46:$I$56</c:f>
              <c:numCache>
                <c:formatCode>#,##0</c:formatCode>
                <c:ptCount val="11"/>
                <c:pt idx="0">
                  <c:v>54868</c:v>
                </c:pt>
                <c:pt idx="1">
                  <c:v>50918</c:v>
                </c:pt>
                <c:pt idx="2">
                  <c:v>55432</c:v>
                </c:pt>
                <c:pt idx="3">
                  <c:v>61633</c:v>
                </c:pt>
                <c:pt idx="4">
                  <c:v>61689</c:v>
                </c:pt>
                <c:pt idx="5">
                  <c:v>71976</c:v>
                </c:pt>
                <c:pt idx="6">
                  <c:v>81449</c:v>
                </c:pt>
                <c:pt idx="7">
                  <c:v>94412</c:v>
                </c:pt>
                <c:pt idx="8">
                  <c:v>102846</c:v>
                </c:pt>
                <c:pt idx="9">
                  <c:v>116839</c:v>
                </c:pt>
                <c:pt idx="10">
                  <c:v>124383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B27-4785-B7BE-24F8D3E020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9604736"/>
        <c:axId val="159570176"/>
      </c:lineChart>
      <c:catAx>
        <c:axId val="158868224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Encode Sans" pitchFamily="2" charset="0"/>
                <a:ea typeface="+mn-ea"/>
                <a:cs typeface="+mn-cs"/>
              </a:defRPr>
            </a:pPr>
            <a:endParaRPr lang="en-US"/>
          </a:p>
        </c:txPr>
        <c:crossAx val="158870144"/>
        <c:crosses val="autoZero"/>
        <c:auto val="0"/>
        <c:lblAlgn val="ctr"/>
        <c:lblOffset val="100"/>
        <c:noMultiLvlLbl val="0"/>
      </c:catAx>
      <c:valAx>
        <c:axId val="158870144"/>
        <c:scaling>
          <c:orientation val="minMax"/>
        </c:scaling>
        <c:delete val="1"/>
        <c:axPos val="l"/>
        <c:numFmt formatCode="_-&quot;$&quot;\ * #,##0_-;\-&quot;$&quot;\ * #,##0_-;_-&quot;$&quot;\ * &quot;-&quot;??_-;_-@_-" sourceLinked="1"/>
        <c:majorTickMark val="none"/>
        <c:minorTickMark val="none"/>
        <c:tickLblPos val="nextTo"/>
        <c:crossAx val="158868224"/>
        <c:crosses val="autoZero"/>
        <c:crossBetween val="between"/>
      </c:valAx>
      <c:valAx>
        <c:axId val="159570176"/>
        <c:scaling>
          <c:orientation val="minMax"/>
        </c:scaling>
        <c:delete val="1"/>
        <c:axPos val="r"/>
        <c:numFmt formatCode="#,##0" sourceLinked="1"/>
        <c:majorTickMark val="out"/>
        <c:minorTickMark val="none"/>
        <c:tickLblPos val="nextTo"/>
        <c:crossAx val="159604736"/>
        <c:crosses val="max"/>
        <c:crossBetween val="between"/>
      </c:valAx>
      <c:dateAx>
        <c:axId val="159604736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159570176"/>
        <c:crosses val="autoZero"/>
        <c:auto val="1"/>
        <c:lblOffset val="100"/>
        <c:baseTimeUnit val="months"/>
        <c:majorUnit val="1"/>
        <c:minorUnit val="1"/>
      </c:date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0069555439138576E-2"/>
          <c:y val="4.2061912341352585E-2"/>
          <c:w val="0.45172870876141591"/>
          <c:h val="0.2054042160289604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7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Encode Sans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4591723526393405E-3"/>
          <c:y val="9.6495465035152675E-2"/>
          <c:w val="0.84049474502382482"/>
          <c:h val="0.79664969056032453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'[2022.06. Gráficos para informe de gestión.xlsx]Sector'!$T$17</c:f>
              <c:strCache>
                <c:ptCount val="1"/>
                <c:pt idx="0">
                  <c:v>Agropecuario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1" i="0" u="none" strike="noStrike" kern="1200" baseline="0">
                    <a:solidFill>
                      <a:srgbClr val="FFFFFF"/>
                    </a:solidFill>
                    <a:latin typeface="Encode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'[2022.06. Gráficos para informe de gestión.xlsx]Sector'!$S$18:$S$27</c:f>
              <c:strCache>
                <c:ptCount val="10"/>
                <c:pt idx="0">
                  <c:v>Trim. I 2020</c:v>
                </c:pt>
                <c:pt idx="1">
                  <c:v>Trim. II 2020</c:v>
                </c:pt>
                <c:pt idx="2">
                  <c:v>Trim. III 2020</c:v>
                </c:pt>
                <c:pt idx="3">
                  <c:v>Trim. IV 2020</c:v>
                </c:pt>
                <c:pt idx="4">
                  <c:v>Trim. I 2021</c:v>
                </c:pt>
                <c:pt idx="5">
                  <c:v>Trim. II 2021</c:v>
                </c:pt>
                <c:pt idx="6">
                  <c:v>Trim. III 2021</c:v>
                </c:pt>
                <c:pt idx="7">
                  <c:v>Trim. IV 2021</c:v>
                </c:pt>
                <c:pt idx="8">
                  <c:v>Trim. I 2022</c:v>
                </c:pt>
                <c:pt idx="9">
                  <c:v>Trim. II 2022</c:v>
                </c:pt>
              </c:strCache>
            </c:strRef>
          </c:cat>
          <c:val>
            <c:numRef>
              <c:f>'[2022.06. Gráficos para informe de gestión.xlsx]Sector'!$T$18:$T$27</c:f>
              <c:numCache>
                <c:formatCode>0%</c:formatCode>
                <c:ptCount val="10"/>
                <c:pt idx="0">
                  <c:v>4.3453008238477933E-2</c:v>
                </c:pt>
                <c:pt idx="1">
                  <c:v>5.5051410188449758E-2</c:v>
                </c:pt>
                <c:pt idx="2">
                  <c:v>3.7903626262241641E-2</c:v>
                </c:pt>
                <c:pt idx="3">
                  <c:v>6.3560129935694473E-2</c:v>
                </c:pt>
                <c:pt idx="4">
                  <c:v>2.6269770472424053E-2</c:v>
                </c:pt>
                <c:pt idx="5">
                  <c:v>3.7168141608574227E-2</c:v>
                </c:pt>
                <c:pt idx="6">
                  <c:v>3.5772458678146421E-2</c:v>
                </c:pt>
                <c:pt idx="7">
                  <c:v>3.148465620941214E-2</c:v>
                </c:pt>
                <c:pt idx="8">
                  <c:v>3.7865803572393435E-2</c:v>
                </c:pt>
                <c:pt idx="9">
                  <c:v>3.8199430676575698E-2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DB-4192-AB62-BF02AD448611}"/>
            </c:ext>
          </c:extLst>
        </c:ser>
        <c:ser>
          <c:idx val="1"/>
          <c:order val="1"/>
          <c:tx>
            <c:strRef>
              <c:f>'[2022.06. Gráficos para informe de gestión.xlsx]Sector'!$U$17</c:f>
              <c:strCache>
                <c:ptCount val="1"/>
                <c:pt idx="0">
                  <c:v>Alimenticias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'[2022.06. Gráficos para informe de gestión.xlsx]Sector'!$S$18:$S$27</c:f>
              <c:strCache>
                <c:ptCount val="10"/>
                <c:pt idx="0">
                  <c:v>Trim. I 2020</c:v>
                </c:pt>
                <c:pt idx="1">
                  <c:v>Trim. II 2020</c:v>
                </c:pt>
                <c:pt idx="2">
                  <c:v>Trim. III 2020</c:v>
                </c:pt>
                <c:pt idx="3">
                  <c:v>Trim. IV 2020</c:v>
                </c:pt>
                <c:pt idx="4">
                  <c:v>Trim. I 2021</c:v>
                </c:pt>
                <c:pt idx="5">
                  <c:v>Trim. II 2021</c:v>
                </c:pt>
                <c:pt idx="6">
                  <c:v>Trim. III 2021</c:v>
                </c:pt>
                <c:pt idx="7">
                  <c:v>Trim. IV 2021</c:v>
                </c:pt>
                <c:pt idx="8">
                  <c:v>Trim. I 2022</c:v>
                </c:pt>
                <c:pt idx="9">
                  <c:v>Trim. II 2022</c:v>
                </c:pt>
              </c:strCache>
            </c:strRef>
          </c:cat>
          <c:val>
            <c:numRef>
              <c:f>'[2022.06. Gráficos para informe de gestión.xlsx]Sector'!$U$18:$U$27</c:f>
              <c:numCache>
                <c:formatCode>0%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2.2967662501756636E-2</c:v>
                </c:pt>
                <c:pt idx="8">
                  <c:v>0</c:v>
                </c:pt>
                <c:pt idx="9">
                  <c:v>3.3189373436136138E-3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CDB-4192-AB62-BF02AD448611}"/>
            </c:ext>
          </c:extLst>
        </c:ser>
        <c:ser>
          <c:idx val="2"/>
          <c:order val="2"/>
          <c:tx>
            <c:strRef>
              <c:f>'[2022.06. Gráficos para informe de gestión.xlsx]Sector'!$V$17</c:f>
              <c:strCache>
                <c:ptCount val="1"/>
                <c:pt idx="0">
                  <c:v>Construcción e Infraestructura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2CDB-4192-AB62-BF02AD44861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1" i="0" u="none" strike="noStrike" kern="1200" baseline="0">
                    <a:solidFill>
                      <a:srgbClr val="FFFFFF"/>
                    </a:solidFill>
                    <a:latin typeface="Encode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'[2022.06. Gráficos para informe de gestión.xlsx]Sector'!$S$18:$S$27</c:f>
              <c:strCache>
                <c:ptCount val="10"/>
                <c:pt idx="0">
                  <c:v>Trim. I 2020</c:v>
                </c:pt>
                <c:pt idx="1">
                  <c:v>Trim. II 2020</c:v>
                </c:pt>
                <c:pt idx="2">
                  <c:v>Trim. III 2020</c:v>
                </c:pt>
                <c:pt idx="3">
                  <c:v>Trim. IV 2020</c:v>
                </c:pt>
                <c:pt idx="4">
                  <c:v>Trim. I 2021</c:v>
                </c:pt>
                <c:pt idx="5">
                  <c:v>Trim. II 2021</c:v>
                </c:pt>
                <c:pt idx="6">
                  <c:v>Trim. III 2021</c:v>
                </c:pt>
                <c:pt idx="7">
                  <c:v>Trim. IV 2021</c:v>
                </c:pt>
                <c:pt idx="8">
                  <c:v>Trim. I 2022</c:v>
                </c:pt>
                <c:pt idx="9">
                  <c:v>Trim. II 2022</c:v>
                </c:pt>
              </c:strCache>
            </c:strRef>
          </c:cat>
          <c:val>
            <c:numRef>
              <c:f>'[2022.06. Gráficos para informe de gestión.xlsx]Sector'!$V$18:$V$27</c:f>
              <c:numCache>
                <c:formatCode>0%</c:formatCode>
                <c:ptCount val="10"/>
                <c:pt idx="0">
                  <c:v>0.15265733187435082</c:v>
                </c:pt>
                <c:pt idx="1">
                  <c:v>0.19779228063638543</c:v>
                </c:pt>
                <c:pt idx="2">
                  <c:v>4.3692472584526479E-2</c:v>
                </c:pt>
                <c:pt idx="3">
                  <c:v>8.3593984675242552E-2</c:v>
                </c:pt>
                <c:pt idx="4">
                  <c:v>3.2088305254574373E-2</c:v>
                </c:pt>
                <c:pt idx="5">
                  <c:v>3.0023494977461828E-2</c:v>
                </c:pt>
                <c:pt idx="6">
                  <c:v>7.2678617754922126E-2</c:v>
                </c:pt>
                <c:pt idx="7">
                  <c:v>1.6228264496604122E-2</c:v>
                </c:pt>
                <c:pt idx="8">
                  <c:v>9.5949256372589123E-2</c:v>
                </c:pt>
                <c:pt idx="9">
                  <c:v>3.9854040755804244E-3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CDB-4192-AB62-BF02AD448611}"/>
            </c:ext>
          </c:extLst>
        </c:ser>
        <c:ser>
          <c:idx val="3"/>
          <c:order val="3"/>
          <c:tx>
            <c:strRef>
              <c:f>'[2022.06. Gráficos para informe de gestión.xlsx]Sector'!$W$17</c:f>
              <c:strCache>
                <c:ptCount val="1"/>
                <c:pt idx="0">
                  <c:v>Consumo / Comercio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1" i="0" u="none" strike="noStrike" kern="1200" baseline="0">
                    <a:solidFill>
                      <a:srgbClr val="FFFFFF"/>
                    </a:solidFill>
                    <a:latin typeface="Encode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'[2022.06. Gráficos para informe de gestión.xlsx]Sector'!$S$18:$S$27</c:f>
              <c:strCache>
                <c:ptCount val="10"/>
                <c:pt idx="0">
                  <c:v>Trim. I 2020</c:v>
                </c:pt>
                <c:pt idx="1">
                  <c:v>Trim. II 2020</c:v>
                </c:pt>
                <c:pt idx="2">
                  <c:v>Trim. III 2020</c:v>
                </c:pt>
                <c:pt idx="3">
                  <c:v>Trim. IV 2020</c:v>
                </c:pt>
                <c:pt idx="4">
                  <c:v>Trim. I 2021</c:v>
                </c:pt>
                <c:pt idx="5">
                  <c:v>Trim. II 2021</c:v>
                </c:pt>
                <c:pt idx="6">
                  <c:v>Trim. III 2021</c:v>
                </c:pt>
                <c:pt idx="7">
                  <c:v>Trim. IV 2021</c:v>
                </c:pt>
                <c:pt idx="8">
                  <c:v>Trim. I 2022</c:v>
                </c:pt>
                <c:pt idx="9">
                  <c:v>Trim. II 2022</c:v>
                </c:pt>
              </c:strCache>
            </c:strRef>
          </c:cat>
          <c:val>
            <c:numRef>
              <c:f>'[2022.06. Gráficos para informe de gestión.xlsx]Sector'!$W$18:$W$27</c:f>
              <c:numCache>
                <c:formatCode>0%</c:formatCode>
                <c:ptCount val="10"/>
                <c:pt idx="0">
                  <c:v>5.9336308130769851E-2</c:v>
                </c:pt>
                <c:pt idx="1">
                  <c:v>2.3681101166227465E-2</c:v>
                </c:pt>
                <c:pt idx="2">
                  <c:v>3.9910088130494709E-2</c:v>
                </c:pt>
                <c:pt idx="3">
                  <c:v>7.6756301230326895E-2</c:v>
                </c:pt>
                <c:pt idx="4">
                  <c:v>3.9145633840398548E-2</c:v>
                </c:pt>
                <c:pt idx="5">
                  <c:v>5.4904844878919591E-2</c:v>
                </c:pt>
                <c:pt idx="6">
                  <c:v>5.9013071221474041E-2</c:v>
                </c:pt>
                <c:pt idx="7">
                  <c:v>0.10773821051745966</c:v>
                </c:pt>
                <c:pt idx="8">
                  <c:v>9.1029817371781063E-2</c:v>
                </c:pt>
                <c:pt idx="9">
                  <c:v>0.12514632496407466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CDB-4192-AB62-BF02AD448611}"/>
            </c:ext>
          </c:extLst>
        </c:ser>
        <c:ser>
          <c:idx val="4"/>
          <c:order val="4"/>
          <c:tx>
            <c:strRef>
              <c:f>'[2022.06. Gráficos para informe de gestión.xlsx]Sector'!$X$17</c:f>
              <c:strCache>
                <c:ptCount val="1"/>
                <c:pt idx="0">
                  <c:v>CPD, Pagarés y FCE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1" i="0" u="none" strike="noStrike" kern="1200" baseline="0">
                    <a:solidFill>
                      <a:srgbClr val="FFFFFF"/>
                    </a:solidFill>
                    <a:latin typeface="Encode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'[2022.06. Gráficos para informe de gestión.xlsx]Sector'!$S$18:$S$27</c:f>
              <c:strCache>
                <c:ptCount val="10"/>
                <c:pt idx="0">
                  <c:v>Trim. I 2020</c:v>
                </c:pt>
                <c:pt idx="1">
                  <c:v>Trim. II 2020</c:v>
                </c:pt>
                <c:pt idx="2">
                  <c:v>Trim. III 2020</c:v>
                </c:pt>
                <c:pt idx="3">
                  <c:v>Trim. IV 2020</c:v>
                </c:pt>
                <c:pt idx="4">
                  <c:v>Trim. I 2021</c:v>
                </c:pt>
                <c:pt idx="5">
                  <c:v>Trim. II 2021</c:v>
                </c:pt>
                <c:pt idx="6">
                  <c:v>Trim. III 2021</c:v>
                </c:pt>
                <c:pt idx="7">
                  <c:v>Trim. IV 2021</c:v>
                </c:pt>
                <c:pt idx="8">
                  <c:v>Trim. I 2022</c:v>
                </c:pt>
                <c:pt idx="9">
                  <c:v>Trim. II 2022</c:v>
                </c:pt>
              </c:strCache>
            </c:strRef>
          </c:cat>
          <c:val>
            <c:numRef>
              <c:f>'[2022.06. Gráficos para informe de gestión.xlsx]Sector'!$X$18:$X$27</c:f>
              <c:numCache>
                <c:formatCode>0%</c:formatCode>
                <c:ptCount val="10"/>
                <c:pt idx="0">
                  <c:v>0.27844058020668572</c:v>
                </c:pt>
                <c:pt idx="1">
                  <c:v>0.32161322514188684</c:v>
                </c:pt>
                <c:pt idx="2">
                  <c:v>0.20698925660696182</c:v>
                </c:pt>
                <c:pt idx="3">
                  <c:v>0.27689329660292822</c:v>
                </c:pt>
                <c:pt idx="4">
                  <c:v>0.16575910934651125</c:v>
                </c:pt>
                <c:pt idx="5">
                  <c:v>0.39970591395648841</c:v>
                </c:pt>
                <c:pt idx="6">
                  <c:v>0.28392385046811841</c:v>
                </c:pt>
                <c:pt idx="7">
                  <c:v>0.43279363094071799</c:v>
                </c:pt>
                <c:pt idx="8">
                  <c:v>0.45575022703124746</c:v>
                </c:pt>
                <c:pt idx="9">
                  <c:v>0.46906814286621301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CDB-4192-AB62-BF02AD448611}"/>
            </c:ext>
          </c:extLst>
        </c:ser>
        <c:ser>
          <c:idx val="5"/>
          <c:order val="5"/>
          <c:tx>
            <c:strRef>
              <c:f>'[2022.06. Gráficos para informe de gestión.xlsx]Sector'!$Y$17</c:f>
              <c:strCache>
                <c:ptCount val="1"/>
                <c:pt idx="0">
                  <c:v>Energía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Encode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'[2022.06. Gráficos para informe de gestión.xlsx]Sector'!$S$18:$S$27</c:f>
              <c:strCache>
                <c:ptCount val="10"/>
                <c:pt idx="0">
                  <c:v>Trim. I 2020</c:v>
                </c:pt>
                <c:pt idx="1">
                  <c:v>Trim. II 2020</c:v>
                </c:pt>
                <c:pt idx="2">
                  <c:v>Trim. III 2020</c:v>
                </c:pt>
                <c:pt idx="3">
                  <c:v>Trim. IV 2020</c:v>
                </c:pt>
                <c:pt idx="4">
                  <c:v>Trim. I 2021</c:v>
                </c:pt>
                <c:pt idx="5">
                  <c:v>Trim. II 2021</c:v>
                </c:pt>
                <c:pt idx="6">
                  <c:v>Trim. III 2021</c:v>
                </c:pt>
                <c:pt idx="7">
                  <c:v>Trim. IV 2021</c:v>
                </c:pt>
                <c:pt idx="8">
                  <c:v>Trim. I 2022</c:v>
                </c:pt>
                <c:pt idx="9">
                  <c:v>Trim. II 2022</c:v>
                </c:pt>
              </c:strCache>
            </c:strRef>
          </c:cat>
          <c:val>
            <c:numRef>
              <c:f>'[2022.06. Gráficos para informe de gestión.xlsx]Sector'!$Y$18:$Y$27</c:f>
              <c:numCache>
                <c:formatCode>0%</c:formatCode>
                <c:ptCount val="10"/>
                <c:pt idx="0">
                  <c:v>0.23169725664700708</c:v>
                </c:pt>
                <c:pt idx="1">
                  <c:v>0.3052473409294697</c:v>
                </c:pt>
                <c:pt idx="2">
                  <c:v>0.41106553518360489</c:v>
                </c:pt>
                <c:pt idx="3">
                  <c:v>0.2667606363140167</c:v>
                </c:pt>
                <c:pt idx="4">
                  <c:v>0.63918905050001029</c:v>
                </c:pt>
                <c:pt idx="5">
                  <c:v>0.29502288994173892</c:v>
                </c:pt>
                <c:pt idx="6">
                  <c:v>0.42143440046767644</c:v>
                </c:pt>
                <c:pt idx="7">
                  <c:v>0.16466957912122918</c:v>
                </c:pt>
                <c:pt idx="8">
                  <c:v>0.14689447486766288</c:v>
                </c:pt>
                <c:pt idx="9">
                  <c:v>0.2599115242449101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CDB-4192-AB62-BF02AD448611}"/>
            </c:ext>
          </c:extLst>
        </c:ser>
        <c:ser>
          <c:idx val="6"/>
          <c:order val="6"/>
          <c:tx>
            <c:strRef>
              <c:f>'[2022.06. Gráficos para informe de gestión.xlsx]Sector'!$Z$17</c:f>
              <c:strCache>
                <c:ptCount val="1"/>
                <c:pt idx="0">
                  <c:v>Financiero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2CDB-4192-AB62-BF02AD448611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2CDB-4192-AB62-BF02AD448611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2CDB-4192-AB62-BF02AD448611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2CDB-4192-AB62-BF02AD448611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2CDB-4192-AB62-BF02AD448611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2CDB-4192-AB62-BF02AD448611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2CDB-4192-AB62-BF02AD448611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600" b="1" i="0" u="none" strike="noStrike" kern="1200" baseline="0">
                      <a:solidFill>
                        <a:srgbClr val="FFFFFF"/>
                      </a:solidFill>
                      <a:latin typeface="Encode Sans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24-2CDB-4192-AB62-BF02AD448611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2CDB-4192-AB62-BF02AD448611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2CDB-4192-AB62-BF02AD44861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Encode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'[2022.06. Gráficos para informe de gestión.xlsx]Sector'!$S$18:$S$27</c:f>
              <c:strCache>
                <c:ptCount val="10"/>
                <c:pt idx="0">
                  <c:v>Trim. I 2020</c:v>
                </c:pt>
                <c:pt idx="1">
                  <c:v>Trim. II 2020</c:v>
                </c:pt>
                <c:pt idx="2">
                  <c:v>Trim. III 2020</c:v>
                </c:pt>
                <c:pt idx="3">
                  <c:v>Trim. IV 2020</c:v>
                </c:pt>
                <c:pt idx="4">
                  <c:v>Trim. I 2021</c:v>
                </c:pt>
                <c:pt idx="5">
                  <c:v>Trim. II 2021</c:v>
                </c:pt>
                <c:pt idx="6">
                  <c:v>Trim. III 2021</c:v>
                </c:pt>
                <c:pt idx="7">
                  <c:v>Trim. IV 2021</c:v>
                </c:pt>
                <c:pt idx="8">
                  <c:v>Trim. I 2022</c:v>
                </c:pt>
                <c:pt idx="9">
                  <c:v>Trim. II 2022</c:v>
                </c:pt>
              </c:strCache>
            </c:strRef>
          </c:cat>
          <c:val>
            <c:numRef>
              <c:f>'[2022.06. Gráficos para informe de gestión.xlsx]Sector'!$Z$18:$Z$27</c:f>
              <c:numCache>
                <c:formatCode>0%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6.2455249551668021E-2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CDB-4192-AB62-BF02AD448611}"/>
            </c:ext>
          </c:extLst>
        </c:ser>
        <c:ser>
          <c:idx val="7"/>
          <c:order val="7"/>
          <c:tx>
            <c:strRef>
              <c:f>'[2022.06. Gráficos para informe de gestión.xlsx]Sector'!$AA$17</c:f>
              <c:strCache>
                <c:ptCount val="1"/>
                <c:pt idx="0">
                  <c:v>Industria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rgbClr val="FFFFFF"/>
                    </a:solidFill>
                    <a:latin typeface="Encode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'[2022.06. Gráficos para informe de gestión.xlsx]Sector'!$S$18:$S$27</c:f>
              <c:strCache>
                <c:ptCount val="10"/>
                <c:pt idx="0">
                  <c:v>Trim. I 2020</c:v>
                </c:pt>
                <c:pt idx="1">
                  <c:v>Trim. II 2020</c:v>
                </c:pt>
                <c:pt idx="2">
                  <c:v>Trim. III 2020</c:v>
                </c:pt>
                <c:pt idx="3">
                  <c:v>Trim. IV 2020</c:v>
                </c:pt>
                <c:pt idx="4">
                  <c:v>Trim. I 2021</c:v>
                </c:pt>
                <c:pt idx="5">
                  <c:v>Trim. II 2021</c:v>
                </c:pt>
                <c:pt idx="6">
                  <c:v>Trim. III 2021</c:v>
                </c:pt>
                <c:pt idx="7">
                  <c:v>Trim. IV 2021</c:v>
                </c:pt>
                <c:pt idx="8">
                  <c:v>Trim. I 2022</c:v>
                </c:pt>
                <c:pt idx="9">
                  <c:v>Trim. II 2022</c:v>
                </c:pt>
              </c:strCache>
            </c:strRef>
          </c:cat>
          <c:val>
            <c:numRef>
              <c:f>'[2022.06. Gráficos para informe de gestión.xlsx]Sector'!$AA$18:$AA$27</c:f>
              <c:numCache>
                <c:formatCode>0%</c:formatCode>
                <c:ptCount val="10"/>
                <c:pt idx="0">
                  <c:v>8.6507459954308932E-2</c:v>
                </c:pt>
                <c:pt idx="1">
                  <c:v>4.430866037953881E-2</c:v>
                </c:pt>
                <c:pt idx="2">
                  <c:v>5.5666309547664987E-2</c:v>
                </c:pt>
                <c:pt idx="3">
                  <c:v>3.9633978696745654E-2</c:v>
                </c:pt>
                <c:pt idx="4">
                  <c:v>3.1701527207321493E-2</c:v>
                </c:pt>
                <c:pt idx="5">
                  <c:v>8.1677848018068169E-2</c:v>
                </c:pt>
                <c:pt idx="6">
                  <c:v>6.6446458193116259E-2</c:v>
                </c:pt>
                <c:pt idx="7">
                  <c:v>1.9860664611539368E-2</c:v>
                </c:pt>
                <c:pt idx="8">
                  <c:v>4.6120513134801491E-2</c:v>
                </c:pt>
                <c:pt idx="9">
                  <c:v>2.4480202039110707E-2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2CDB-4192-AB62-BF02AD448611}"/>
            </c:ext>
          </c:extLst>
        </c:ser>
        <c:ser>
          <c:idx val="8"/>
          <c:order val="8"/>
          <c:tx>
            <c:strRef>
              <c:f>'[2022.06. Gráficos para informe de gestión.xlsx]Sector'!$AB$17</c:f>
              <c:strCache>
                <c:ptCount val="1"/>
                <c:pt idx="0">
                  <c:v>Infraestructura y Energía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'[2022.06. Gráficos para informe de gestión.xlsx]Sector'!$S$18:$S$27</c:f>
              <c:strCache>
                <c:ptCount val="10"/>
                <c:pt idx="0">
                  <c:v>Trim. I 2020</c:v>
                </c:pt>
                <c:pt idx="1">
                  <c:v>Trim. II 2020</c:v>
                </c:pt>
                <c:pt idx="2">
                  <c:v>Trim. III 2020</c:v>
                </c:pt>
                <c:pt idx="3">
                  <c:v>Trim. IV 2020</c:v>
                </c:pt>
                <c:pt idx="4">
                  <c:v>Trim. I 2021</c:v>
                </c:pt>
                <c:pt idx="5">
                  <c:v>Trim. II 2021</c:v>
                </c:pt>
                <c:pt idx="6">
                  <c:v>Trim. III 2021</c:v>
                </c:pt>
                <c:pt idx="7">
                  <c:v>Trim. IV 2021</c:v>
                </c:pt>
                <c:pt idx="8">
                  <c:v>Trim. I 2022</c:v>
                </c:pt>
                <c:pt idx="9">
                  <c:v>Trim. II 2022</c:v>
                </c:pt>
              </c:strCache>
            </c:strRef>
          </c:cat>
          <c:val>
            <c:numRef>
              <c:f>'[2022.06. Gráficos para informe de gestión.xlsx]Sector'!$AB$18:$AB$27</c:f>
              <c:numCache>
                <c:formatCode>0%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5.3180417174138019E-3</c:v>
                </c:pt>
                <c:pt idx="6">
                  <c:v>0</c:v>
                </c:pt>
                <c:pt idx="7">
                  <c:v>1.0880647792136468E-2</c:v>
                </c:pt>
                <c:pt idx="8">
                  <c:v>0</c:v>
                </c:pt>
                <c:pt idx="9">
                  <c:v>1.33963162204384E-3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CDB-4192-AB62-BF02AD448611}"/>
            </c:ext>
          </c:extLst>
        </c:ser>
        <c:ser>
          <c:idx val="9"/>
          <c:order val="9"/>
          <c:tx>
            <c:strRef>
              <c:f>'[2022.06. Gráficos para informe de gestión.xlsx]Sector'!$AC$17</c:f>
              <c:strCache>
                <c:ptCount val="1"/>
                <c:pt idx="0">
                  <c:v>Otros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'[2022.06. Gráficos para informe de gestión.xlsx]Sector'!$S$18:$S$27</c:f>
              <c:strCache>
                <c:ptCount val="10"/>
                <c:pt idx="0">
                  <c:v>Trim. I 2020</c:v>
                </c:pt>
                <c:pt idx="1">
                  <c:v>Trim. II 2020</c:v>
                </c:pt>
                <c:pt idx="2">
                  <c:v>Trim. III 2020</c:v>
                </c:pt>
                <c:pt idx="3">
                  <c:v>Trim. IV 2020</c:v>
                </c:pt>
                <c:pt idx="4">
                  <c:v>Trim. I 2021</c:v>
                </c:pt>
                <c:pt idx="5">
                  <c:v>Trim. II 2021</c:v>
                </c:pt>
                <c:pt idx="6">
                  <c:v>Trim. III 2021</c:v>
                </c:pt>
                <c:pt idx="7">
                  <c:v>Trim. IV 2021</c:v>
                </c:pt>
                <c:pt idx="8">
                  <c:v>Trim. I 2022</c:v>
                </c:pt>
                <c:pt idx="9">
                  <c:v>Trim. II 2022</c:v>
                </c:pt>
              </c:strCache>
            </c:strRef>
          </c:cat>
          <c:val>
            <c:numRef>
              <c:f>'[2022.06. Gráficos para informe de gestión.xlsx]Sector'!$AC$18:$AC$27</c:f>
              <c:numCache>
                <c:formatCode>0%</c:formatCode>
                <c:ptCount val="10"/>
                <c:pt idx="0">
                  <c:v>1.2377568738068561E-2</c:v>
                </c:pt>
                <c:pt idx="1">
                  <c:v>3.3157383349848349E-3</c:v>
                </c:pt>
                <c:pt idx="2">
                  <c:v>9.0847977921994002E-3</c:v>
                </c:pt>
                <c:pt idx="3">
                  <c:v>6.6285340042617717E-3</c:v>
                </c:pt>
                <c:pt idx="4">
                  <c:v>6.8385868580376772E-3</c:v>
                </c:pt>
                <c:pt idx="5">
                  <c:v>1.526165573446084E-2</c:v>
                </c:pt>
                <c:pt idx="6">
                  <c:v>1.4835349547621779E-2</c:v>
                </c:pt>
                <c:pt idx="7">
                  <c:v>6.920369497340202E-3</c:v>
                </c:pt>
                <c:pt idx="8">
                  <c:v>1.1498990526226476E-2</c:v>
                </c:pt>
                <c:pt idx="9">
                  <c:v>7.3459045519260078E-3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2CDB-4192-AB62-BF02AD448611}"/>
            </c:ext>
          </c:extLst>
        </c:ser>
        <c:ser>
          <c:idx val="10"/>
          <c:order val="10"/>
          <c:tx>
            <c:strRef>
              <c:f>'[2022.06. Gráficos para informe de gestión.xlsx]Sector'!$AD$17</c:f>
              <c:strCache>
                <c:ptCount val="1"/>
                <c:pt idx="0">
                  <c:v>Petrolera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'[2022.06. Gráficos para informe de gestión.xlsx]Sector'!$S$18:$S$27</c:f>
              <c:strCache>
                <c:ptCount val="10"/>
                <c:pt idx="0">
                  <c:v>Trim. I 2020</c:v>
                </c:pt>
                <c:pt idx="1">
                  <c:v>Trim. II 2020</c:v>
                </c:pt>
                <c:pt idx="2">
                  <c:v>Trim. III 2020</c:v>
                </c:pt>
                <c:pt idx="3">
                  <c:v>Trim. IV 2020</c:v>
                </c:pt>
                <c:pt idx="4">
                  <c:v>Trim. I 2021</c:v>
                </c:pt>
                <c:pt idx="5">
                  <c:v>Trim. II 2021</c:v>
                </c:pt>
                <c:pt idx="6">
                  <c:v>Trim. III 2021</c:v>
                </c:pt>
                <c:pt idx="7">
                  <c:v>Trim. IV 2021</c:v>
                </c:pt>
                <c:pt idx="8">
                  <c:v>Trim. I 2022</c:v>
                </c:pt>
                <c:pt idx="9">
                  <c:v>Trim. II 2022</c:v>
                </c:pt>
              </c:strCache>
            </c:strRef>
          </c:cat>
          <c:val>
            <c:numRef>
              <c:f>'[2022.06. Gráficos para informe de gestión.xlsx]Sector'!$AD$18:$AD$27</c:f>
              <c:numCache>
                <c:formatCode>0%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2.9370047583160367E-2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CDB-4192-AB62-BF02AD448611}"/>
            </c:ext>
          </c:extLst>
        </c:ser>
        <c:ser>
          <c:idx val="11"/>
          <c:order val="11"/>
          <c:tx>
            <c:strRef>
              <c:f>'[2022.06. Gráficos para informe de gestión.xlsx]Sector'!$AE$17</c:f>
              <c:strCache>
                <c:ptCount val="1"/>
                <c:pt idx="0">
                  <c:v>Petroquímica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'[2022.06. Gráficos para informe de gestión.xlsx]Sector'!$S$18:$S$27</c:f>
              <c:strCache>
                <c:ptCount val="10"/>
                <c:pt idx="0">
                  <c:v>Trim. I 2020</c:v>
                </c:pt>
                <c:pt idx="1">
                  <c:v>Trim. II 2020</c:v>
                </c:pt>
                <c:pt idx="2">
                  <c:v>Trim. III 2020</c:v>
                </c:pt>
                <c:pt idx="3">
                  <c:v>Trim. IV 2020</c:v>
                </c:pt>
                <c:pt idx="4">
                  <c:v>Trim. I 2021</c:v>
                </c:pt>
                <c:pt idx="5">
                  <c:v>Trim. II 2021</c:v>
                </c:pt>
                <c:pt idx="6">
                  <c:v>Trim. III 2021</c:v>
                </c:pt>
                <c:pt idx="7">
                  <c:v>Trim. IV 2021</c:v>
                </c:pt>
                <c:pt idx="8">
                  <c:v>Trim. I 2022</c:v>
                </c:pt>
                <c:pt idx="9">
                  <c:v>Trim. II 2022</c:v>
                </c:pt>
              </c:strCache>
            </c:strRef>
          </c:cat>
          <c:val>
            <c:numRef>
              <c:f>'[2022.06. Gráficos para informe de gestión.xlsx]Sector'!$AE$18:$AE$27</c:f>
              <c:numCache>
                <c:formatCode>0%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2.4978063669114398E-2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2CDB-4192-AB62-BF02AD448611}"/>
            </c:ext>
          </c:extLst>
        </c:ser>
        <c:ser>
          <c:idx val="12"/>
          <c:order val="12"/>
          <c:tx>
            <c:strRef>
              <c:f>'[2022.06. Gráficos para informe de gestión.xlsx]Sector'!$AF$17</c:f>
              <c:strCache>
                <c:ptCount val="1"/>
                <c:pt idx="0">
                  <c:v>Servicios Financieros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2CDB-4192-AB62-BF02AD44861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1" i="0" u="none" strike="noStrike" kern="1200" baseline="0">
                    <a:solidFill>
                      <a:srgbClr val="FFFFFF"/>
                    </a:solidFill>
                    <a:latin typeface="Encode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'[2022.06. Gráficos para informe de gestión.xlsx]Sector'!$S$18:$S$27</c:f>
              <c:strCache>
                <c:ptCount val="10"/>
                <c:pt idx="0">
                  <c:v>Trim. I 2020</c:v>
                </c:pt>
                <c:pt idx="1">
                  <c:v>Trim. II 2020</c:v>
                </c:pt>
                <c:pt idx="2">
                  <c:v>Trim. III 2020</c:v>
                </c:pt>
                <c:pt idx="3">
                  <c:v>Trim. IV 2020</c:v>
                </c:pt>
                <c:pt idx="4">
                  <c:v>Trim. I 2021</c:v>
                </c:pt>
                <c:pt idx="5">
                  <c:v>Trim. II 2021</c:v>
                </c:pt>
                <c:pt idx="6">
                  <c:v>Trim. III 2021</c:v>
                </c:pt>
                <c:pt idx="7">
                  <c:v>Trim. IV 2021</c:v>
                </c:pt>
                <c:pt idx="8">
                  <c:v>Trim. I 2022</c:v>
                </c:pt>
                <c:pt idx="9">
                  <c:v>Trim. II 2022</c:v>
                </c:pt>
              </c:strCache>
            </c:strRef>
          </c:cat>
          <c:val>
            <c:numRef>
              <c:f>'[2022.06. Gráficos para informe de gestión.xlsx]Sector'!$AF$18:$AF$27</c:f>
              <c:numCache>
                <c:formatCode>0%</c:formatCode>
                <c:ptCount val="10"/>
                <c:pt idx="0">
                  <c:v>9.9026754999425218E-2</c:v>
                </c:pt>
                <c:pt idx="1">
                  <c:v>4.8990243223057214E-2</c:v>
                </c:pt>
                <c:pt idx="2">
                  <c:v>6.0141420381185168E-2</c:v>
                </c:pt>
                <c:pt idx="3">
                  <c:v>0.11597291755064784</c:v>
                </c:pt>
                <c:pt idx="4">
                  <c:v>3.3224974765627517E-2</c:v>
                </c:pt>
                <c:pt idx="5">
                  <c:v>4.1242720979325173E-2</c:v>
                </c:pt>
                <c:pt idx="6">
                  <c:v>4.4969232416157474E-2</c:v>
                </c:pt>
                <c:pt idx="7">
                  <c:v>0</c:v>
                </c:pt>
                <c:pt idx="8">
                  <c:v>9.1780150969588178E-2</c:v>
                </c:pt>
                <c:pt idx="9">
                  <c:v>5.7223572215914245E-2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CDB-4192-AB62-BF02AD448611}"/>
            </c:ext>
          </c:extLst>
        </c:ser>
        <c:ser>
          <c:idx val="13"/>
          <c:order val="13"/>
          <c:tx>
            <c:strRef>
              <c:f>'[2022.06. Gráficos para informe de gestión.xlsx]Sector'!$AG$17</c:f>
              <c:strCache>
                <c:ptCount val="1"/>
                <c:pt idx="0">
                  <c:v>Servicios No Financieros</c:v>
                </c:pt>
              </c:strCache>
            </c:strRef>
          </c:tx>
          <c:spPr>
            <a:solidFill>
              <a:schemeClr val="accent2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2CDB-4192-AB62-BF02AD448611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2CDB-4192-AB62-BF02AD44861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Encode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'[2022.06. Gráficos para informe de gestión.xlsx]Sector'!$S$18:$S$27</c:f>
              <c:strCache>
                <c:ptCount val="10"/>
                <c:pt idx="0">
                  <c:v>Trim. I 2020</c:v>
                </c:pt>
                <c:pt idx="1">
                  <c:v>Trim. II 2020</c:v>
                </c:pt>
                <c:pt idx="2">
                  <c:v>Trim. III 2020</c:v>
                </c:pt>
                <c:pt idx="3">
                  <c:v>Trim. IV 2020</c:v>
                </c:pt>
                <c:pt idx="4">
                  <c:v>Trim. I 2021</c:v>
                </c:pt>
                <c:pt idx="5">
                  <c:v>Trim. II 2021</c:v>
                </c:pt>
                <c:pt idx="6">
                  <c:v>Trim. III 2021</c:v>
                </c:pt>
                <c:pt idx="7">
                  <c:v>Trim. IV 2021</c:v>
                </c:pt>
                <c:pt idx="8">
                  <c:v>Trim. I 2022</c:v>
                </c:pt>
                <c:pt idx="9">
                  <c:v>Trim. II 2022</c:v>
                </c:pt>
              </c:strCache>
            </c:strRef>
          </c:cat>
          <c:val>
            <c:numRef>
              <c:f>'[2022.06. Gráficos para informe de gestión.xlsx]Sector'!$AG$18:$AG$27</c:f>
              <c:numCache>
                <c:formatCode>0%</c:formatCode>
                <c:ptCount val="10"/>
                <c:pt idx="0">
                  <c:v>3.6503731210905992E-2</c:v>
                </c:pt>
                <c:pt idx="1">
                  <c:v>0</c:v>
                </c:pt>
                <c:pt idx="2">
                  <c:v>0.13554649351112086</c:v>
                </c:pt>
                <c:pt idx="3">
                  <c:v>7.0200220990135787E-2</c:v>
                </c:pt>
                <c:pt idx="4">
                  <c:v>2.5783041755094879E-2</c:v>
                </c:pt>
                <c:pt idx="5">
                  <c:v>3.9674448187549054E-2</c:v>
                </c:pt>
                <c:pt idx="6">
                  <c:v>9.2656125276702206E-4</c:v>
                </c:pt>
                <c:pt idx="7">
                  <c:v>6.9652953507861604E-2</c:v>
                </c:pt>
                <c:pt idx="8">
                  <c:v>2.3110766153709862E-2</c:v>
                </c:pt>
                <c:pt idx="9">
                  <c:v>9.9809254000376296E-3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2CDB-4192-AB62-BF02AD44861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5"/>
        <c:overlap val="100"/>
        <c:axId val="132430080"/>
        <c:axId val="132775936"/>
      </c:barChart>
      <c:lineChart>
        <c:grouping val="standard"/>
        <c:varyColors val="0"/>
        <c:ser>
          <c:idx val="14"/>
          <c:order val="14"/>
          <c:tx>
            <c:strRef>
              <c:f>'[2022.06. Gráficos para informe de gestión.xlsx]Sector'!$AH$17</c:f>
              <c:strCache>
                <c:ptCount val="1"/>
                <c:pt idx="0">
                  <c:v>Total general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120.529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2CDB-4192-AB62-BF02AD448611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151.106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CDB-4192-AB62-BF02AD448611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208.810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2CDB-4192-AB62-BF02AD448611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138.827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CDB-4192-AB62-BF02AD448611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338.801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2CDB-4192-AB62-BF02AD448611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219.474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2CDB-4192-AB62-BF02AD448611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280.607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2CDB-4192-AB62-BF02AD448611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203.719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2CDB-4192-AB62-BF02AD448611}"/>
                </c:ext>
              </c:extLst>
            </c:dLbl>
            <c:dLbl>
              <c:idx val="8"/>
              <c:layout>
                <c:manualLayout>
                  <c:x val="-4.084766764669448E-2"/>
                  <c:y val="-4.721278320580069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208.204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2CDB-4192-AB62-BF02AD448611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 smtClean="0"/>
                      <a:t>298.590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2CDB-4192-AB62-BF02AD44861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Encode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'[2022.06. Gráficos para informe de gestión.xlsx]Sector'!$S$18:$S$27</c:f>
              <c:strCache>
                <c:ptCount val="10"/>
                <c:pt idx="0">
                  <c:v>Trim. I 2020</c:v>
                </c:pt>
                <c:pt idx="1">
                  <c:v>Trim. II 2020</c:v>
                </c:pt>
                <c:pt idx="2">
                  <c:v>Trim. III 2020</c:v>
                </c:pt>
                <c:pt idx="3">
                  <c:v>Trim. IV 2020</c:v>
                </c:pt>
                <c:pt idx="4">
                  <c:v>Trim. I 2021</c:v>
                </c:pt>
                <c:pt idx="5">
                  <c:v>Trim. II 2021</c:v>
                </c:pt>
                <c:pt idx="6">
                  <c:v>Trim. III 2021</c:v>
                </c:pt>
                <c:pt idx="7">
                  <c:v>Trim. IV 2021</c:v>
                </c:pt>
                <c:pt idx="8">
                  <c:v>Trim. I 2022</c:v>
                </c:pt>
                <c:pt idx="9">
                  <c:v>Trim. II 2022</c:v>
                </c:pt>
              </c:strCache>
            </c:strRef>
          </c:cat>
          <c:val>
            <c:numRef>
              <c:f>'[2022.06. Gráficos para informe de gestión.xlsx]Sector'!$AH$18:$AH$27</c:f>
              <c:numCache>
                <c:formatCode>0%</c:formatCode>
                <c:ptCount val="10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7-2CDB-4192-AB62-BF02AD4486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2430080"/>
        <c:axId val="132775936"/>
      </c:lineChart>
      <c:catAx>
        <c:axId val="132430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Encode Sans" pitchFamily="2" charset="0"/>
                <a:ea typeface="+mn-ea"/>
                <a:cs typeface="+mn-cs"/>
              </a:defRPr>
            </a:pPr>
            <a:endParaRPr lang="en-US"/>
          </a:p>
        </c:txPr>
        <c:crossAx val="132775936"/>
        <c:crosses val="autoZero"/>
        <c:auto val="1"/>
        <c:lblAlgn val="ctr"/>
        <c:lblOffset val="100"/>
        <c:noMultiLvlLbl val="0"/>
      </c:catAx>
      <c:valAx>
        <c:axId val="13277593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32430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egendEntry>
        <c:idx val="14"/>
        <c:delete val="1"/>
      </c:legendEntry>
      <c:layout>
        <c:manualLayout>
          <c:xMode val="edge"/>
          <c:yMode val="edge"/>
          <c:x val="0.84076439883216836"/>
          <c:y val="0.13181028565617878"/>
          <c:w val="0.15923560116783156"/>
          <c:h val="0.736379428687642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7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Encode Sans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2081408738842823E-2"/>
          <c:y val="9.5714745248318203E-2"/>
          <c:w val="0.9185032389568325"/>
          <c:h val="0.73109047425910123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'[2022.06. Gráficos para informe de gestión.xlsx]PyME'!$AJ$3</c:f>
              <c:strCache>
                <c:ptCount val="1"/>
                <c:pt idx="0">
                  <c:v>PyME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FFFF"/>
                    </a:solidFill>
                    <a:latin typeface="Encode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'[2022.06. Gráficos para informe de gestión.xlsx]PyME'!$AF$8:$AF$17</c:f>
              <c:strCache>
                <c:ptCount val="10"/>
                <c:pt idx="0">
                  <c:v>Trim. I 2020</c:v>
                </c:pt>
                <c:pt idx="1">
                  <c:v>Trim. II 2020</c:v>
                </c:pt>
                <c:pt idx="2">
                  <c:v>Trim. III 2020</c:v>
                </c:pt>
                <c:pt idx="3">
                  <c:v>Trim. IV 2020</c:v>
                </c:pt>
                <c:pt idx="4">
                  <c:v>Trim. I 2021</c:v>
                </c:pt>
                <c:pt idx="5">
                  <c:v>Trim. II 2021</c:v>
                </c:pt>
                <c:pt idx="6">
                  <c:v>Trim. III 2021</c:v>
                </c:pt>
                <c:pt idx="7">
                  <c:v>Trim.IV 2021</c:v>
                </c:pt>
                <c:pt idx="8">
                  <c:v>Trim. I 2022</c:v>
                </c:pt>
                <c:pt idx="9">
                  <c:v>Trim. II 2022</c:v>
                </c:pt>
              </c:strCache>
            </c:strRef>
          </c:cat>
          <c:val>
            <c:numRef>
              <c:f>'[2022.06. Gráficos para informe de gestión.xlsx]PyME'!$AJ$8:$AJ$17</c:f>
              <c:numCache>
                <c:formatCode>#,##0</c:formatCode>
                <c:ptCount val="10"/>
                <c:pt idx="0">
                  <c:v>27720.213979734064</c:v>
                </c:pt>
                <c:pt idx="1">
                  <c:v>42355.690411856747</c:v>
                </c:pt>
                <c:pt idx="2">
                  <c:v>34602.355739864899</c:v>
                </c:pt>
                <c:pt idx="3">
                  <c:v>30598.895528061516</c:v>
                </c:pt>
                <c:pt idx="4">
                  <c:v>46597.791131015321</c:v>
                </c:pt>
                <c:pt idx="5">
                  <c:v>77043.947288810828</c:v>
                </c:pt>
                <c:pt idx="6">
                  <c:v>66332.379971356291</c:v>
                </c:pt>
                <c:pt idx="7">
                  <c:v>75741.556410342717</c:v>
                </c:pt>
                <c:pt idx="8">
                  <c:v>78231.198116390457</c:v>
                </c:pt>
                <c:pt idx="9">
                  <c:v>120161.34664065462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84-4A4F-95FA-E42F1274B69D}"/>
            </c:ext>
          </c:extLst>
        </c:ser>
        <c:ser>
          <c:idx val="1"/>
          <c:order val="1"/>
          <c:tx>
            <c:strRef>
              <c:f>'[2022.06. Gráficos para informe de gestión.xlsx]PyME'!$AK$3</c:f>
              <c:strCache>
                <c:ptCount val="1"/>
                <c:pt idx="0">
                  <c:v>Grandes Empresas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Encode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'[2022.06. Gráficos para informe de gestión.xlsx]PyME'!$AF$8:$AF$17</c:f>
              <c:strCache>
                <c:ptCount val="10"/>
                <c:pt idx="0">
                  <c:v>Trim. I 2020</c:v>
                </c:pt>
                <c:pt idx="1">
                  <c:v>Trim. II 2020</c:v>
                </c:pt>
                <c:pt idx="2">
                  <c:v>Trim. III 2020</c:v>
                </c:pt>
                <c:pt idx="3">
                  <c:v>Trim. IV 2020</c:v>
                </c:pt>
                <c:pt idx="4">
                  <c:v>Trim. I 2021</c:v>
                </c:pt>
                <c:pt idx="5">
                  <c:v>Trim. II 2021</c:v>
                </c:pt>
                <c:pt idx="6">
                  <c:v>Trim. III 2021</c:v>
                </c:pt>
                <c:pt idx="7">
                  <c:v>Trim.IV 2021</c:v>
                </c:pt>
                <c:pt idx="8">
                  <c:v>Trim. I 2022</c:v>
                </c:pt>
                <c:pt idx="9">
                  <c:v>Trim. II 2022</c:v>
                </c:pt>
              </c:strCache>
            </c:strRef>
          </c:cat>
          <c:val>
            <c:numRef>
              <c:f>'[2022.06. Gráficos para informe de gestión.xlsx]PyME'!$AK$8:$AK$17</c:f>
              <c:numCache>
                <c:formatCode>#,##0</c:formatCode>
                <c:ptCount val="10"/>
                <c:pt idx="0">
                  <c:v>92808.65219506163</c:v>
                </c:pt>
                <c:pt idx="1">
                  <c:v>108750.02101102351</c:v>
                </c:pt>
                <c:pt idx="2">
                  <c:v>174207.35509693998</c:v>
                </c:pt>
                <c:pt idx="3">
                  <c:v>108228.59202926999</c:v>
                </c:pt>
                <c:pt idx="4">
                  <c:v>292203.36912285001</c:v>
                </c:pt>
                <c:pt idx="5">
                  <c:v>142429.91696805001</c:v>
                </c:pt>
                <c:pt idx="6">
                  <c:v>213925.08038115996</c:v>
                </c:pt>
                <c:pt idx="7">
                  <c:v>127977.19726918999</c:v>
                </c:pt>
                <c:pt idx="8">
                  <c:v>129972.38319272999</c:v>
                </c:pt>
                <c:pt idx="9">
                  <c:v>178428.51839618001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384-4A4F-95FA-E42F1274B6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819226879"/>
        <c:axId val="819227711"/>
      </c:barChart>
      <c:catAx>
        <c:axId val="8192268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Encode Sans" pitchFamily="2" charset="0"/>
                <a:ea typeface="+mn-ea"/>
                <a:cs typeface="+mn-cs"/>
              </a:defRPr>
            </a:pPr>
            <a:endParaRPr lang="en-US"/>
          </a:p>
        </c:txPr>
        <c:crossAx val="819227711"/>
        <c:crosses val="autoZero"/>
        <c:auto val="1"/>
        <c:lblAlgn val="ctr"/>
        <c:lblOffset val="100"/>
        <c:noMultiLvlLbl val="0"/>
      </c:catAx>
      <c:valAx>
        <c:axId val="819227711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Encode Sans" pitchFamily="2" charset="0"/>
                <a:ea typeface="+mn-ea"/>
                <a:cs typeface="+mn-cs"/>
              </a:defRPr>
            </a:pPr>
            <a:endParaRPr lang="en-US"/>
          </a:p>
        </c:txPr>
        <c:crossAx val="8192268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8511187077564341"/>
          <c:y val="0.91873847918210949"/>
          <c:w val="0.2262998762511404"/>
          <c:h val="5.994713360652298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Encode Sans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858126186268292"/>
          <c:y val="0.12399299762767901"/>
          <c:w val="0.76776079732276925"/>
          <c:h val="0.6293276356062762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'[2022.06. Gráficos para informe de gestión.xlsx]Stocks'!$K$30</c:f>
              <c:strCache>
                <c:ptCount val="1"/>
                <c:pt idx="0">
                  <c:v>Mercado de Capitales</c:v>
                </c:pt>
              </c:strCache>
            </c:strRef>
          </c:tx>
          <c:spPr>
            <a:solidFill>
              <a:srgbClr val="37B9E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FFFFFF"/>
                    </a:solidFill>
                    <a:latin typeface="Encode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'[2022.06. Gráficos para informe de gestión.xlsx]Stocks'!$L$29:$N$29</c:f>
              <c:numCache>
                <c:formatCode>mmm\-yy</c:formatCode>
                <c:ptCount val="3"/>
                <c:pt idx="0">
                  <c:v>44348</c:v>
                </c:pt>
                <c:pt idx="1">
                  <c:v>44531</c:v>
                </c:pt>
                <c:pt idx="2">
                  <c:v>44713</c:v>
                </c:pt>
              </c:numCache>
            </c:numRef>
          </c:cat>
          <c:val>
            <c:numRef>
              <c:f>'[2022.06. Gráficos para informe de gestión.xlsx]Stocks'!$L$30:$N$30</c:f>
              <c:numCache>
                <c:formatCode>0%</c:formatCode>
                <c:ptCount val="3"/>
                <c:pt idx="0">
                  <c:v>0.47780784952843458</c:v>
                </c:pt>
                <c:pt idx="1">
                  <c:v>0.46248347754744534</c:v>
                </c:pt>
                <c:pt idx="2">
                  <c:v>0.43826726636535179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86-44CF-9F44-38AA6A74226F}"/>
            </c:ext>
          </c:extLst>
        </c:ser>
        <c:ser>
          <c:idx val="1"/>
          <c:order val="1"/>
          <c:tx>
            <c:strRef>
              <c:f>'[2022.06. Gráficos para informe de gestión.xlsx]Stocks'!$K$31</c:f>
              <c:strCache>
                <c:ptCount val="1"/>
                <c:pt idx="0">
                  <c:v>Sistema Bancario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Encode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'[2022.06. Gráficos para informe de gestión.xlsx]Stocks'!$L$29:$N$29</c:f>
              <c:numCache>
                <c:formatCode>mmm\-yy</c:formatCode>
                <c:ptCount val="3"/>
                <c:pt idx="0">
                  <c:v>44348</c:v>
                </c:pt>
                <c:pt idx="1">
                  <c:v>44531</c:v>
                </c:pt>
                <c:pt idx="2">
                  <c:v>44713</c:v>
                </c:pt>
              </c:numCache>
            </c:numRef>
          </c:cat>
          <c:val>
            <c:numRef>
              <c:f>'[2022.06. Gráficos para informe de gestión.xlsx]Stocks'!$L$31:$N$31</c:f>
              <c:numCache>
                <c:formatCode>0%</c:formatCode>
                <c:ptCount val="3"/>
                <c:pt idx="0">
                  <c:v>0.52219215047156542</c:v>
                </c:pt>
                <c:pt idx="1">
                  <c:v>0.53751652245255466</c:v>
                </c:pt>
                <c:pt idx="2">
                  <c:v>0.56173273363464826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386-44CF-9F44-38AA6A74226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59219072"/>
        <c:axId val="160150656"/>
      </c:barChart>
      <c:catAx>
        <c:axId val="159219072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Encode Sans" pitchFamily="2" charset="0"/>
                <a:ea typeface="+mn-ea"/>
                <a:cs typeface="+mn-cs"/>
              </a:defRPr>
            </a:pPr>
            <a:endParaRPr lang="en-US"/>
          </a:p>
        </c:txPr>
        <c:crossAx val="160150656"/>
        <c:crosses val="autoZero"/>
        <c:auto val="0"/>
        <c:lblAlgn val="ctr"/>
        <c:lblOffset val="100"/>
        <c:noMultiLvlLbl val="0"/>
      </c:catAx>
      <c:valAx>
        <c:axId val="160150656"/>
        <c:scaling>
          <c:orientation val="minMax"/>
          <c:max val="1"/>
        </c:scaling>
        <c:delete val="1"/>
        <c:axPos val="l"/>
        <c:numFmt formatCode="0%" sourceLinked="1"/>
        <c:majorTickMark val="none"/>
        <c:minorTickMark val="none"/>
        <c:tickLblPos val="nextTo"/>
        <c:crossAx val="1592190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814220074955005"/>
          <c:y val="0.9028077529235955"/>
          <c:w val="0.45107763578035437"/>
          <c:h val="8.252180639715925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Encode Sans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0153182701843"/>
          <c:y val="3.4606348216318951E-2"/>
          <c:w val="0.79585206797433272"/>
          <c:h val="0.6703349792078402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'[2022.06. Gráficos para informe de gestión.xlsx]TOTALES CONT y PLAZO Pesos'!$B$7</c:f>
              <c:strCache>
                <c:ptCount val="1"/>
                <c:pt idx="0">
                  <c:v>Acciones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'[2022.06. Gráficos para informe de gestión.xlsx]TOTALES CONT y PLAZO Pesos'!$A$116:$A$157</c:f>
              <c:numCache>
                <c:formatCode>mmm\-yy</c:formatCode>
                <c:ptCount val="42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  <c:pt idx="24">
                  <c:v>44197</c:v>
                </c:pt>
                <c:pt idx="25">
                  <c:v>44228</c:v>
                </c:pt>
                <c:pt idx="26">
                  <c:v>44256</c:v>
                </c:pt>
                <c:pt idx="27">
                  <c:v>44287</c:v>
                </c:pt>
                <c:pt idx="28">
                  <c:v>44317</c:v>
                </c:pt>
                <c:pt idx="29">
                  <c:v>44348</c:v>
                </c:pt>
                <c:pt idx="30">
                  <c:v>44378</c:v>
                </c:pt>
                <c:pt idx="31">
                  <c:v>44409</c:v>
                </c:pt>
                <c:pt idx="32">
                  <c:v>44440</c:v>
                </c:pt>
                <c:pt idx="33">
                  <c:v>44470</c:v>
                </c:pt>
                <c:pt idx="34">
                  <c:v>44501</c:v>
                </c:pt>
                <c:pt idx="35">
                  <c:v>44531</c:v>
                </c:pt>
                <c:pt idx="36">
                  <c:v>44562</c:v>
                </c:pt>
                <c:pt idx="37">
                  <c:v>44593</c:v>
                </c:pt>
                <c:pt idx="38">
                  <c:v>44621</c:v>
                </c:pt>
                <c:pt idx="39">
                  <c:v>44652</c:v>
                </c:pt>
                <c:pt idx="40">
                  <c:v>44682</c:v>
                </c:pt>
                <c:pt idx="41">
                  <c:v>44713</c:v>
                </c:pt>
              </c:numCache>
            </c:numRef>
          </c:cat>
          <c:val>
            <c:numRef>
              <c:f>'[2022.06. Gráficos para informe de gestión.xlsx]TOTALES CONT y PLAZO Pesos'!$B$116:$B$157</c:f>
              <c:numCache>
                <c:formatCode>#,##0.0</c:formatCode>
                <c:ptCount val="42"/>
                <c:pt idx="0">
                  <c:v>15100.701868</c:v>
                </c:pt>
                <c:pt idx="1">
                  <c:v>16330.472711000002</c:v>
                </c:pt>
                <c:pt idx="2">
                  <c:v>15463.671969999998</c:v>
                </c:pt>
                <c:pt idx="3">
                  <c:v>13826.101477999999</c:v>
                </c:pt>
                <c:pt idx="4">
                  <c:v>13737.95834619109</c:v>
                </c:pt>
                <c:pt idx="5">
                  <c:v>22540.536170559379</c:v>
                </c:pt>
                <c:pt idx="6">
                  <c:v>17671.154895449999</c:v>
                </c:pt>
                <c:pt idx="7">
                  <c:v>29239.360285286071</c:v>
                </c:pt>
                <c:pt idx="8">
                  <c:v>14582.68112635227</c:v>
                </c:pt>
                <c:pt idx="9">
                  <c:v>31577.219724200346</c:v>
                </c:pt>
                <c:pt idx="10">
                  <c:v>13243.187151810187</c:v>
                </c:pt>
                <c:pt idx="11">
                  <c:v>17172.994452399995</c:v>
                </c:pt>
                <c:pt idx="12">
                  <c:v>15191.001217000001</c:v>
                </c:pt>
                <c:pt idx="13">
                  <c:v>11787.173868079999</c:v>
                </c:pt>
                <c:pt idx="14">
                  <c:v>15666.258942500001</c:v>
                </c:pt>
                <c:pt idx="15">
                  <c:v>15061.086137</c:v>
                </c:pt>
                <c:pt idx="16">
                  <c:v>25863.935207999999</c:v>
                </c:pt>
                <c:pt idx="17">
                  <c:v>32083.74162357143</c:v>
                </c:pt>
                <c:pt idx="18">
                  <c:v>29362.519664010637</c:v>
                </c:pt>
                <c:pt idx="19">
                  <c:v>33313.983794</c:v>
                </c:pt>
                <c:pt idx="20">
                  <c:v>22237.265063999999</c:v>
                </c:pt>
                <c:pt idx="21">
                  <c:v>23507.779291000003</c:v>
                </c:pt>
                <c:pt idx="22">
                  <c:v>21284.775872236842</c:v>
                </c:pt>
                <c:pt idx="23">
                  <c:v>17499.073235</c:v>
                </c:pt>
                <c:pt idx="24">
                  <c:v>15627.216710025001</c:v>
                </c:pt>
                <c:pt idx="25">
                  <c:v>20242.41710533333</c:v>
                </c:pt>
                <c:pt idx="26">
                  <c:v>16357.322522</c:v>
                </c:pt>
                <c:pt idx="27">
                  <c:v>15563.752806233349</c:v>
                </c:pt>
                <c:pt idx="28">
                  <c:v>19116.977582</c:v>
                </c:pt>
                <c:pt idx="29">
                  <c:v>35081.640280678621</c:v>
                </c:pt>
                <c:pt idx="30">
                  <c:v>15529.159999999998</c:v>
                </c:pt>
                <c:pt idx="31">
                  <c:v>26388.57</c:v>
                </c:pt>
                <c:pt idx="32">
                  <c:v>34198.01</c:v>
                </c:pt>
                <c:pt idx="33">
                  <c:v>29492.914877684212</c:v>
                </c:pt>
                <c:pt idx="34">
                  <c:v>40471.250796439999</c:v>
                </c:pt>
                <c:pt idx="35">
                  <c:v>29614.566868279995</c:v>
                </c:pt>
                <c:pt idx="36">
                  <c:v>19506.8</c:v>
                </c:pt>
                <c:pt idx="37">
                  <c:v>23251.759999999998</c:v>
                </c:pt>
                <c:pt idx="38">
                  <c:v>30712.866936950006</c:v>
                </c:pt>
                <c:pt idx="39">
                  <c:v>23507.95753646316</c:v>
                </c:pt>
                <c:pt idx="40">
                  <c:v>22726.312603311202</c:v>
                </c:pt>
                <c:pt idx="41">
                  <c:v>26086.954238200004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6A-4648-B17E-0E1EA779B820}"/>
            </c:ext>
          </c:extLst>
        </c:ser>
        <c:ser>
          <c:idx val="1"/>
          <c:order val="1"/>
          <c:tx>
            <c:strRef>
              <c:f>'[2022.06. Gráficos para informe de gestión.xlsx]TOTALES CONT y PLAZO Pesos'!$C$7</c:f>
              <c:strCache>
                <c:ptCount val="1"/>
                <c:pt idx="0">
                  <c:v>ON+FF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numRef>
              <c:f>'[2022.06. Gráficos para informe de gestión.xlsx]TOTALES CONT y PLAZO Pesos'!$A$116:$A$157</c:f>
              <c:numCache>
                <c:formatCode>mmm\-yy</c:formatCode>
                <c:ptCount val="42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  <c:pt idx="24">
                  <c:v>44197</c:v>
                </c:pt>
                <c:pt idx="25">
                  <c:v>44228</c:v>
                </c:pt>
                <c:pt idx="26">
                  <c:v>44256</c:v>
                </c:pt>
                <c:pt idx="27">
                  <c:v>44287</c:v>
                </c:pt>
                <c:pt idx="28">
                  <c:v>44317</c:v>
                </c:pt>
                <c:pt idx="29">
                  <c:v>44348</c:v>
                </c:pt>
                <c:pt idx="30">
                  <c:v>44378</c:v>
                </c:pt>
                <c:pt idx="31">
                  <c:v>44409</c:v>
                </c:pt>
                <c:pt idx="32">
                  <c:v>44440</c:v>
                </c:pt>
                <c:pt idx="33">
                  <c:v>44470</c:v>
                </c:pt>
                <c:pt idx="34">
                  <c:v>44501</c:v>
                </c:pt>
                <c:pt idx="35">
                  <c:v>44531</c:v>
                </c:pt>
                <c:pt idx="36">
                  <c:v>44562</c:v>
                </c:pt>
                <c:pt idx="37">
                  <c:v>44593</c:v>
                </c:pt>
                <c:pt idx="38">
                  <c:v>44621</c:v>
                </c:pt>
                <c:pt idx="39">
                  <c:v>44652</c:v>
                </c:pt>
                <c:pt idx="40">
                  <c:v>44682</c:v>
                </c:pt>
                <c:pt idx="41">
                  <c:v>44713</c:v>
                </c:pt>
              </c:numCache>
            </c:numRef>
          </c:cat>
          <c:val>
            <c:numRef>
              <c:f>'[2022.06. Gráficos para informe de gestión.xlsx]TOTALES CONT y PLAZO Pesos'!$C$116:$C$157</c:f>
              <c:numCache>
                <c:formatCode>#,##0.0</c:formatCode>
                <c:ptCount val="42"/>
                <c:pt idx="0">
                  <c:v>31971.493259299998</c:v>
                </c:pt>
                <c:pt idx="1">
                  <c:v>24922.073242400005</c:v>
                </c:pt>
                <c:pt idx="2">
                  <c:v>17130.526450200003</c:v>
                </c:pt>
                <c:pt idx="3">
                  <c:v>18574.260172600003</c:v>
                </c:pt>
                <c:pt idx="4">
                  <c:v>30002.495436023899</c:v>
                </c:pt>
                <c:pt idx="5">
                  <c:v>18608.859030182008</c:v>
                </c:pt>
                <c:pt idx="6">
                  <c:v>22155.894833518851</c:v>
                </c:pt>
                <c:pt idx="7">
                  <c:v>37683.37417331482</c:v>
                </c:pt>
                <c:pt idx="8">
                  <c:v>24719.613419664176</c:v>
                </c:pt>
                <c:pt idx="9">
                  <c:v>29932.096399397233</c:v>
                </c:pt>
                <c:pt idx="10">
                  <c:v>47503.648390023591</c:v>
                </c:pt>
                <c:pt idx="11">
                  <c:v>50931.470741689991</c:v>
                </c:pt>
                <c:pt idx="12">
                  <c:v>76265.568370160807</c:v>
                </c:pt>
                <c:pt idx="13">
                  <c:v>44415.034753127497</c:v>
                </c:pt>
                <c:pt idx="14">
                  <c:v>80421.802743410532</c:v>
                </c:pt>
                <c:pt idx="15">
                  <c:v>62202.542182011435</c:v>
                </c:pt>
                <c:pt idx="16">
                  <c:v>66241.291670045423</c:v>
                </c:pt>
                <c:pt idx="17">
                  <c:v>123177.83878971558</c:v>
                </c:pt>
                <c:pt idx="18">
                  <c:v>148456.4448530862</c:v>
                </c:pt>
                <c:pt idx="19">
                  <c:v>206008.36783215957</c:v>
                </c:pt>
                <c:pt idx="20">
                  <c:v>448870.91294471809</c:v>
                </c:pt>
                <c:pt idx="21">
                  <c:v>509807.1751717265</c:v>
                </c:pt>
                <c:pt idx="22">
                  <c:v>392979.79159285448</c:v>
                </c:pt>
                <c:pt idx="23">
                  <c:v>481661.70637675322</c:v>
                </c:pt>
                <c:pt idx="24">
                  <c:v>656889.53141157259</c:v>
                </c:pt>
                <c:pt idx="25">
                  <c:v>691428.75210199319</c:v>
                </c:pt>
                <c:pt idx="26">
                  <c:v>539209.12371476076</c:v>
                </c:pt>
                <c:pt idx="27">
                  <c:v>438800.02801928017</c:v>
                </c:pt>
                <c:pt idx="28">
                  <c:v>325850.58461780532</c:v>
                </c:pt>
                <c:pt idx="29">
                  <c:v>431177.94516498881</c:v>
                </c:pt>
                <c:pt idx="30">
                  <c:v>516466.20070892386</c:v>
                </c:pt>
                <c:pt idx="31">
                  <c:v>690468.92005581758</c:v>
                </c:pt>
                <c:pt idx="32">
                  <c:v>825582.11394113593</c:v>
                </c:pt>
                <c:pt idx="33">
                  <c:v>803909.29272922978</c:v>
                </c:pt>
                <c:pt idx="34">
                  <c:v>1818730.5168256536</c:v>
                </c:pt>
                <c:pt idx="35">
                  <c:v>1946386.2206564355</c:v>
                </c:pt>
                <c:pt idx="36">
                  <c:v>1919679.9775730653</c:v>
                </c:pt>
                <c:pt idx="37">
                  <c:v>2110778.4876788366</c:v>
                </c:pt>
                <c:pt idx="38">
                  <c:v>2677342.8724132837</c:v>
                </c:pt>
                <c:pt idx="39">
                  <c:v>2455320.1029950758</c:v>
                </c:pt>
                <c:pt idx="40">
                  <c:v>2904838.2107277084</c:v>
                </c:pt>
                <c:pt idx="41">
                  <c:v>3154992.3107163217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F6A-4648-B17E-0E1EA779B820}"/>
            </c:ext>
          </c:extLst>
        </c:ser>
        <c:ser>
          <c:idx val="2"/>
          <c:order val="2"/>
          <c:tx>
            <c:strRef>
              <c:f>'[2022.06. Gráficos para informe de gestión.xlsx]TOTALES CONT y PLAZO Pesos'!$D$7</c:f>
              <c:strCache>
                <c:ptCount val="1"/>
                <c:pt idx="0">
                  <c:v>Otros valores privados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'[2022.06. Gráficos para informe de gestión.xlsx]TOTALES CONT y PLAZO Pesos'!$A$116:$A$157</c:f>
              <c:numCache>
                <c:formatCode>mmm\-yy</c:formatCode>
                <c:ptCount val="42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  <c:pt idx="24">
                  <c:v>44197</c:v>
                </c:pt>
                <c:pt idx="25">
                  <c:v>44228</c:v>
                </c:pt>
                <c:pt idx="26">
                  <c:v>44256</c:v>
                </c:pt>
                <c:pt idx="27">
                  <c:v>44287</c:v>
                </c:pt>
                <c:pt idx="28">
                  <c:v>44317</c:v>
                </c:pt>
                <c:pt idx="29">
                  <c:v>44348</c:v>
                </c:pt>
                <c:pt idx="30">
                  <c:v>44378</c:v>
                </c:pt>
                <c:pt idx="31">
                  <c:v>44409</c:v>
                </c:pt>
                <c:pt idx="32">
                  <c:v>44440</c:v>
                </c:pt>
                <c:pt idx="33">
                  <c:v>44470</c:v>
                </c:pt>
                <c:pt idx="34">
                  <c:v>44501</c:v>
                </c:pt>
                <c:pt idx="35">
                  <c:v>44531</c:v>
                </c:pt>
                <c:pt idx="36">
                  <c:v>44562</c:v>
                </c:pt>
                <c:pt idx="37">
                  <c:v>44593</c:v>
                </c:pt>
                <c:pt idx="38">
                  <c:v>44621</c:v>
                </c:pt>
                <c:pt idx="39">
                  <c:v>44652</c:v>
                </c:pt>
                <c:pt idx="40">
                  <c:v>44682</c:v>
                </c:pt>
                <c:pt idx="41">
                  <c:v>44713</c:v>
                </c:pt>
              </c:numCache>
            </c:numRef>
          </c:cat>
          <c:val>
            <c:numRef>
              <c:f>'[2022.06. Gráficos para informe de gestión.xlsx]TOTALES CONT y PLAZO Pesos'!$D$116:$D$157</c:f>
              <c:numCache>
                <c:formatCode>#,##0.0</c:formatCode>
                <c:ptCount val="42"/>
                <c:pt idx="0">
                  <c:v>5368.9284800000005</c:v>
                </c:pt>
                <c:pt idx="1">
                  <c:v>5071.665</c:v>
                </c:pt>
                <c:pt idx="2">
                  <c:v>7037.4315880000004</c:v>
                </c:pt>
                <c:pt idx="3">
                  <c:v>7125.7610000000004</c:v>
                </c:pt>
                <c:pt idx="4">
                  <c:v>9824.6814362738733</c:v>
                </c:pt>
                <c:pt idx="5">
                  <c:v>10023.639284882254</c:v>
                </c:pt>
                <c:pt idx="6">
                  <c:v>10364.006851498485</c:v>
                </c:pt>
                <c:pt idx="7">
                  <c:v>6939.8506588227128</c:v>
                </c:pt>
                <c:pt idx="8">
                  <c:v>7843.6470721456053</c:v>
                </c:pt>
                <c:pt idx="9">
                  <c:v>10069.694696783081</c:v>
                </c:pt>
                <c:pt idx="10">
                  <c:v>9577.7555166862621</c:v>
                </c:pt>
                <c:pt idx="11">
                  <c:v>12759.5654870078</c:v>
                </c:pt>
                <c:pt idx="12">
                  <c:v>14000.333319548214</c:v>
                </c:pt>
                <c:pt idx="13">
                  <c:v>10142.774449620352</c:v>
                </c:pt>
                <c:pt idx="14">
                  <c:v>10023.617880312202</c:v>
                </c:pt>
                <c:pt idx="15">
                  <c:v>14852.935418395247</c:v>
                </c:pt>
                <c:pt idx="16">
                  <c:v>15112.815627451801</c:v>
                </c:pt>
                <c:pt idx="17">
                  <c:v>19648.967977504035</c:v>
                </c:pt>
                <c:pt idx="18">
                  <c:v>16376.753533114943</c:v>
                </c:pt>
                <c:pt idx="19">
                  <c:v>12920.850970488893</c:v>
                </c:pt>
                <c:pt idx="20">
                  <c:v>14889.73420156065</c:v>
                </c:pt>
                <c:pt idx="21">
                  <c:v>14568.347492783156</c:v>
                </c:pt>
                <c:pt idx="22">
                  <c:v>11091.950895522714</c:v>
                </c:pt>
                <c:pt idx="23">
                  <c:v>18957.010625949315</c:v>
                </c:pt>
                <c:pt idx="24">
                  <c:v>16601.873035789224</c:v>
                </c:pt>
                <c:pt idx="25">
                  <c:v>19467.498198815949</c:v>
                </c:pt>
                <c:pt idx="26">
                  <c:v>22754.633404855551</c:v>
                </c:pt>
                <c:pt idx="27">
                  <c:v>27458.413267446114</c:v>
                </c:pt>
                <c:pt idx="28">
                  <c:v>29903.365244990797</c:v>
                </c:pt>
                <c:pt idx="29">
                  <c:v>35233.365823132044</c:v>
                </c:pt>
                <c:pt idx="30">
                  <c:v>27786.661062817926</c:v>
                </c:pt>
                <c:pt idx="31">
                  <c:v>27829.066793636368</c:v>
                </c:pt>
                <c:pt idx="32">
                  <c:v>29526.278196071158</c:v>
                </c:pt>
                <c:pt idx="33">
                  <c:v>32718.645451794258</c:v>
                </c:pt>
                <c:pt idx="34">
                  <c:v>32238.481563841815</c:v>
                </c:pt>
                <c:pt idx="35">
                  <c:v>32491.778193495342</c:v>
                </c:pt>
                <c:pt idx="36">
                  <c:v>32125.84195189158</c:v>
                </c:pt>
                <c:pt idx="37">
                  <c:v>30323.192839169093</c:v>
                </c:pt>
                <c:pt idx="38">
                  <c:v>48431.272202968103</c:v>
                </c:pt>
                <c:pt idx="39">
                  <c:v>49544.001867526764</c:v>
                </c:pt>
                <c:pt idx="40">
                  <c:v>63734.910202424217</c:v>
                </c:pt>
                <c:pt idx="41">
                  <c:v>71494.774668706988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F6A-4648-B17E-0E1EA779B820}"/>
            </c:ext>
          </c:extLst>
        </c:ser>
        <c:ser>
          <c:idx val="3"/>
          <c:order val="3"/>
          <c:tx>
            <c:strRef>
              <c:f>'[2022.06. Gráficos para informe de gestión.xlsx]TOTALES CONT y PLAZO Pesos'!$F$7</c:f>
              <c:strCache>
                <c:ptCount val="1"/>
                <c:pt idx="0">
                  <c:v>Títulos Públicos</c:v>
                </c:pt>
              </c:strCache>
            </c:strRef>
          </c:tx>
          <c:spPr>
            <a:solidFill>
              <a:srgbClr val="37B9EC"/>
            </a:solidFill>
            <a:ln>
              <a:noFill/>
            </a:ln>
            <a:effectLst/>
          </c:spPr>
          <c:invertIfNegative val="0"/>
          <c:cat>
            <c:numRef>
              <c:f>'[2022.06. Gráficos para informe de gestión.xlsx]TOTALES CONT y PLAZO Pesos'!$A$116:$A$157</c:f>
              <c:numCache>
                <c:formatCode>mmm\-yy</c:formatCode>
                <c:ptCount val="42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  <c:pt idx="24">
                  <c:v>44197</c:v>
                </c:pt>
                <c:pt idx="25">
                  <c:v>44228</c:v>
                </c:pt>
                <c:pt idx="26">
                  <c:v>44256</c:v>
                </c:pt>
                <c:pt idx="27">
                  <c:v>44287</c:v>
                </c:pt>
                <c:pt idx="28">
                  <c:v>44317</c:v>
                </c:pt>
                <c:pt idx="29">
                  <c:v>44348</c:v>
                </c:pt>
                <c:pt idx="30">
                  <c:v>44378</c:v>
                </c:pt>
                <c:pt idx="31">
                  <c:v>44409</c:v>
                </c:pt>
                <c:pt idx="32">
                  <c:v>44440</c:v>
                </c:pt>
                <c:pt idx="33">
                  <c:v>44470</c:v>
                </c:pt>
                <c:pt idx="34">
                  <c:v>44501</c:v>
                </c:pt>
                <c:pt idx="35">
                  <c:v>44531</c:v>
                </c:pt>
                <c:pt idx="36">
                  <c:v>44562</c:v>
                </c:pt>
                <c:pt idx="37">
                  <c:v>44593</c:v>
                </c:pt>
                <c:pt idx="38">
                  <c:v>44621</c:v>
                </c:pt>
                <c:pt idx="39">
                  <c:v>44652</c:v>
                </c:pt>
                <c:pt idx="40">
                  <c:v>44682</c:v>
                </c:pt>
                <c:pt idx="41">
                  <c:v>44713</c:v>
                </c:pt>
              </c:numCache>
            </c:numRef>
          </c:cat>
          <c:val>
            <c:numRef>
              <c:f>'[2022.06. Gráficos para informe de gestión.xlsx]TOTALES CONT y PLAZO Pesos'!$F$116:$F$157</c:f>
              <c:numCache>
                <c:formatCode>#,##0.0</c:formatCode>
                <c:ptCount val="42"/>
                <c:pt idx="0">
                  <c:v>1493032.7648985002</c:v>
                </c:pt>
                <c:pt idx="1">
                  <c:v>1083833.9771666001</c:v>
                </c:pt>
                <c:pt idx="2">
                  <c:v>1164726.9411226001</c:v>
                </c:pt>
                <c:pt idx="3">
                  <c:v>1487134.0105066001</c:v>
                </c:pt>
                <c:pt idx="4">
                  <c:v>1565363.8970438531</c:v>
                </c:pt>
                <c:pt idx="5">
                  <c:v>1554933.9167731474</c:v>
                </c:pt>
                <c:pt idx="6">
                  <c:v>1828062.4442088206</c:v>
                </c:pt>
                <c:pt idx="7">
                  <c:v>1991469.4605647393</c:v>
                </c:pt>
                <c:pt idx="8">
                  <c:v>1057125.6190910647</c:v>
                </c:pt>
                <c:pt idx="9">
                  <c:v>1393189.7803295061</c:v>
                </c:pt>
                <c:pt idx="10">
                  <c:v>1472690.5125610498</c:v>
                </c:pt>
                <c:pt idx="11">
                  <c:v>1492943.37677694</c:v>
                </c:pt>
                <c:pt idx="12">
                  <c:v>1827168.5350749467</c:v>
                </c:pt>
                <c:pt idx="13">
                  <c:v>1420073.215482868</c:v>
                </c:pt>
                <c:pt idx="14">
                  <c:v>1589749.3269687209</c:v>
                </c:pt>
                <c:pt idx="15">
                  <c:v>1737546.3490429996</c:v>
                </c:pt>
                <c:pt idx="16">
                  <c:v>1610817.3688921954</c:v>
                </c:pt>
                <c:pt idx="17">
                  <c:v>1433233.3288937958</c:v>
                </c:pt>
                <c:pt idx="18">
                  <c:v>1412564.7620668907</c:v>
                </c:pt>
                <c:pt idx="19">
                  <c:v>1397365.1451763879</c:v>
                </c:pt>
                <c:pt idx="20">
                  <c:v>1422087.4062296872</c:v>
                </c:pt>
                <c:pt idx="21">
                  <c:v>2308103.7034791713</c:v>
                </c:pt>
                <c:pt idx="22">
                  <c:v>2582110.1472108453</c:v>
                </c:pt>
                <c:pt idx="23">
                  <c:v>2906734.6605681488</c:v>
                </c:pt>
                <c:pt idx="24">
                  <c:v>2616949.579078631</c:v>
                </c:pt>
                <c:pt idx="25">
                  <c:v>2523323.8721347703</c:v>
                </c:pt>
                <c:pt idx="26">
                  <c:v>2957172.0766128716</c:v>
                </c:pt>
                <c:pt idx="27">
                  <c:v>2810788.18831727</c:v>
                </c:pt>
                <c:pt idx="28">
                  <c:v>2514516.8086572741</c:v>
                </c:pt>
                <c:pt idx="29">
                  <c:v>3014703.7874723822</c:v>
                </c:pt>
                <c:pt idx="30">
                  <c:v>3242467.4130418669</c:v>
                </c:pt>
                <c:pt idx="31">
                  <c:v>3512841.109238253</c:v>
                </c:pt>
                <c:pt idx="32">
                  <c:v>3748209.7694954178</c:v>
                </c:pt>
                <c:pt idx="33">
                  <c:v>3297910.8782488476</c:v>
                </c:pt>
                <c:pt idx="34">
                  <c:v>3830042.3010902498</c:v>
                </c:pt>
                <c:pt idx="35">
                  <c:v>3579983.8481626916</c:v>
                </c:pt>
                <c:pt idx="36">
                  <c:v>4120373.3302438515</c:v>
                </c:pt>
                <c:pt idx="37">
                  <c:v>4392293.1982890079</c:v>
                </c:pt>
                <c:pt idx="38">
                  <c:v>6222522.0223185001</c:v>
                </c:pt>
                <c:pt idx="39">
                  <c:v>6556938.3485153988</c:v>
                </c:pt>
                <c:pt idx="40">
                  <c:v>6604989.6520165624</c:v>
                </c:pt>
                <c:pt idx="41">
                  <c:v>8216734.1457746709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F6A-4648-B17E-0E1EA779B8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5"/>
        <c:overlap val="100"/>
        <c:axId val="111148032"/>
        <c:axId val="116681344"/>
      </c:barChart>
      <c:barChart>
        <c:barDir val="col"/>
        <c:grouping val="stacked"/>
        <c:varyColors val="0"/>
        <c:ser>
          <c:idx val="5"/>
          <c:order val="4"/>
          <c:tx>
            <c:strRef>
              <c:f>'[2022.06. Gráficos para informe de gestión.xlsx]TOTALES CONT y PLAZO Pesos'!$E$7</c:f>
              <c:strCache>
                <c:ptCount val="1"/>
                <c:pt idx="0">
                  <c:v>Cedears</c:v>
                </c:pt>
              </c:strCache>
            </c:strRef>
          </c:tx>
          <c:spPr>
            <a:solidFill>
              <a:srgbClr val="002060"/>
            </a:solidFill>
            <a:ln w="25400">
              <a:noFill/>
            </a:ln>
            <a:effectLst/>
          </c:spPr>
          <c:invertIfNegative val="0"/>
          <c:val>
            <c:numRef>
              <c:f>'[2022.06. Gráficos para informe de gestión.xlsx]TOTALES CONT y PLAZO Pesos'!$E$116:$E$154</c:f>
              <c:numCache>
                <c:formatCode>#,##0.0</c:formatCode>
                <c:ptCount val="39"/>
                <c:pt idx="0">
                  <c:v>947.8</c:v>
                </c:pt>
                <c:pt idx="1">
                  <c:v>1116.0999999999999</c:v>
                </c:pt>
                <c:pt idx="2">
                  <c:v>513.9</c:v>
                </c:pt>
                <c:pt idx="3">
                  <c:v>577.1</c:v>
                </c:pt>
                <c:pt idx="4">
                  <c:v>2950.6</c:v>
                </c:pt>
                <c:pt idx="5">
                  <c:v>4901.6000000000004</c:v>
                </c:pt>
                <c:pt idx="6">
                  <c:v>5354.4</c:v>
                </c:pt>
                <c:pt idx="7">
                  <c:v>4444.7</c:v>
                </c:pt>
                <c:pt idx="8">
                  <c:v>4054.5</c:v>
                </c:pt>
                <c:pt idx="9">
                  <c:v>8987.4</c:v>
                </c:pt>
                <c:pt idx="10">
                  <c:v>4744.8</c:v>
                </c:pt>
                <c:pt idx="11">
                  <c:v>3715.8</c:v>
                </c:pt>
                <c:pt idx="12">
                  <c:v>6184</c:v>
                </c:pt>
                <c:pt idx="13">
                  <c:v>5307.8</c:v>
                </c:pt>
                <c:pt idx="14">
                  <c:v>7862.8</c:v>
                </c:pt>
                <c:pt idx="15">
                  <c:v>11756.4</c:v>
                </c:pt>
                <c:pt idx="16">
                  <c:v>19422.3</c:v>
                </c:pt>
                <c:pt idx="17">
                  <c:v>17237</c:v>
                </c:pt>
                <c:pt idx="18">
                  <c:v>21099.5</c:v>
                </c:pt>
                <c:pt idx="19">
                  <c:v>23728.1</c:v>
                </c:pt>
                <c:pt idx="20">
                  <c:v>38164.400000000001</c:v>
                </c:pt>
                <c:pt idx="21">
                  <c:v>45730</c:v>
                </c:pt>
                <c:pt idx="22">
                  <c:v>35235.5</c:v>
                </c:pt>
                <c:pt idx="23">
                  <c:v>27000.5</c:v>
                </c:pt>
                <c:pt idx="24">
                  <c:v>36264.699999999997</c:v>
                </c:pt>
                <c:pt idx="25">
                  <c:v>30950.1</c:v>
                </c:pt>
                <c:pt idx="26">
                  <c:v>39503.699999999997</c:v>
                </c:pt>
                <c:pt idx="27">
                  <c:v>37414.6</c:v>
                </c:pt>
                <c:pt idx="28">
                  <c:v>36730.1</c:v>
                </c:pt>
                <c:pt idx="29">
                  <c:v>43993.7</c:v>
                </c:pt>
                <c:pt idx="30">
                  <c:v>41798.019999999997</c:v>
                </c:pt>
                <c:pt idx="31">
                  <c:v>44166.11</c:v>
                </c:pt>
                <c:pt idx="32">
                  <c:v>54997.22</c:v>
                </c:pt>
                <c:pt idx="33">
                  <c:v>64771.42</c:v>
                </c:pt>
                <c:pt idx="34">
                  <c:v>73732.070000000007</c:v>
                </c:pt>
                <c:pt idx="35">
                  <c:v>63103.519999999997</c:v>
                </c:pt>
                <c:pt idx="36">
                  <c:v>71987.399999999994</c:v>
                </c:pt>
                <c:pt idx="37">
                  <c:v>73112.59</c:v>
                </c:pt>
                <c:pt idx="38">
                  <c:v>73458.789999999994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F6A-4648-B17E-0E1EA779B8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116742400"/>
        <c:axId val="116740480"/>
      </c:barChart>
      <c:lineChart>
        <c:grouping val="standard"/>
        <c:varyColors val="0"/>
        <c:ser>
          <c:idx val="4"/>
          <c:order val="5"/>
          <c:tx>
            <c:strRef>
              <c:f>'[2022.06. Gráficos para informe de gestión.xlsx]TOTALES CONT y PLAZO Pesos'!$G$7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cat>
            <c:numRef>
              <c:f>'[2022.06. Gráficos para informe de gestión.xlsx]TOTALES CONT y PLAZO Pesos'!$A$116:$A$154</c:f>
              <c:numCache>
                <c:formatCode>mmm\-yy</c:formatCode>
                <c:ptCount val="39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  <c:pt idx="24">
                  <c:v>44197</c:v>
                </c:pt>
                <c:pt idx="25">
                  <c:v>44228</c:v>
                </c:pt>
                <c:pt idx="26">
                  <c:v>44256</c:v>
                </c:pt>
                <c:pt idx="27">
                  <c:v>44287</c:v>
                </c:pt>
                <c:pt idx="28">
                  <c:v>44317</c:v>
                </c:pt>
                <c:pt idx="29">
                  <c:v>44348</c:v>
                </c:pt>
                <c:pt idx="30">
                  <c:v>44378</c:v>
                </c:pt>
                <c:pt idx="31">
                  <c:v>44409</c:v>
                </c:pt>
                <c:pt idx="32">
                  <c:v>44440</c:v>
                </c:pt>
                <c:pt idx="33">
                  <c:v>44470</c:v>
                </c:pt>
                <c:pt idx="34">
                  <c:v>44501</c:v>
                </c:pt>
                <c:pt idx="35">
                  <c:v>44531</c:v>
                </c:pt>
                <c:pt idx="36">
                  <c:v>44562</c:v>
                </c:pt>
                <c:pt idx="37">
                  <c:v>44593</c:v>
                </c:pt>
                <c:pt idx="38">
                  <c:v>44621</c:v>
                </c:pt>
              </c:numCache>
            </c:numRef>
          </c:cat>
          <c:val>
            <c:numRef>
              <c:f>'[2022.06. Gráficos para informe de gestión.xlsx]TOTALES CONT y PLAZO Pesos'!$G$116:$G$154</c:f>
              <c:numCache>
                <c:formatCode>#,##0.0</c:formatCode>
                <c:ptCount val="39"/>
                <c:pt idx="0">
                  <c:v>1546421.6885058002</c:v>
                </c:pt>
                <c:pt idx="1">
                  <c:v>1131274.2881200002</c:v>
                </c:pt>
                <c:pt idx="2">
                  <c:v>1204872.4711308002</c:v>
                </c:pt>
                <c:pt idx="3">
                  <c:v>1527237.2331572</c:v>
                </c:pt>
                <c:pt idx="4">
                  <c:v>1621879.6322623419</c:v>
                </c:pt>
                <c:pt idx="5">
                  <c:v>1611008.551258771</c:v>
                </c:pt>
                <c:pt idx="6">
                  <c:v>1883607.9007892879</c:v>
                </c:pt>
                <c:pt idx="7">
                  <c:v>2069776.7456821629</c:v>
                </c:pt>
                <c:pt idx="8">
                  <c:v>1108326.0607092266</c:v>
                </c:pt>
                <c:pt idx="9">
                  <c:v>1473756.1911498867</c:v>
                </c:pt>
                <c:pt idx="10">
                  <c:v>1547759.9036195697</c:v>
                </c:pt>
                <c:pt idx="11">
                  <c:v>1577523.2074580377</c:v>
                </c:pt>
                <c:pt idx="12">
                  <c:v>1938809.4379816558</c:v>
                </c:pt>
                <c:pt idx="13">
                  <c:v>1491725.9985536959</c:v>
                </c:pt>
                <c:pt idx="14">
                  <c:v>1703723.8065349436</c:v>
                </c:pt>
                <c:pt idx="15">
                  <c:v>1841419.3127804063</c:v>
                </c:pt>
                <c:pt idx="16">
                  <c:v>1737457.7113976926</c:v>
                </c:pt>
                <c:pt idx="17">
                  <c:v>1625380.8772845869</c:v>
                </c:pt>
                <c:pt idx="18">
                  <c:v>1627859.9801171026</c:v>
                </c:pt>
                <c:pt idx="19">
                  <c:v>1673336.4477730363</c:v>
                </c:pt>
                <c:pt idx="20">
                  <c:v>1946249.718439966</c:v>
                </c:pt>
                <c:pt idx="21">
                  <c:v>2901717.0054346807</c:v>
                </c:pt>
                <c:pt idx="22">
                  <c:v>3042702.1655714591</c:v>
                </c:pt>
                <c:pt idx="23">
                  <c:v>3451852.9508058513</c:v>
                </c:pt>
                <c:pt idx="24">
                  <c:v>3342332.900236018</c:v>
                </c:pt>
                <c:pt idx="25">
                  <c:v>3285412.6395409126</c:v>
                </c:pt>
                <c:pt idx="26">
                  <c:v>3574996.8562544878</c:v>
                </c:pt>
                <c:pt idx="27">
                  <c:v>3330024.9824102297</c:v>
                </c:pt>
                <c:pt idx="28">
                  <c:v>2926117.8361020703</c:v>
                </c:pt>
                <c:pt idx="29">
                  <c:v>3560190.4387411815</c:v>
                </c:pt>
                <c:pt idx="30">
                  <c:v>3844047.4548136089</c:v>
                </c:pt>
                <c:pt idx="31">
                  <c:v>4301693.7760877069</c:v>
                </c:pt>
                <c:pt idx="32">
                  <c:v>4692513.3916326249</c:v>
                </c:pt>
                <c:pt idx="33">
                  <c:v>4228803.1513075558</c:v>
                </c:pt>
                <c:pt idx="34">
                  <c:v>5795214.6202761857</c:v>
                </c:pt>
                <c:pt idx="35">
                  <c:v>5651579.9338809028</c:v>
                </c:pt>
                <c:pt idx="36">
                  <c:v>6163673.3497688081</c:v>
                </c:pt>
                <c:pt idx="37">
                  <c:v>6629759.2288070135</c:v>
                </c:pt>
                <c:pt idx="38">
                  <c:v>9052467.823871702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AF6A-4648-B17E-0E1EA779B8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6742400"/>
        <c:axId val="116740480"/>
      </c:lineChart>
      <c:dateAx>
        <c:axId val="111148032"/>
        <c:scaling>
          <c:orientation val="minMax"/>
          <c:min val="43800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Encode Sans" pitchFamily="2" charset="0"/>
                <a:ea typeface="+mn-ea"/>
                <a:cs typeface="+mn-cs"/>
              </a:defRPr>
            </a:pPr>
            <a:endParaRPr lang="en-US"/>
          </a:p>
        </c:txPr>
        <c:crossAx val="116681344"/>
        <c:crosses val="autoZero"/>
        <c:auto val="1"/>
        <c:lblOffset val="100"/>
        <c:baseTimeUnit val="months"/>
      </c:dateAx>
      <c:valAx>
        <c:axId val="116681344"/>
        <c:scaling>
          <c:orientation val="minMax"/>
          <c:max val="12500000"/>
          <c:min val="0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Encode Sans" pitchFamily="2" charset="0"/>
                <a:ea typeface="+mn-ea"/>
                <a:cs typeface="+mn-cs"/>
              </a:defRPr>
            </a:pPr>
            <a:endParaRPr lang="en-US"/>
          </a:p>
        </c:txPr>
        <c:crossAx val="111148032"/>
        <c:crosses val="autoZero"/>
        <c:crossBetween val="between"/>
      </c:valAx>
      <c:valAx>
        <c:axId val="116740480"/>
        <c:scaling>
          <c:orientation val="minMax"/>
        </c:scaling>
        <c:delete val="1"/>
        <c:axPos val="r"/>
        <c:numFmt formatCode="#,##0.0" sourceLinked="1"/>
        <c:majorTickMark val="out"/>
        <c:minorTickMark val="none"/>
        <c:tickLblPos val="nextTo"/>
        <c:crossAx val="116742400"/>
        <c:crosses val="max"/>
        <c:crossBetween val="between"/>
      </c:valAx>
      <c:catAx>
        <c:axId val="116742400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116740480"/>
        <c:crosses val="autoZero"/>
        <c:auto val="1"/>
        <c:lblAlgn val="ctr"/>
        <c:lblOffset val="100"/>
        <c:tickLblSkip val="1"/>
        <c:tickMarkSkip val="1"/>
        <c:noMultiLvlLbl val="1"/>
      </c:catAx>
      <c:spPr>
        <a:noFill/>
        <a:ln>
          <a:noFill/>
        </a:ln>
        <a:effectLst/>
      </c:spPr>
    </c:plotArea>
    <c:legend>
      <c:legendPos val="b"/>
      <c:legendEntry>
        <c:idx val="5"/>
        <c:delete val="1"/>
      </c:legendEntry>
      <c:layout>
        <c:manualLayout>
          <c:xMode val="edge"/>
          <c:yMode val="edge"/>
          <c:x val="0.17078331099058774"/>
          <c:y val="0.76849825459261167"/>
          <c:w val="0.75869638330407563"/>
          <c:h val="8.92216422212709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Encode Sans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2633057949590305E-2"/>
          <c:y val="2.800368070024431E-2"/>
          <c:w val="0.9434562673222664"/>
          <c:h val="0.73171399691260963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'[2022.06. Gráficos para informe de gestión.xlsx]TOTALES CONT y PLAZO Pesos'!$B$7</c:f>
              <c:strCache>
                <c:ptCount val="1"/>
                <c:pt idx="0">
                  <c:v>Acciones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numRef>
              <c:f>'[2022.06. Gráficos para informe de gestión.xlsx]TOTALES CONT y PLAZO Pesos'!$A$8:$A$157</c:f>
              <c:numCache>
                <c:formatCode>mmm\-yy</c:formatCode>
                <c:ptCount val="42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  <c:pt idx="24">
                  <c:v>44197</c:v>
                </c:pt>
                <c:pt idx="25">
                  <c:v>44228</c:v>
                </c:pt>
                <c:pt idx="26">
                  <c:v>44256</c:v>
                </c:pt>
                <c:pt idx="27">
                  <c:v>44287</c:v>
                </c:pt>
                <c:pt idx="28">
                  <c:v>44317</c:v>
                </c:pt>
                <c:pt idx="29">
                  <c:v>44348</c:v>
                </c:pt>
                <c:pt idx="30">
                  <c:v>44378</c:v>
                </c:pt>
                <c:pt idx="31">
                  <c:v>44409</c:v>
                </c:pt>
                <c:pt idx="32">
                  <c:v>44440</c:v>
                </c:pt>
                <c:pt idx="33">
                  <c:v>44470</c:v>
                </c:pt>
                <c:pt idx="34">
                  <c:v>44501</c:v>
                </c:pt>
                <c:pt idx="35">
                  <c:v>44531</c:v>
                </c:pt>
                <c:pt idx="36">
                  <c:v>44562</c:v>
                </c:pt>
                <c:pt idx="37">
                  <c:v>44593</c:v>
                </c:pt>
                <c:pt idx="38">
                  <c:v>44621</c:v>
                </c:pt>
                <c:pt idx="39">
                  <c:v>44652</c:v>
                </c:pt>
                <c:pt idx="40">
                  <c:v>44682</c:v>
                </c:pt>
                <c:pt idx="41">
                  <c:v>44713</c:v>
                </c:pt>
              </c:numCache>
            </c:numRef>
          </c:cat>
          <c:val>
            <c:numRef>
              <c:f>'[2022.06. Gráficos para informe de gestión.xlsx]TOTALES CONT y PLAZO Pesos'!$B$8:$B$157</c:f>
              <c:numCache>
                <c:formatCode>#,##0.0</c:formatCode>
                <c:ptCount val="42"/>
                <c:pt idx="0">
                  <c:v>15100.701868</c:v>
                </c:pt>
                <c:pt idx="1">
                  <c:v>16330.472711000002</c:v>
                </c:pt>
                <c:pt idx="2">
                  <c:v>15463.671969999998</c:v>
                </c:pt>
                <c:pt idx="3">
                  <c:v>13826.101477999999</c:v>
                </c:pt>
                <c:pt idx="4">
                  <c:v>13737.95834619109</c:v>
                </c:pt>
                <c:pt idx="5">
                  <c:v>22540.536170559379</c:v>
                </c:pt>
                <c:pt idx="6">
                  <c:v>17671.154895449999</c:v>
                </c:pt>
                <c:pt idx="7">
                  <c:v>29239.360285286071</c:v>
                </c:pt>
                <c:pt idx="8">
                  <c:v>14582.68112635227</c:v>
                </c:pt>
                <c:pt idx="9">
                  <c:v>31577.219724200346</c:v>
                </c:pt>
                <c:pt idx="10">
                  <c:v>13243.187151810187</c:v>
                </c:pt>
                <c:pt idx="11">
                  <c:v>17172.994452399995</c:v>
                </c:pt>
                <c:pt idx="12">
                  <c:v>15191.001217000001</c:v>
                </c:pt>
                <c:pt idx="13">
                  <c:v>11787.173868079999</c:v>
                </c:pt>
                <c:pt idx="14">
                  <c:v>15666.258942500001</c:v>
                </c:pt>
                <c:pt idx="15">
                  <c:v>15061.086137</c:v>
                </c:pt>
                <c:pt idx="16">
                  <c:v>25863.935207999999</c:v>
                </c:pt>
                <c:pt idx="17">
                  <c:v>32083.74162357143</c:v>
                </c:pt>
                <c:pt idx="18">
                  <c:v>29362.519664010637</c:v>
                </c:pt>
                <c:pt idx="19">
                  <c:v>33313.983794</c:v>
                </c:pt>
                <c:pt idx="20">
                  <c:v>22237.265063999999</c:v>
                </c:pt>
                <c:pt idx="21">
                  <c:v>23507.779291000003</c:v>
                </c:pt>
                <c:pt idx="22">
                  <c:v>21284.775872236842</c:v>
                </c:pt>
                <c:pt idx="23">
                  <c:v>17499.073235</c:v>
                </c:pt>
                <c:pt idx="24">
                  <c:v>15627.216710025001</c:v>
                </c:pt>
                <c:pt idx="25">
                  <c:v>20242.41710533333</c:v>
                </c:pt>
                <c:pt idx="26">
                  <c:v>16357.322522</c:v>
                </c:pt>
                <c:pt idx="27">
                  <c:v>15563.752806233349</c:v>
                </c:pt>
                <c:pt idx="28">
                  <c:v>19116.977582</c:v>
                </c:pt>
                <c:pt idx="29">
                  <c:v>35081.640280678621</c:v>
                </c:pt>
                <c:pt idx="30">
                  <c:v>15529.159999999998</c:v>
                </c:pt>
                <c:pt idx="31">
                  <c:v>26388.57</c:v>
                </c:pt>
                <c:pt idx="32">
                  <c:v>34198.01</c:v>
                </c:pt>
                <c:pt idx="33">
                  <c:v>29492.914877684212</c:v>
                </c:pt>
                <c:pt idx="34">
                  <c:v>40471.250796439999</c:v>
                </c:pt>
                <c:pt idx="35">
                  <c:v>29614.566868279995</c:v>
                </c:pt>
                <c:pt idx="36">
                  <c:v>19506.8</c:v>
                </c:pt>
                <c:pt idx="37">
                  <c:v>23251.759999999998</c:v>
                </c:pt>
                <c:pt idx="38">
                  <c:v>30712.866936950006</c:v>
                </c:pt>
                <c:pt idx="39">
                  <c:v>23507.95753646316</c:v>
                </c:pt>
                <c:pt idx="40">
                  <c:v>22726.312603311202</c:v>
                </c:pt>
                <c:pt idx="41">
                  <c:v>26086.954238200004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662-49C2-9EC3-578AD601EC3E}"/>
            </c:ext>
          </c:extLst>
        </c:ser>
        <c:ser>
          <c:idx val="1"/>
          <c:order val="1"/>
          <c:tx>
            <c:strRef>
              <c:f>'[2022.06. Gráficos para informe de gestión.xlsx]TOTALES CONT y PLAZO Pesos'!$C$7</c:f>
              <c:strCache>
                <c:ptCount val="1"/>
                <c:pt idx="0">
                  <c:v>ON+FF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numRef>
              <c:f>'[2022.06. Gráficos para informe de gestión.xlsx]TOTALES CONT y PLAZO Pesos'!$A$8:$A$157</c:f>
              <c:numCache>
                <c:formatCode>mmm\-yy</c:formatCode>
                <c:ptCount val="42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  <c:pt idx="24">
                  <c:v>44197</c:v>
                </c:pt>
                <c:pt idx="25">
                  <c:v>44228</c:v>
                </c:pt>
                <c:pt idx="26">
                  <c:v>44256</c:v>
                </c:pt>
                <c:pt idx="27">
                  <c:v>44287</c:v>
                </c:pt>
                <c:pt idx="28">
                  <c:v>44317</c:v>
                </c:pt>
                <c:pt idx="29">
                  <c:v>44348</c:v>
                </c:pt>
                <c:pt idx="30">
                  <c:v>44378</c:v>
                </c:pt>
                <c:pt idx="31">
                  <c:v>44409</c:v>
                </c:pt>
                <c:pt idx="32">
                  <c:v>44440</c:v>
                </c:pt>
                <c:pt idx="33">
                  <c:v>44470</c:v>
                </c:pt>
                <c:pt idx="34">
                  <c:v>44501</c:v>
                </c:pt>
                <c:pt idx="35">
                  <c:v>44531</c:v>
                </c:pt>
                <c:pt idx="36">
                  <c:v>44562</c:v>
                </c:pt>
                <c:pt idx="37">
                  <c:v>44593</c:v>
                </c:pt>
                <c:pt idx="38">
                  <c:v>44621</c:v>
                </c:pt>
                <c:pt idx="39">
                  <c:v>44652</c:v>
                </c:pt>
                <c:pt idx="40">
                  <c:v>44682</c:v>
                </c:pt>
                <c:pt idx="41">
                  <c:v>44713</c:v>
                </c:pt>
              </c:numCache>
            </c:numRef>
          </c:cat>
          <c:val>
            <c:numRef>
              <c:f>'[2022.06. Gráficos para informe de gestión.xlsx]TOTALES CONT y PLAZO Pesos'!$C$8:$C$157</c:f>
              <c:numCache>
                <c:formatCode>#,##0.0</c:formatCode>
                <c:ptCount val="42"/>
                <c:pt idx="0">
                  <c:v>31971.493259299998</c:v>
                </c:pt>
                <c:pt idx="1">
                  <c:v>24922.073242400005</c:v>
                </c:pt>
                <c:pt idx="2">
                  <c:v>17130.526450200003</c:v>
                </c:pt>
                <c:pt idx="3">
                  <c:v>18574.260172600003</c:v>
                </c:pt>
                <c:pt idx="4">
                  <c:v>30002.495436023899</c:v>
                </c:pt>
                <c:pt idx="5">
                  <c:v>18608.859030182008</c:v>
                </c:pt>
                <c:pt idx="6">
                  <c:v>22155.894833518851</c:v>
                </c:pt>
                <c:pt idx="7">
                  <c:v>37683.37417331482</c:v>
                </c:pt>
                <c:pt idx="8">
                  <c:v>24719.613419664176</c:v>
                </c:pt>
                <c:pt idx="9">
                  <c:v>29932.096399397233</c:v>
                </c:pt>
                <c:pt idx="10">
                  <c:v>47503.648390023591</c:v>
                </c:pt>
                <c:pt idx="11">
                  <c:v>50931.470741689991</c:v>
                </c:pt>
                <c:pt idx="12">
                  <c:v>76265.568370160807</c:v>
                </c:pt>
                <c:pt idx="13">
                  <c:v>44415.034753127497</c:v>
                </c:pt>
                <c:pt idx="14">
                  <c:v>80421.802743410532</c:v>
                </c:pt>
                <c:pt idx="15">
                  <c:v>62202.542182011435</c:v>
                </c:pt>
                <c:pt idx="16">
                  <c:v>66241.291670045423</c:v>
                </c:pt>
                <c:pt idx="17">
                  <c:v>123177.83878971558</c:v>
                </c:pt>
                <c:pt idx="18">
                  <c:v>148456.4448530862</c:v>
                </c:pt>
                <c:pt idx="19">
                  <c:v>206008.36783215957</c:v>
                </c:pt>
                <c:pt idx="20">
                  <c:v>448870.91294471809</c:v>
                </c:pt>
                <c:pt idx="21">
                  <c:v>509807.1751717265</c:v>
                </c:pt>
                <c:pt idx="22">
                  <c:v>392979.79159285448</c:v>
                </c:pt>
                <c:pt idx="23">
                  <c:v>481661.70637675322</c:v>
                </c:pt>
                <c:pt idx="24">
                  <c:v>656889.53141157259</c:v>
                </c:pt>
                <c:pt idx="25">
                  <c:v>691428.75210199319</c:v>
                </c:pt>
                <c:pt idx="26">
                  <c:v>539209.12371476076</c:v>
                </c:pt>
                <c:pt idx="27">
                  <c:v>438800.02801928017</c:v>
                </c:pt>
                <c:pt idx="28">
                  <c:v>325850.58461780532</c:v>
                </c:pt>
                <c:pt idx="29">
                  <c:v>431177.94516498881</c:v>
                </c:pt>
                <c:pt idx="30">
                  <c:v>516466.20070892386</c:v>
                </c:pt>
                <c:pt idx="31">
                  <c:v>690468.92005581758</c:v>
                </c:pt>
                <c:pt idx="32">
                  <c:v>825582.11394113593</c:v>
                </c:pt>
                <c:pt idx="33">
                  <c:v>803909.29272922978</c:v>
                </c:pt>
                <c:pt idx="34">
                  <c:v>1818730.5168256536</c:v>
                </c:pt>
                <c:pt idx="35">
                  <c:v>1946386.2206564355</c:v>
                </c:pt>
                <c:pt idx="36">
                  <c:v>1919679.9775730653</c:v>
                </c:pt>
                <c:pt idx="37">
                  <c:v>2110778.4876788366</c:v>
                </c:pt>
                <c:pt idx="38">
                  <c:v>2677342.8724132837</c:v>
                </c:pt>
                <c:pt idx="39">
                  <c:v>2455320.1029950758</c:v>
                </c:pt>
                <c:pt idx="40">
                  <c:v>2904838.2107277084</c:v>
                </c:pt>
                <c:pt idx="41">
                  <c:v>3154992.3107163217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662-49C2-9EC3-578AD601EC3E}"/>
            </c:ext>
          </c:extLst>
        </c:ser>
        <c:ser>
          <c:idx val="2"/>
          <c:order val="2"/>
          <c:tx>
            <c:strRef>
              <c:f>'[2022.06. Gráficos para informe de gestión.xlsx]TOTALES CONT y PLAZO Pesos'!$D$7</c:f>
              <c:strCache>
                <c:ptCount val="1"/>
                <c:pt idx="0">
                  <c:v>Otros valores privados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'[2022.06. Gráficos para informe de gestión.xlsx]TOTALES CONT y PLAZO Pesos'!$A$8:$A$157</c:f>
              <c:numCache>
                <c:formatCode>mmm\-yy</c:formatCode>
                <c:ptCount val="42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  <c:pt idx="24">
                  <c:v>44197</c:v>
                </c:pt>
                <c:pt idx="25">
                  <c:v>44228</c:v>
                </c:pt>
                <c:pt idx="26">
                  <c:v>44256</c:v>
                </c:pt>
                <c:pt idx="27">
                  <c:v>44287</c:v>
                </c:pt>
                <c:pt idx="28">
                  <c:v>44317</c:v>
                </c:pt>
                <c:pt idx="29">
                  <c:v>44348</c:v>
                </c:pt>
                <c:pt idx="30">
                  <c:v>44378</c:v>
                </c:pt>
                <c:pt idx="31">
                  <c:v>44409</c:v>
                </c:pt>
                <c:pt idx="32">
                  <c:v>44440</c:v>
                </c:pt>
                <c:pt idx="33">
                  <c:v>44470</c:v>
                </c:pt>
                <c:pt idx="34">
                  <c:v>44501</c:v>
                </c:pt>
                <c:pt idx="35">
                  <c:v>44531</c:v>
                </c:pt>
                <c:pt idx="36">
                  <c:v>44562</c:v>
                </c:pt>
                <c:pt idx="37">
                  <c:v>44593</c:v>
                </c:pt>
                <c:pt idx="38">
                  <c:v>44621</c:v>
                </c:pt>
                <c:pt idx="39">
                  <c:v>44652</c:v>
                </c:pt>
                <c:pt idx="40">
                  <c:v>44682</c:v>
                </c:pt>
                <c:pt idx="41">
                  <c:v>44713</c:v>
                </c:pt>
              </c:numCache>
            </c:numRef>
          </c:cat>
          <c:val>
            <c:numRef>
              <c:f>'[2022.06. Gráficos para informe de gestión.xlsx]TOTALES CONT y PLAZO Pesos'!$D$8:$D$157</c:f>
              <c:numCache>
                <c:formatCode>#,##0.0</c:formatCode>
                <c:ptCount val="42"/>
                <c:pt idx="0">
                  <c:v>5368.9284800000005</c:v>
                </c:pt>
                <c:pt idx="1">
                  <c:v>5071.665</c:v>
                </c:pt>
                <c:pt idx="2">
                  <c:v>7037.4315880000004</c:v>
                </c:pt>
                <c:pt idx="3">
                  <c:v>7125.7610000000004</c:v>
                </c:pt>
                <c:pt idx="4">
                  <c:v>9824.6814362738733</c:v>
                </c:pt>
                <c:pt idx="5">
                  <c:v>10023.639284882254</c:v>
                </c:pt>
                <c:pt idx="6">
                  <c:v>10364.006851498485</c:v>
                </c:pt>
                <c:pt idx="7">
                  <c:v>6939.8506588227128</c:v>
                </c:pt>
                <c:pt idx="8">
                  <c:v>7843.6470721456053</c:v>
                </c:pt>
                <c:pt idx="9">
                  <c:v>10069.694696783081</c:v>
                </c:pt>
                <c:pt idx="10">
                  <c:v>9577.7555166862621</c:v>
                </c:pt>
                <c:pt idx="11">
                  <c:v>12759.5654870078</c:v>
                </c:pt>
                <c:pt idx="12">
                  <c:v>14000.333319548214</c:v>
                </c:pt>
                <c:pt idx="13">
                  <c:v>10142.774449620352</c:v>
                </c:pt>
                <c:pt idx="14">
                  <c:v>10023.617880312202</c:v>
                </c:pt>
                <c:pt idx="15">
                  <c:v>14852.935418395247</c:v>
                </c:pt>
                <c:pt idx="16">
                  <c:v>15112.815627451801</c:v>
                </c:pt>
                <c:pt idx="17">
                  <c:v>19648.967977504035</c:v>
                </c:pt>
                <c:pt idx="18">
                  <c:v>16376.753533114943</c:v>
                </c:pt>
                <c:pt idx="19">
                  <c:v>12920.850970488893</c:v>
                </c:pt>
                <c:pt idx="20">
                  <c:v>14889.73420156065</c:v>
                </c:pt>
                <c:pt idx="21">
                  <c:v>14568.347492783156</c:v>
                </c:pt>
                <c:pt idx="22">
                  <c:v>11091.950895522714</c:v>
                </c:pt>
                <c:pt idx="23">
                  <c:v>18957.010625949315</c:v>
                </c:pt>
                <c:pt idx="24">
                  <c:v>16601.873035789224</c:v>
                </c:pt>
                <c:pt idx="25">
                  <c:v>19467.498198815949</c:v>
                </c:pt>
                <c:pt idx="26">
                  <c:v>22754.633404855551</c:v>
                </c:pt>
                <c:pt idx="27">
                  <c:v>27458.413267446114</c:v>
                </c:pt>
                <c:pt idx="28">
                  <c:v>29903.365244990797</c:v>
                </c:pt>
                <c:pt idx="29">
                  <c:v>35233.365823132044</c:v>
                </c:pt>
                <c:pt idx="30">
                  <c:v>27786.661062817926</c:v>
                </c:pt>
                <c:pt idx="31">
                  <c:v>27829.066793636368</c:v>
                </c:pt>
                <c:pt idx="32">
                  <c:v>29526.278196071158</c:v>
                </c:pt>
                <c:pt idx="33">
                  <c:v>32718.645451794258</c:v>
                </c:pt>
                <c:pt idx="34">
                  <c:v>32238.481563841815</c:v>
                </c:pt>
                <c:pt idx="35">
                  <c:v>32491.778193495342</c:v>
                </c:pt>
                <c:pt idx="36">
                  <c:v>32125.84195189158</c:v>
                </c:pt>
                <c:pt idx="37">
                  <c:v>30323.192839169093</c:v>
                </c:pt>
                <c:pt idx="38">
                  <c:v>48431.272202968103</c:v>
                </c:pt>
                <c:pt idx="39">
                  <c:v>49544.001867526764</c:v>
                </c:pt>
                <c:pt idx="40">
                  <c:v>63734.910202424217</c:v>
                </c:pt>
                <c:pt idx="41">
                  <c:v>71494.774668706988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662-49C2-9EC3-578AD601EC3E}"/>
            </c:ext>
          </c:extLst>
        </c:ser>
        <c:ser>
          <c:idx val="3"/>
          <c:order val="3"/>
          <c:tx>
            <c:strRef>
              <c:f>'[2022.06. Gráficos para informe de gestión.xlsx]TOTALES CONT y PLAZO Pesos'!$E$7</c:f>
              <c:strCache>
                <c:ptCount val="1"/>
                <c:pt idx="0">
                  <c:v>Cedears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numRef>
              <c:f>'[2022.06. Gráficos para informe de gestión.xlsx]TOTALES CONT y PLAZO Pesos'!$A$8:$A$157</c:f>
              <c:numCache>
                <c:formatCode>mmm\-yy</c:formatCode>
                <c:ptCount val="42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  <c:pt idx="24">
                  <c:v>44197</c:v>
                </c:pt>
                <c:pt idx="25">
                  <c:v>44228</c:v>
                </c:pt>
                <c:pt idx="26">
                  <c:v>44256</c:v>
                </c:pt>
                <c:pt idx="27">
                  <c:v>44287</c:v>
                </c:pt>
                <c:pt idx="28">
                  <c:v>44317</c:v>
                </c:pt>
                <c:pt idx="29">
                  <c:v>44348</c:v>
                </c:pt>
                <c:pt idx="30">
                  <c:v>44378</c:v>
                </c:pt>
                <c:pt idx="31">
                  <c:v>44409</c:v>
                </c:pt>
                <c:pt idx="32">
                  <c:v>44440</c:v>
                </c:pt>
                <c:pt idx="33">
                  <c:v>44470</c:v>
                </c:pt>
                <c:pt idx="34">
                  <c:v>44501</c:v>
                </c:pt>
                <c:pt idx="35">
                  <c:v>44531</c:v>
                </c:pt>
                <c:pt idx="36">
                  <c:v>44562</c:v>
                </c:pt>
                <c:pt idx="37">
                  <c:v>44593</c:v>
                </c:pt>
                <c:pt idx="38">
                  <c:v>44621</c:v>
                </c:pt>
                <c:pt idx="39">
                  <c:v>44652</c:v>
                </c:pt>
                <c:pt idx="40">
                  <c:v>44682</c:v>
                </c:pt>
                <c:pt idx="41">
                  <c:v>44713</c:v>
                </c:pt>
              </c:numCache>
            </c:numRef>
          </c:cat>
          <c:val>
            <c:numRef>
              <c:f>'[2022.06. Gráficos para informe de gestión.xlsx]TOTALES CONT y PLAZO Pesos'!$E$8:$E$157</c:f>
              <c:numCache>
                <c:formatCode>#,##0.0</c:formatCode>
                <c:ptCount val="42"/>
                <c:pt idx="0">
                  <c:v>947.8</c:v>
                </c:pt>
                <c:pt idx="1">
                  <c:v>1116.0999999999999</c:v>
                </c:pt>
                <c:pt idx="2">
                  <c:v>513.9</c:v>
                </c:pt>
                <c:pt idx="3">
                  <c:v>577.1</c:v>
                </c:pt>
                <c:pt idx="4">
                  <c:v>2950.6</c:v>
                </c:pt>
                <c:pt idx="5">
                  <c:v>4901.6000000000004</c:v>
                </c:pt>
                <c:pt idx="6">
                  <c:v>5354.4</c:v>
                </c:pt>
                <c:pt idx="7">
                  <c:v>4444.7</c:v>
                </c:pt>
                <c:pt idx="8">
                  <c:v>4054.5</c:v>
                </c:pt>
                <c:pt idx="9">
                  <c:v>8987.4</c:v>
                </c:pt>
                <c:pt idx="10">
                  <c:v>4744.8</c:v>
                </c:pt>
                <c:pt idx="11">
                  <c:v>3715.8</c:v>
                </c:pt>
                <c:pt idx="12">
                  <c:v>6184</c:v>
                </c:pt>
                <c:pt idx="13">
                  <c:v>5307.8</c:v>
                </c:pt>
                <c:pt idx="14">
                  <c:v>7862.8</c:v>
                </c:pt>
                <c:pt idx="15">
                  <c:v>11756.4</c:v>
                </c:pt>
                <c:pt idx="16">
                  <c:v>19422.3</c:v>
                </c:pt>
                <c:pt idx="17">
                  <c:v>17237</c:v>
                </c:pt>
                <c:pt idx="18">
                  <c:v>21099.5</c:v>
                </c:pt>
                <c:pt idx="19">
                  <c:v>23728.1</c:v>
                </c:pt>
                <c:pt idx="20">
                  <c:v>38164.400000000001</c:v>
                </c:pt>
                <c:pt idx="21">
                  <c:v>45730</c:v>
                </c:pt>
                <c:pt idx="22">
                  <c:v>35235.5</c:v>
                </c:pt>
                <c:pt idx="23">
                  <c:v>27000.5</c:v>
                </c:pt>
                <c:pt idx="24">
                  <c:v>36264.699999999997</c:v>
                </c:pt>
                <c:pt idx="25">
                  <c:v>30950.1</c:v>
                </c:pt>
                <c:pt idx="26">
                  <c:v>39503.699999999997</c:v>
                </c:pt>
                <c:pt idx="27">
                  <c:v>37414.6</c:v>
                </c:pt>
                <c:pt idx="28">
                  <c:v>36730.1</c:v>
                </c:pt>
                <c:pt idx="29">
                  <c:v>43993.7</c:v>
                </c:pt>
                <c:pt idx="30">
                  <c:v>41798.019999999997</c:v>
                </c:pt>
                <c:pt idx="31">
                  <c:v>44166.11</c:v>
                </c:pt>
                <c:pt idx="32">
                  <c:v>54997.22</c:v>
                </c:pt>
                <c:pt idx="33">
                  <c:v>64771.42</c:v>
                </c:pt>
                <c:pt idx="34">
                  <c:v>73732.070000000007</c:v>
                </c:pt>
                <c:pt idx="35">
                  <c:v>63103.519999999997</c:v>
                </c:pt>
                <c:pt idx="36">
                  <c:v>71987.399999999994</c:v>
                </c:pt>
                <c:pt idx="37">
                  <c:v>73112.59</c:v>
                </c:pt>
                <c:pt idx="38">
                  <c:v>73458.789999999994</c:v>
                </c:pt>
                <c:pt idx="39">
                  <c:v>50807.7</c:v>
                </c:pt>
                <c:pt idx="40">
                  <c:v>55603.58</c:v>
                </c:pt>
                <c:pt idx="41">
                  <c:v>77927.06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662-49C2-9EC3-578AD601EC3E}"/>
            </c:ext>
          </c:extLst>
        </c:ser>
        <c:ser>
          <c:idx val="4"/>
          <c:order val="4"/>
          <c:tx>
            <c:strRef>
              <c:f>'[2022.06. Gráficos para informe de gestión.xlsx]TOTALES CONT y PLAZO Pesos'!$F$7</c:f>
              <c:strCache>
                <c:ptCount val="1"/>
                <c:pt idx="0">
                  <c:v>Títulos Públicos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numRef>
              <c:f>'[2022.06. Gráficos para informe de gestión.xlsx]TOTALES CONT y PLAZO Pesos'!$A$8:$A$157</c:f>
              <c:numCache>
                <c:formatCode>mmm\-yy</c:formatCode>
                <c:ptCount val="42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  <c:pt idx="24">
                  <c:v>44197</c:v>
                </c:pt>
                <c:pt idx="25">
                  <c:v>44228</c:v>
                </c:pt>
                <c:pt idx="26">
                  <c:v>44256</c:v>
                </c:pt>
                <c:pt idx="27">
                  <c:v>44287</c:v>
                </c:pt>
                <c:pt idx="28">
                  <c:v>44317</c:v>
                </c:pt>
                <c:pt idx="29">
                  <c:v>44348</c:v>
                </c:pt>
                <c:pt idx="30">
                  <c:v>44378</c:v>
                </c:pt>
                <c:pt idx="31">
                  <c:v>44409</c:v>
                </c:pt>
                <c:pt idx="32">
                  <c:v>44440</c:v>
                </c:pt>
                <c:pt idx="33">
                  <c:v>44470</c:v>
                </c:pt>
                <c:pt idx="34">
                  <c:v>44501</c:v>
                </c:pt>
                <c:pt idx="35">
                  <c:v>44531</c:v>
                </c:pt>
                <c:pt idx="36">
                  <c:v>44562</c:v>
                </c:pt>
                <c:pt idx="37">
                  <c:v>44593</c:v>
                </c:pt>
                <c:pt idx="38">
                  <c:v>44621</c:v>
                </c:pt>
                <c:pt idx="39">
                  <c:v>44652</c:v>
                </c:pt>
                <c:pt idx="40">
                  <c:v>44682</c:v>
                </c:pt>
                <c:pt idx="41">
                  <c:v>44713</c:v>
                </c:pt>
              </c:numCache>
            </c:numRef>
          </c:cat>
          <c:val>
            <c:numRef>
              <c:f>'[2022.06. Gráficos para informe de gestión.xlsx]TOTALES CONT y PLAZO Pesos'!$F$8:$F$157</c:f>
              <c:numCache>
                <c:formatCode>#,##0.0</c:formatCode>
                <c:ptCount val="42"/>
                <c:pt idx="0">
                  <c:v>1493032.7648985002</c:v>
                </c:pt>
                <c:pt idx="1">
                  <c:v>1083833.9771666001</c:v>
                </c:pt>
                <c:pt idx="2">
                  <c:v>1164726.9411226001</c:v>
                </c:pt>
                <c:pt idx="3">
                  <c:v>1487134.0105066001</c:v>
                </c:pt>
                <c:pt idx="4">
                  <c:v>1565363.8970438531</c:v>
                </c:pt>
                <c:pt idx="5">
                  <c:v>1554933.9167731474</c:v>
                </c:pt>
                <c:pt idx="6">
                  <c:v>1828062.4442088206</c:v>
                </c:pt>
                <c:pt idx="7">
                  <c:v>1991469.4605647393</c:v>
                </c:pt>
                <c:pt idx="8">
                  <c:v>1057125.6190910647</c:v>
                </c:pt>
                <c:pt idx="9">
                  <c:v>1393189.7803295061</c:v>
                </c:pt>
                <c:pt idx="10">
                  <c:v>1472690.5125610498</c:v>
                </c:pt>
                <c:pt idx="11">
                  <c:v>1492943.37677694</c:v>
                </c:pt>
                <c:pt idx="12">
                  <c:v>1827168.5350749467</c:v>
                </c:pt>
                <c:pt idx="13">
                  <c:v>1420073.215482868</c:v>
                </c:pt>
                <c:pt idx="14">
                  <c:v>1589749.3269687209</c:v>
                </c:pt>
                <c:pt idx="15">
                  <c:v>1737546.3490429996</c:v>
                </c:pt>
                <c:pt idx="16">
                  <c:v>1610817.3688921954</c:v>
                </c:pt>
                <c:pt idx="17">
                  <c:v>1433233.3288937958</c:v>
                </c:pt>
                <c:pt idx="18">
                  <c:v>1412564.7620668907</c:v>
                </c:pt>
                <c:pt idx="19">
                  <c:v>1397365.1451763879</c:v>
                </c:pt>
                <c:pt idx="20">
                  <c:v>1422087.4062296872</c:v>
                </c:pt>
                <c:pt idx="21">
                  <c:v>2308103.7034791713</c:v>
                </c:pt>
                <c:pt idx="22">
                  <c:v>2582110.1472108453</c:v>
                </c:pt>
                <c:pt idx="23">
                  <c:v>2906734.6605681488</c:v>
                </c:pt>
                <c:pt idx="24">
                  <c:v>2616949.579078631</c:v>
                </c:pt>
                <c:pt idx="25">
                  <c:v>2523323.8721347703</c:v>
                </c:pt>
                <c:pt idx="26">
                  <c:v>2957172.0766128716</c:v>
                </c:pt>
                <c:pt idx="27">
                  <c:v>2810788.18831727</c:v>
                </c:pt>
                <c:pt idx="28">
                  <c:v>2514516.8086572741</c:v>
                </c:pt>
                <c:pt idx="29">
                  <c:v>3014703.7874723822</c:v>
                </c:pt>
                <c:pt idx="30">
                  <c:v>3242467.4130418669</c:v>
                </c:pt>
                <c:pt idx="31">
                  <c:v>3512841.109238253</c:v>
                </c:pt>
                <c:pt idx="32">
                  <c:v>3748209.7694954178</c:v>
                </c:pt>
                <c:pt idx="33">
                  <c:v>3297910.8782488476</c:v>
                </c:pt>
                <c:pt idx="34">
                  <c:v>3830042.3010902498</c:v>
                </c:pt>
                <c:pt idx="35">
                  <c:v>3579983.8481626916</c:v>
                </c:pt>
                <c:pt idx="36">
                  <c:v>4120373.3302438515</c:v>
                </c:pt>
                <c:pt idx="37">
                  <c:v>4392293.1982890079</c:v>
                </c:pt>
                <c:pt idx="38">
                  <c:v>6222522.0223185001</c:v>
                </c:pt>
                <c:pt idx="39">
                  <c:v>6556938.3485153988</c:v>
                </c:pt>
                <c:pt idx="40">
                  <c:v>6604989.6520165624</c:v>
                </c:pt>
                <c:pt idx="41">
                  <c:v>8216734.1457746709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662-49C2-9EC3-578AD601EC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1028096"/>
        <c:axId val="111029632"/>
      </c:barChart>
      <c:dateAx>
        <c:axId val="111028096"/>
        <c:scaling>
          <c:orientation val="minMax"/>
          <c:min val="43800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Encode Sans" pitchFamily="2" charset="0"/>
                <a:ea typeface="+mn-ea"/>
                <a:cs typeface="+mn-cs"/>
              </a:defRPr>
            </a:pPr>
            <a:endParaRPr lang="en-US"/>
          </a:p>
        </c:txPr>
        <c:crossAx val="111029632"/>
        <c:crosses val="autoZero"/>
        <c:auto val="1"/>
        <c:lblOffset val="100"/>
        <c:baseTimeUnit val="months"/>
      </c:dateAx>
      <c:valAx>
        <c:axId val="111029632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Encode Sans" pitchFamily="2" charset="0"/>
                <a:ea typeface="+mn-ea"/>
                <a:cs typeface="+mn-cs"/>
              </a:defRPr>
            </a:pPr>
            <a:endParaRPr lang="en-US"/>
          </a:p>
        </c:txPr>
        <c:crossAx val="1110280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2265058576104033E-2"/>
          <c:y val="0.86096788747516939"/>
          <c:w val="0.88341443487955884"/>
          <c:h val="4.951629460247574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Encode Sans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869268057976985"/>
          <c:y val="3.6991218491266686E-2"/>
          <c:w val="0.78816640604527666"/>
          <c:h val="0.7975963386902196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'[2022.06. Gráficos para informe de gestión.xlsx]TOTALES CONT y PLAZO Pesos'!$Q$7</c:f>
              <c:strCache>
                <c:ptCount val="1"/>
                <c:pt idx="0">
                  <c:v>BYMA</c:v>
                </c:pt>
              </c:strCache>
            </c:strRef>
          </c:tx>
          <c:spPr>
            <a:solidFill>
              <a:srgbClr val="37B9EC"/>
            </a:solidFill>
            <a:ln>
              <a:noFill/>
            </a:ln>
            <a:effectLst/>
          </c:spPr>
          <c:invertIfNegative val="0"/>
          <c:cat>
            <c:numRef>
              <c:f>'[2022.06. Gráficos para informe de gestión.xlsx]TOTALES CONT y PLAZO Pesos'!$A$8:$A$157</c:f>
              <c:numCache>
                <c:formatCode>mmm\-yy</c:formatCode>
                <c:ptCount val="42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  <c:pt idx="24">
                  <c:v>44197</c:v>
                </c:pt>
                <c:pt idx="25">
                  <c:v>44228</c:v>
                </c:pt>
                <c:pt idx="26">
                  <c:v>44256</c:v>
                </c:pt>
                <c:pt idx="27">
                  <c:v>44287</c:v>
                </c:pt>
                <c:pt idx="28">
                  <c:v>44317</c:v>
                </c:pt>
                <c:pt idx="29">
                  <c:v>44348</c:v>
                </c:pt>
                <c:pt idx="30">
                  <c:v>44378</c:v>
                </c:pt>
                <c:pt idx="31">
                  <c:v>44409</c:v>
                </c:pt>
                <c:pt idx="32">
                  <c:v>44440</c:v>
                </c:pt>
                <c:pt idx="33">
                  <c:v>44470</c:v>
                </c:pt>
                <c:pt idx="34">
                  <c:v>44501</c:v>
                </c:pt>
                <c:pt idx="35">
                  <c:v>44531</c:v>
                </c:pt>
                <c:pt idx="36">
                  <c:v>44562</c:v>
                </c:pt>
                <c:pt idx="37">
                  <c:v>44593</c:v>
                </c:pt>
                <c:pt idx="38">
                  <c:v>44621</c:v>
                </c:pt>
                <c:pt idx="39">
                  <c:v>44652</c:v>
                </c:pt>
                <c:pt idx="40">
                  <c:v>44682</c:v>
                </c:pt>
                <c:pt idx="41">
                  <c:v>44713</c:v>
                </c:pt>
              </c:numCache>
            </c:numRef>
          </c:cat>
          <c:val>
            <c:numRef>
              <c:f>'[2022.06. Gráficos para informe de gestión.xlsx]TOTALES CONT y PLAZO Pesos'!$Q$8:$Q$157</c:f>
              <c:numCache>
                <c:formatCode>_ * #,##0_ ;_ * \-#,##0_ ;_ * "-"??_ ;_ @_ </c:formatCode>
                <c:ptCount val="42"/>
                <c:pt idx="0">
                  <c:v>378999.02666099998</c:v>
                </c:pt>
                <c:pt idx="1">
                  <c:v>266466.34284300002</c:v>
                </c:pt>
                <c:pt idx="2">
                  <c:v>325341.91457700002</c:v>
                </c:pt>
                <c:pt idx="3">
                  <c:v>428467.03685600002</c:v>
                </c:pt>
                <c:pt idx="4">
                  <c:v>576526.93641014211</c:v>
                </c:pt>
                <c:pt idx="5">
                  <c:v>536510.94366667105</c:v>
                </c:pt>
                <c:pt idx="6">
                  <c:v>726794.27638900001</c:v>
                </c:pt>
                <c:pt idx="7">
                  <c:v>959502.31393759826</c:v>
                </c:pt>
                <c:pt idx="8">
                  <c:v>837880.99147053109</c:v>
                </c:pt>
                <c:pt idx="9">
                  <c:v>1032253.3130743471</c:v>
                </c:pt>
                <c:pt idx="10">
                  <c:v>978724.42386576068</c:v>
                </c:pt>
                <c:pt idx="11">
                  <c:v>1150081.6607269999</c:v>
                </c:pt>
                <c:pt idx="12">
                  <c:v>1131914.3067080001</c:v>
                </c:pt>
                <c:pt idx="13">
                  <c:v>854200.67023199995</c:v>
                </c:pt>
                <c:pt idx="14">
                  <c:v>1113323.1265819999</c:v>
                </c:pt>
                <c:pt idx="15">
                  <c:v>1471436.94047</c:v>
                </c:pt>
                <c:pt idx="16">
                  <c:v>1303528.4130279999</c:v>
                </c:pt>
                <c:pt idx="17">
                  <c:v>1242877.2978049999</c:v>
                </c:pt>
                <c:pt idx="18">
                  <c:v>1219254.770084</c:v>
                </c:pt>
                <c:pt idx="19">
                  <c:v>1263189.489453</c:v>
                </c:pt>
                <c:pt idx="20">
                  <c:v>1574550.2927580001</c:v>
                </c:pt>
                <c:pt idx="21">
                  <c:v>2304060.62677</c:v>
                </c:pt>
                <c:pt idx="22">
                  <c:v>2470371.2858719998</c:v>
                </c:pt>
                <c:pt idx="23">
                  <c:v>2243433.6307339999</c:v>
                </c:pt>
                <c:pt idx="24">
                  <c:v>2720170.983858</c:v>
                </c:pt>
                <c:pt idx="25">
                  <c:v>2576505.2626</c:v>
                </c:pt>
                <c:pt idx="26">
                  <c:v>2752582.7496910002</c:v>
                </c:pt>
                <c:pt idx="27">
                  <c:v>2378500.3076069998</c:v>
                </c:pt>
                <c:pt idx="28">
                  <c:v>2192821.1339449999</c:v>
                </c:pt>
                <c:pt idx="29">
                  <c:v>2654709.0995590002</c:v>
                </c:pt>
                <c:pt idx="30" formatCode="_-* #,##0_-;\-* #,##0_-;_-* &quot;-&quot;??_-;_-@_-">
                  <c:v>2927369.0500000003</c:v>
                </c:pt>
                <c:pt idx="31" formatCode="_-* #,##0_-;\-* #,##0_-;_-* &quot;-&quot;??_-;_-@_-">
                  <c:v>3210606.3100000005</c:v>
                </c:pt>
                <c:pt idx="32" formatCode="_-* #,##0_-;\-* #,##0_-;_-* &quot;-&quot;??_-;_-@_-">
                  <c:v>3333591.4000000004</c:v>
                </c:pt>
                <c:pt idx="33" formatCode="_-* #,##0_-;\-* #,##0_-;_-* &quot;-&quot;??_-;_-@_-">
                  <c:v>2969834.13</c:v>
                </c:pt>
                <c:pt idx="34" formatCode="_-* #,##0_-;\-* #,##0_-;_-* &quot;-&quot;??_-;_-@_-">
                  <c:v>4185577.18</c:v>
                </c:pt>
                <c:pt idx="35" formatCode="_-* #,##0_-;\-* #,##0_-;_-* &quot;-&quot;??_-;_-@_-">
                  <c:v>4000532.42</c:v>
                </c:pt>
                <c:pt idx="36">
                  <c:v>4295082.34</c:v>
                </c:pt>
                <c:pt idx="37">
                  <c:v>4491548.67</c:v>
                </c:pt>
                <c:pt idx="38">
                  <c:v>6139164.6699999999</c:v>
                </c:pt>
                <c:pt idx="39">
                  <c:v>6172103.3899999997</c:v>
                </c:pt>
                <c:pt idx="40">
                  <c:v>6649290.4299999997</c:v>
                </c:pt>
                <c:pt idx="41">
                  <c:v>6961931.1899999995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30-456C-9F76-898F174C0D66}"/>
            </c:ext>
          </c:extLst>
        </c:ser>
        <c:ser>
          <c:idx val="1"/>
          <c:order val="1"/>
          <c:tx>
            <c:strRef>
              <c:f>'[2022.06. Gráficos para informe de gestión.xlsx]TOTALES CONT y PLAZO Pesos'!$R$7</c:f>
              <c:strCache>
                <c:ptCount val="1"/>
                <c:pt idx="0">
                  <c:v>MAE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numRef>
              <c:f>'[2022.06. Gráficos para informe de gestión.xlsx]TOTALES CONT y PLAZO Pesos'!$A$8:$A$157</c:f>
              <c:numCache>
                <c:formatCode>mmm\-yy</c:formatCode>
                <c:ptCount val="42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  <c:pt idx="24">
                  <c:v>44197</c:v>
                </c:pt>
                <c:pt idx="25">
                  <c:v>44228</c:v>
                </c:pt>
                <c:pt idx="26">
                  <c:v>44256</c:v>
                </c:pt>
                <c:pt idx="27">
                  <c:v>44287</c:v>
                </c:pt>
                <c:pt idx="28">
                  <c:v>44317</c:v>
                </c:pt>
                <c:pt idx="29">
                  <c:v>44348</c:v>
                </c:pt>
                <c:pt idx="30">
                  <c:v>44378</c:v>
                </c:pt>
                <c:pt idx="31">
                  <c:v>44409</c:v>
                </c:pt>
                <c:pt idx="32">
                  <c:v>44440</c:v>
                </c:pt>
                <c:pt idx="33">
                  <c:v>44470</c:v>
                </c:pt>
                <c:pt idx="34">
                  <c:v>44501</c:v>
                </c:pt>
                <c:pt idx="35">
                  <c:v>44531</c:v>
                </c:pt>
                <c:pt idx="36">
                  <c:v>44562</c:v>
                </c:pt>
                <c:pt idx="37">
                  <c:v>44593</c:v>
                </c:pt>
                <c:pt idx="38">
                  <c:v>44621</c:v>
                </c:pt>
                <c:pt idx="39">
                  <c:v>44652</c:v>
                </c:pt>
                <c:pt idx="40">
                  <c:v>44682</c:v>
                </c:pt>
                <c:pt idx="41">
                  <c:v>44713</c:v>
                </c:pt>
              </c:numCache>
            </c:numRef>
          </c:cat>
          <c:val>
            <c:numRef>
              <c:f>'[2022.06. Gráficos para informe de gestión.xlsx]TOTALES CONT y PLAZO Pesos'!$R$8:$R$157</c:f>
              <c:numCache>
                <c:formatCode>_ * #,##0_ ;_ * \-#,##0_ ;_ * "-"??_ ;_ @_ </c:formatCode>
                <c:ptCount val="42"/>
                <c:pt idx="0">
                  <c:v>1161548.6596818001</c:v>
                </c:pt>
                <c:pt idx="1">
                  <c:v>859446.77316900005</c:v>
                </c:pt>
                <c:pt idx="2">
                  <c:v>872129.59571679996</c:v>
                </c:pt>
                <c:pt idx="3">
                  <c:v>1091370.6577142</c:v>
                </c:pt>
                <c:pt idx="4">
                  <c:v>1035302.0868111999</c:v>
                </c:pt>
                <c:pt idx="5">
                  <c:v>1065023.4104165998</c:v>
                </c:pt>
                <c:pt idx="6">
                  <c:v>1146230.9842333095</c:v>
                </c:pt>
                <c:pt idx="7">
                  <c:v>1103190.5737382423</c:v>
                </c:pt>
                <c:pt idx="8">
                  <c:v>262571.97010044183</c:v>
                </c:pt>
                <c:pt idx="9">
                  <c:v>428275.40604592353</c:v>
                </c:pt>
                <c:pt idx="10">
                  <c:v>559324.84146545944</c:v>
                </c:pt>
                <c:pt idx="11">
                  <c:v>414536.84099359997</c:v>
                </c:pt>
                <c:pt idx="12">
                  <c:v>792850.74688448745</c:v>
                </c:pt>
                <c:pt idx="13">
                  <c:v>627190.4504834055</c:v>
                </c:pt>
                <c:pt idx="14">
                  <c:v>580291.13364828122</c:v>
                </c:pt>
                <c:pt idx="15">
                  <c:v>355091.03759180102</c:v>
                </c:pt>
                <c:pt idx="16">
                  <c:v>418654.43559035106</c:v>
                </c:pt>
                <c:pt idx="17">
                  <c:v>362770.82092324138</c:v>
                </c:pt>
                <c:pt idx="18">
                  <c:v>391802.673900667</c:v>
                </c:pt>
                <c:pt idx="19">
                  <c:v>396966.35015154741</c:v>
                </c:pt>
                <c:pt idx="20">
                  <c:v>356558.37807712669</c:v>
                </c:pt>
                <c:pt idx="21">
                  <c:v>584267.88954589795</c:v>
                </c:pt>
                <c:pt idx="22">
                  <c:v>560963.49289869959</c:v>
                </c:pt>
                <c:pt idx="23">
                  <c:v>1191956.5538694018</c:v>
                </c:pt>
                <c:pt idx="24">
                  <c:v>605659.19780270394</c:v>
                </c:pt>
                <c:pt idx="25">
                  <c:v>689177.66650976334</c:v>
                </c:pt>
                <c:pt idx="26">
                  <c:v>799300.66309963225</c:v>
                </c:pt>
                <c:pt idx="27">
                  <c:v>922486.91721655009</c:v>
                </c:pt>
                <c:pt idx="28">
                  <c:v>703261.18112457928</c:v>
                </c:pt>
                <c:pt idx="29">
                  <c:v>870152.11743537104</c:v>
                </c:pt>
                <c:pt idx="30" formatCode="_-* #,##0_-;\-* #,##0_-;_-* &quot;-&quot;??_-;_-@_-">
                  <c:v>888890.54375079053</c:v>
                </c:pt>
                <c:pt idx="31" formatCode="_-* #,##0_-;\-* #,##0_-;_-* &quot;-&quot;??_-;_-@_-">
                  <c:v>1063777.5226040855</c:v>
                </c:pt>
                <c:pt idx="32" formatCode="_-* #,##0_-;\-* #,##0_-;_-* &quot;-&quot;??_-;_-@_-">
                  <c:v>1329071.7445483203</c:v>
                </c:pt>
                <c:pt idx="33" formatCode="_-* #,##0_-;\-* #,##0_-;_-* &quot;-&quot;??_-;_-@_-">
                  <c:v>1225986.8568821801</c:v>
                </c:pt>
                <c:pt idx="34" formatCode="_-* #,##0_-;\-* #,##0_-;_-* &quot;-&quot;??_-;_-@_-">
                  <c:v>1576584.0655090692</c:v>
                </c:pt>
                <c:pt idx="35" formatCode="_-* #,##0_-;\-* #,##0_-;_-* &quot;-&quot;??_-;_-@_-">
                  <c:v>1617513.6660240858</c:v>
                </c:pt>
                <c:pt idx="36">
                  <c:v>1836206.9638545997</c:v>
                </c:pt>
                <c:pt idx="37">
                  <c:v>2106190.0708578001</c:v>
                </c:pt>
                <c:pt idx="38">
                  <c:v>2863928.3462104998</c:v>
                </c:pt>
                <c:pt idx="39">
                  <c:v>2912671.2463585418</c:v>
                </c:pt>
                <c:pt idx="40">
                  <c:v>2937215.0741534759</c:v>
                </c:pt>
                <c:pt idx="41">
                  <c:v>4513080.6439490234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C30-456C-9F76-898F174C0D66}"/>
            </c:ext>
          </c:extLst>
        </c:ser>
        <c:ser>
          <c:idx val="2"/>
          <c:order val="2"/>
          <c:tx>
            <c:strRef>
              <c:f>'[2022.06. Gráficos para informe de gestión.xlsx]TOTALES CONT y PLAZO Pesos'!$S$7</c:f>
              <c:strCache>
                <c:ptCount val="1"/>
                <c:pt idx="0">
                  <c:v>MAV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numRef>
              <c:f>'[2022.06. Gráficos para informe de gestión.xlsx]TOTALES CONT y PLAZO Pesos'!$A$8:$A$157</c:f>
              <c:numCache>
                <c:formatCode>mmm\-yy</c:formatCode>
                <c:ptCount val="42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  <c:pt idx="24">
                  <c:v>44197</c:v>
                </c:pt>
                <c:pt idx="25">
                  <c:v>44228</c:v>
                </c:pt>
                <c:pt idx="26">
                  <c:v>44256</c:v>
                </c:pt>
                <c:pt idx="27">
                  <c:v>44287</c:v>
                </c:pt>
                <c:pt idx="28">
                  <c:v>44317</c:v>
                </c:pt>
                <c:pt idx="29">
                  <c:v>44348</c:v>
                </c:pt>
                <c:pt idx="30">
                  <c:v>44378</c:v>
                </c:pt>
                <c:pt idx="31">
                  <c:v>44409</c:v>
                </c:pt>
                <c:pt idx="32">
                  <c:v>44440</c:v>
                </c:pt>
                <c:pt idx="33">
                  <c:v>44470</c:v>
                </c:pt>
                <c:pt idx="34">
                  <c:v>44501</c:v>
                </c:pt>
                <c:pt idx="35">
                  <c:v>44531</c:v>
                </c:pt>
                <c:pt idx="36">
                  <c:v>44562</c:v>
                </c:pt>
                <c:pt idx="37">
                  <c:v>44593</c:v>
                </c:pt>
                <c:pt idx="38">
                  <c:v>44621</c:v>
                </c:pt>
                <c:pt idx="39">
                  <c:v>44652</c:v>
                </c:pt>
                <c:pt idx="40">
                  <c:v>44682</c:v>
                </c:pt>
                <c:pt idx="41">
                  <c:v>44713</c:v>
                </c:pt>
              </c:numCache>
            </c:numRef>
          </c:cat>
          <c:val>
            <c:numRef>
              <c:f>'[2022.06. Gráficos para informe de gestión.xlsx]TOTALES CONT y PLAZO Pesos'!$S$8:$S$157</c:f>
              <c:numCache>
                <c:formatCode>_ * #,##0_ ;_ * \-#,##0_ ;_ * "-"??_ ;_ @_ </c:formatCode>
                <c:ptCount val="42"/>
                <c:pt idx="0">
                  <c:v>5590.4100000000008</c:v>
                </c:pt>
                <c:pt idx="1">
                  <c:v>5273.0899999999992</c:v>
                </c:pt>
                <c:pt idx="2">
                  <c:v>7299.65</c:v>
                </c:pt>
                <c:pt idx="3">
                  <c:v>7331.3310000000001</c:v>
                </c:pt>
                <c:pt idx="4">
                  <c:v>10036.422499999999</c:v>
                </c:pt>
                <c:pt idx="5">
                  <c:v>9471.307499999999</c:v>
                </c:pt>
                <c:pt idx="6">
                  <c:v>10408.223771528485</c:v>
                </c:pt>
                <c:pt idx="7">
                  <c:v>7003.9434805841356</c:v>
                </c:pt>
                <c:pt idx="8">
                  <c:v>7870.6613968156053</c:v>
                </c:pt>
                <c:pt idx="9">
                  <c:v>10143.232130155455</c:v>
                </c:pt>
                <c:pt idx="10">
                  <c:v>9636.2505537629768</c:v>
                </c:pt>
                <c:pt idx="11">
                  <c:v>12757.123914037798</c:v>
                </c:pt>
                <c:pt idx="12">
                  <c:v>14044.355664168212</c:v>
                </c:pt>
                <c:pt idx="13">
                  <c:v>10183.007657551394</c:v>
                </c:pt>
                <c:pt idx="14">
                  <c:v>10039.671199962715</c:v>
                </c:pt>
                <c:pt idx="15">
                  <c:v>14891.376525919513</c:v>
                </c:pt>
                <c:pt idx="16">
                  <c:v>15194.767303516703</c:v>
                </c:pt>
                <c:pt idx="17">
                  <c:v>19732.490370774027</c:v>
                </c:pt>
                <c:pt idx="18">
                  <c:v>16687.986589424941</c:v>
                </c:pt>
                <c:pt idx="19">
                  <c:v>13126.371510488892</c:v>
                </c:pt>
                <c:pt idx="20">
                  <c:v>15127.683393937383</c:v>
                </c:pt>
                <c:pt idx="21">
                  <c:v>13388.530606783155</c:v>
                </c:pt>
                <c:pt idx="22">
                  <c:v>11298.301090522717</c:v>
                </c:pt>
                <c:pt idx="23">
                  <c:v>16462.79754344932</c:v>
                </c:pt>
                <c:pt idx="24">
                  <c:v>16492.958237289226</c:v>
                </c:pt>
                <c:pt idx="25">
                  <c:v>19696.836052815954</c:v>
                </c:pt>
                <c:pt idx="26">
                  <c:v>23113.399577855555</c:v>
                </c:pt>
                <c:pt idx="27">
                  <c:v>27979.07336044612</c:v>
                </c:pt>
                <c:pt idx="28">
                  <c:v>30035.506019490796</c:v>
                </c:pt>
                <c:pt idx="29">
                  <c:v>35275.650645132046</c:v>
                </c:pt>
                <c:pt idx="30" formatCode="_-* #,##0_-;\-* #,##0_-;_-* &quot;-&quot;??_-;_-@_-">
                  <c:v>27532</c:v>
                </c:pt>
                <c:pt idx="31" formatCode="_-* #,##0_-;\-* #,##0_-;_-* &quot;-&quot;??_-;_-@_-">
                  <c:v>27390</c:v>
                </c:pt>
                <c:pt idx="32" formatCode="_-* #,##0_-;\-* #,##0_-;_-* &quot;-&quot;??_-;_-@_-">
                  <c:v>29228.483901650918</c:v>
                </c:pt>
                <c:pt idx="33" formatCode="_-* #,##0_-;\-* #,##0_-;_-* &quot;-&quot;??_-;_-@_-">
                  <c:v>31968.110106</c:v>
                </c:pt>
                <c:pt idx="34" formatCode="_-* #,##0_-;\-* #,##0_-;_-* &quot;-&quot;??_-;_-@_-">
                  <c:v>31510.386749500001</c:v>
                </c:pt>
                <c:pt idx="35" formatCode="_-* #,##0_-;\-* #,##0_-;_-* &quot;-&quot;??_-;_-@_-">
                  <c:v>31566.706657499999</c:v>
                </c:pt>
                <c:pt idx="36">
                  <c:v>29971.444974000002</c:v>
                </c:pt>
                <c:pt idx="37">
                  <c:v>28987.534278000003</c:v>
                </c:pt>
                <c:pt idx="38">
                  <c:v>43040.060344999998</c:v>
                </c:pt>
                <c:pt idx="39">
                  <c:v>43035.622674999999</c:v>
                </c:pt>
                <c:pt idx="40">
                  <c:v>53074.640588000002</c:v>
                </c:pt>
                <c:pt idx="41">
                  <c:v>56542.210171999999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C30-456C-9F76-898F174C0D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overlap val="100"/>
        <c:axId val="116871552"/>
        <c:axId val="116873472"/>
      </c:barChart>
      <c:dateAx>
        <c:axId val="116871552"/>
        <c:scaling>
          <c:orientation val="minMax"/>
          <c:min val="43800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Encode Sans" pitchFamily="2" charset="0"/>
                <a:ea typeface="+mn-ea"/>
                <a:cs typeface="+mn-cs"/>
              </a:defRPr>
            </a:pPr>
            <a:endParaRPr lang="en-US"/>
          </a:p>
        </c:txPr>
        <c:crossAx val="116873472"/>
        <c:crosses val="autoZero"/>
        <c:auto val="0"/>
        <c:lblOffset val="100"/>
        <c:baseTimeUnit val="months"/>
      </c:dateAx>
      <c:valAx>
        <c:axId val="116873472"/>
        <c:scaling>
          <c:orientation val="minMax"/>
          <c:max val="12000000"/>
        </c:scaling>
        <c:delete val="0"/>
        <c:axPos val="l"/>
        <c:numFmt formatCode="_ * #,##0_ ;_ * \-#,##0_ ;_ * &quot;-&quot;??_ ;_ @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Encode Sans" pitchFamily="2" charset="0"/>
                <a:ea typeface="+mn-ea"/>
                <a:cs typeface="+mn-cs"/>
              </a:defRPr>
            </a:pPr>
            <a:endParaRPr lang="en-US"/>
          </a:p>
        </c:txPr>
        <c:crossAx val="1168715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8171415562943244"/>
          <c:y val="0.93064027377208747"/>
          <c:w val="0.64354686358956226"/>
          <c:h val="6.935972622791250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Encode Sans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'[2022.06. Gráficos para informe de gestión.xlsx]TOTALES CONT y PLAZO Pesos'!$Q$7</c:f>
              <c:strCache>
                <c:ptCount val="1"/>
                <c:pt idx="0">
                  <c:v>BYMA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'[2022.06. Gráficos para informe de gestión.xlsx]TOTALES CONT y PLAZO Pesos'!$A$8:$A$157</c:f>
              <c:numCache>
                <c:formatCode>mmm\-yy</c:formatCode>
                <c:ptCount val="42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  <c:pt idx="24">
                  <c:v>44197</c:v>
                </c:pt>
                <c:pt idx="25">
                  <c:v>44228</c:v>
                </c:pt>
                <c:pt idx="26">
                  <c:v>44256</c:v>
                </c:pt>
                <c:pt idx="27">
                  <c:v>44287</c:v>
                </c:pt>
                <c:pt idx="28">
                  <c:v>44317</c:v>
                </c:pt>
                <c:pt idx="29">
                  <c:v>44348</c:v>
                </c:pt>
                <c:pt idx="30">
                  <c:v>44378</c:v>
                </c:pt>
                <c:pt idx="31">
                  <c:v>44409</c:v>
                </c:pt>
                <c:pt idx="32">
                  <c:v>44440</c:v>
                </c:pt>
                <c:pt idx="33">
                  <c:v>44470</c:v>
                </c:pt>
                <c:pt idx="34">
                  <c:v>44501</c:v>
                </c:pt>
                <c:pt idx="35">
                  <c:v>44531</c:v>
                </c:pt>
                <c:pt idx="36">
                  <c:v>44562</c:v>
                </c:pt>
                <c:pt idx="37">
                  <c:v>44593</c:v>
                </c:pt>
                <c:pt idx="38">
                  <c:v>44621</c:v>
                </c:pt>
                <c:pt idx="39">
                  <c:v>44652</c:v>
                </c:pt>
                <c:pt idx="40">
                  <c:v>44682</c:v>
                </c:pt>
                <c:pt idx="41">
                  <c:v>44713</c:v>
                </c:pt>
              </c:numCache>
            </c:numRef>
          </c:cat>
          <c:val>
            <c:numRef>
              <c:f>'[2022.06. Gráficos para informe de gestión.xlsx]TOTALES CONT y PLAZO Pesos'!$Q$8:$Q$157</c:f>
              <c:numCache>
                <c:formatCode>_ * #,##0_ ;_ * \-#,##0_ ;_ * "-"??_ ;_ @_ </c:formatCode>
                <c:ptCount val="42"/>
                <c:pt idx="0">
                  <c:v>378999.02666099998</c:v>
                </c:pt>
                <c:pt idx="1">
                  <c:v>266466.34284300002</c:v>
                </c:pt>
                <c:pt idx="2">
                  <c:v>325341.91457700002</c:v>
                </c:pt>
                <c:pt idx="3">
                  <c:v>428467.03685600002</c:v>
                </c:pt>
                <c:pt idx="4">
                  <c:v>576526.93641014211</c:v>
                </c:pt>
                <c:pt idx="5">
                  <c:v>536510.94366667105</c:v>
                </c:pt>
                <c:pt idx="6">
                  <c:v>726794.27638900001</c:v>
                </c:pt>
                <c:pt idx="7">
                  <c:v>959502.31393759826</c:v>
                </c:pt>
                <c:pt idx="8">
                  <c:v>837880.99147053109</c:v>
                </c:pt>
                <c:pt idx="9">
                  <c:v>1032253.3130743471</c:v>
                </c:pt>
                <c:pt idx="10">
                  <c:v>978724.42386576068</c:v>
                </c:pt>
                <c:pt idx="11">
                  <c:v>1150081.6607269999</c:v>
                </c:pt>
                <c:pt idx="12">
                  <c:v>1131914.3067080001</c:v>
                </c:pt>
                <c:pt idx="13">
                  <c:v>854200.67023199995</c:v>
                </c:pt>
                <c:pt idx="14">
                  <c:v>1113323.1265819999</c:v>
                </c:pt>
                <c:pt idx="15">
                  <c:v>1471436.94047</c:v>
                </c:pt>
                <c:pt idx="16">
                  <c:v>1303528.4130279999</c:v>
                </c:pt>
                <c:pt idx="17">
                  <c:v>1242877.2978049999</c:v>
                </c:pt>
                <c:pt idx="18">
                  <c:v>1219254.770084</c:v>
                </c:pt>
                <c:pt idx="19">
                  <c:v>1263189.489453</c:v>
                </c:pt>
                <c:pt idx="20">
                  <c:v>1574550.2927580001</c:v>
                </c:pt>
                <c:pt idx="21">
                  <c:v>2304060.62677</c:v>
                </c:pt>
                <c:pt idx="22">
                  <c:v>2470371.2858719998</c:v>
                </c:pt>
                <c:pt idx="23">
                  <c:v>2243433.6307339999</c:v>
                </c:pt>
                <c:pt idx="24">
                  <c:v>2720170.983858</c:v>
                </c:pt>
                <c:pt idx="25">
                  <c:v>2576505.2626</c:v>
                </c:pt>
                <c:pt idx="26">
                  <c:v>2752582.7496910002</c:v>
                </c:pt>
                <c:pt idx="27">
                  <c:v>2378500.3076069998</c:v>
                </c:pt>
                <c:pt idx="28">
                  <c:v>2192821.1339449999</c:v>
                </c:pt>
                <c:pt idx="29">
                  <c:v>2654709.0995590002</c:v>
                </c:pt>
                <c:pt idx="30" formatCode="_-* #,##0_-;\-* #,##0_-;_-* &quot;-&quot;??_-;_-@_-">
                  <c:v>2927369.0500000003</c:v>
                </c:pt>
                <c:pt idx="31" formatCode="_-* #,##0_-;\-* #,##0_-;_-* &quot;-&quot;??_-;_-@_-">
                  <c:v>3210606.3100000005</c:v>
                </c:pt>
                <c:pt idx="32" formatCode="_-* #,##0_-;\-* #,##0_-;_-* &quot;-&quot;??_-;_-@_-">
                  <c:v>3333591.4000000004</c:v>
                </c:pt>
                <c:pt idx="33" formatCode="_-* #,##0_-;\-* #,##0_-;_-* &quot;-&quot;??_-;_-@_-">
                  <c:v>2969834.13</c:v>
                </c:pt>
                <c:pt idx="34" formatCode="_-* #,##0_-;\-* #,##0_-;_-* &quot;-&quot;??_-;_-@_-">
                  <c:v>4185577.18</c:v>
                </c:pt>
                <c:pt idx="35" formatCode="_-* #,##0_-;\-* #,##0_-;_-* &quot;-&quot;??_-;_-@_-">
                  <c:v>4000532.42</c:v>
                </c:pt>
                <c:pt idx="36">
                  <c:v>4295082.34</c:v>
                </c:pt>
                <c:pt idx="37">
                  <c:v>4491548.67</c:v>
                </c:pt>
                <c:pt idx="38">
                  <c:v>6139164.6699999999</c:v>
                </c:pt>
                <c:pt idx="39">
                  <c:v>6172103.3899999997</c:v>
                </c:pt>
                <c:pt idx="40">
                  <c:v>6649290.4299999997</c:v>
                </c:pt>
                <c:pt idx="41">
                  <c:v>6961931.1899999995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DD-47A7-BE4E-2267B6C4FE23}"/>
            </c:ext>
          </c:extLst>
        </c:ser>
        <c:ser>
          <c:idx val="1"/>
          <c:order val="1"/>
          <c:tx>
            <c:strRef>
              <c:f>'[2022.06. Gráficos para informe de gestión.xlsx]TOTALES CONT y PLAZO Pesos'!$R$7</c:f>
              <c:strCache>
                <c:ptCount val="1"/>
                <c:pt idx="0">
                  <c:v>MAE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'[2022.06. Gráficos para informe de gestión.xlsx]TOTALES CONT y PLAZO Pesos'!$A$8:$A$157</c:f>
              <c:numCache>
                <c:formatCode>mmm\-yy</c:formatCode>
                <c:ptCount val="42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  <c:pt idx="24">
                  <c:v>44197</c:v>
                </c:pt>
                <c:pt idx="25">
                  <c:v>44228</c:v>
                </c:pt>
                <c:pt idx="26">
                  <c:v>44256</c:v>
                </c:pt>
                <c:pt idx="27">
                  <c:v>44287</c:v>
                </c:pt>
                <c:pt idx="28">
                  <c:v>44317</c:v>
                </c:pt>
                <c:pt idx="29">
                  <c:v>44348</c:v>
                </c:pt>
                <c:pt idx="30">
                  <c:v>44378</c:v>
                </c:pt>
                <c:pt idx="31">
                  <c:v>44409</c:v>
                </c:pt>
                <c:pt idx="32">
                  <c:v>44440</c:v>
                </c:pt>
                <c:pt idx="33">
                  <c:v>44470</c:v>
                </c:pt>
                <c:pt idx="34">
                  <c:v>44501</c:v>
                </c:pt>
                <c:pt idx="35">
                  <c:v>44531</c:v>
                </c:pt>
                <c:pt idx="36">
                  <c:v>44562</c:v>
                </c:pt>
                <c:pt idx="37">
                  <c:v>44593</c:v>
                </c:pt>
                <c:pt idx="38">
                  <c:v>44621</c:v>
                </c:pt>
                <c:pt idx="39">
                  <c:v>44652</c:v>
                </c:pt>
                <c:pt idx="40">
                  <c:v>44682</c:v>
                </c:pt>
                <c:pt idx="41">
                  <c:v>44713</c:v>
                </c:pt>
              </c:numCache>
            </c:numRef>
          </c:cat>
          <c:val>
            <c:numRef>
              <c:f>'[2022.06. Gráficos para informe de gestión.xlsx]TOTALES CONT y PLAZO Pesos'!$R$8:$R$157</c:f>
              <c:numCache>
                <c:formatCode>_ * #,##0_ ;_ * \-#,##0_ ;_ * "-"??_ ;_ @_ </c:formatCode>
                <c:ptCount val="42"/>
                <c:pt idx="0">
                  <c:v>1161548.6596818001</c:v>
                </c:pt>
                <c:pt idx="1">
                  <c:v>859446.77316900005</c:v>
                </c:pt>
                <c:pt idx="2">
                  <c:v>872129.59571679996</c:v>
                </c:pt>
                <c:pt idx="3">
                  <c:v>1091370.6577142</c:v>
                </c:pt>
                <c:pt idx="4">
                  <c:v>1035302.0868111999</c:v>
                </c:pt>
                <c:pt idx="5">
                  <c:v>1065023.4104165998</c:v>
                </c:pt>
                <c:pt idx="6">
                  <c:v>1146230.9842333095</c:v>
                </c:pt>
                <c:pt idx="7">
                  <c:v>1103190.5737382423</c:v>
                </c:pt>
                <c:pt idx="8">
                  <c:v>262571.97010044183</c:v>
                </c:pt>
                <c:pt idx="9">
                  <c:v>428275.40604592353</c:v>
                </c:pt>
                <c:pt idx="10">
                  <c:v>559324.84146545944</c:v>
                </c:pt>
                <c:pt idx="11">
                  <c:v>414536.84099359997</c:v>
                </c:pt>
                <c:pt idx="12">
                  <c:v>792850.74688448745</c:v>
                </c:pt>
                <c:pt idx="13">
                  <c:v>627190.4504834055</c:v>
                </c:pt>
                <c:pt idx="14">
                  <c:v>580291.13364828122</c:v>
                </c:pt>
                <c:pt idx="15">
                  <c:v>355091.03759180102</c:v>
                </c:pt>
                <c:pt idx="16">
                  <c:v>418654.43559035106</c:v>
                </c:pt>
                <c:pt idx="17">
                  <c:v>362770.82092324138</c:v>
                </c:pt>
                <c:pt idx="18">
                  <c:v>391802.673900667</c:v>
                </c:pt>
                <c:pt idx="19">
                  <c:v>396966.35015154741</c:v>
                </c:pt>
                <c:pt idx="20">
                  <c:v>356558.37807712669</c:v>
                </c:pt>
                <c:pt idx="21">
                  <c:v>584267.88954589795</c:v>
                </c:pt>
                <c:pt idx="22">
                  <c:v>560963.49289869959</c:v>
                </c:pt>
                <c:pt idx="23">
                  <c:v>1191956.5538694018</c:v>
                </c:pt>
                <c:pt idx="24">
                  <c:v>605659.19780270394</c:v>
                </c:pt>
                <c:pt idx="25">
                  <c:v>689177.66650976334</c:v>
                </c:pt>
                <c:pt idx="26">
                  <c:v>799300.66309963225</c:v>
                </c:pt>
                <c:pt idx="27">
                  <c:v>922486.91721655009</c:v>
                </c:pt>
                <c:pt idx="28">
                  <c:v>703261.18112457928</c:v>
                </c:pt>
                <c:pt idx="29">
                  <c:v>870152.11743537104</c:v>
                </c:pt>
                <c:pt idx="30" formatCode="_-* #,##0_-;\-* #,##0_-;_-* &quot;-&quot;??_-;_-@_-">
                  <c:v>888890.54375079053</c:v>
                </c:pt>
                <c:pt idx="31" formatCode="_-* #,##0_-;\-* #,##0_-;_-* &quot;-&quot;??_-;_-@_-">
                  <c:v>1063777.5226040855</c:v>
                </c:pt>
                <c:pt idx="32" formatCode="_-* #,##0_-;\-* #,##0_-;_-* &quot;-&quot;??_-;_-@_-">
                  <c:v>1329071.7445483203</c:v>
                </c:pt>
                <c:pt idx="33" formatCode="_-* #,##0_-;\-* #,##0_-;_-* &quot;-&quot;??_-;_-@_-">
                  <c:v>1225986.8568821801</c:v>
                </c:pt>
                <c:pt idx="34" formatCode="_-* #,##0_-;\-* #,##0_-;_-* &quot;-&quot;??_-;_-@_-">
                  <c:v>1576584.0655090692</c:v>
                </c:pt>
                <c:pt idx="35" formatCode="_-* #,##0_-;\-* #,##0_-;_-* &quot;-&quot;??_-;_-@_-">
                  <c:v>1617513.6660240858</c:v>
                </c:pt>
                <c:pt idx="36">
                  <c:v>1836206.9638545997</c:v>
                </c:pt>
                <c:pt idx="37">
                  <c:v>2106190.0708578001</c:v>
                </c:pt>
                <c:pt idx="38">
                  <c:v>2863928.3462104998</c:v>
                </c:pt>
                <c:pt idx="39">
                  <c:v>2912671.2463585418</c:v>
                </c:pt>
                <c:pt idx="40">
                  <c:v>2937215.0741534759</c:v>
                </c:pt>
                <c:pt idx="41">
                  <c:v>4513080.6439490234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0DD-47A7-BE4E-2267B6C4FE23}"/>
            </c:ext>
          </c:extLst>
        </c:ser>
        <c:ser>
          <c:idx val="2"/>
          <c:order val="2"/>
          <c:tx>
            <c:strRef>
              <c:f>'[2022.06. Gráficos para informe de gestión.xlsx]TOTALES CONT y PLAZO Pesos'!$S$7</c:f>
              <c:strCache>
                <c:ptCount val="1"/>
                <c:pt idx="0">
                  <c:v>MAV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'[2022.06. Gráficos para informe de gestión.xlsx]TOTALES CONT y PLAZO Pesos'!$A$8:$A$157</c:f>
              <c:numCache>
                <c:formatCode>mmm\-yy</c:formatCode>
                <c:ptCount val="42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  <c:pt idx="24">
                  <c:v>44197</c:v>
                </c:pt>
                <c:pt idx="25">
                  <c:v>44228</c:v>
                </c:pt>
                <c:pt idx="26">
                  <c:v>44256</c:v>
                </c:pt>
                <c:pt idx="27">
                  <c:v>44287</c:v>
                </c:pt>
                <c:pt idx="28">
                  <c:v>44317</c:v>
                </c:pt>
                <c:pt idx="29">
                  <c:v>44348</c:v>
                </c:pt>
                <c:pt idx="30">
                  <c:v>44378</c:v>
                </c:pt>
                <c:pt idx="31">
                  <c:v>44409</c:v>
                </c:pt>
                <c:pt idx="32">
                  <c:v>44440</c:v>
                </c:pt>
                <c:pt idx="33">
                  <c:v>44470</c:v>
                </c:pt>
                <c:pt idx="34">
                  <c:v>44501</c:v>
                </c:pt>
                <c:pt idx="35">
                  <c:v>44531</c:v>
                </c:pt>
                <c:pt idx="36">
                  <c:v>44562</c:v>
                </c:pt>
                <c:pt idx="37">
                  <c:v>44593</c:v>
                </c:pt>
                <c:pt idx="38">
                  <c:v>44621</c:v>
                </c:pt>
                <c:pt idx="39">
                  <c:v>44652</c:v>
                </c:pt>
                <c:pt idx="40">
                  <c:v>44682</c:v>
                </c:pt>
                <c:pt idx="41">
                  <c:v>44713</c:v>
                </c:pt>
              </c:numCache>
            </c:numRef>
          </c:cat>
          <c:val>
            <c:numRef>
              <c:f>'[2022.06. Gráficos para informe de gestión.xlsx]TOTALES CONT y PLAZO Pesos'!$S$8:$S$157</c:f>
              <c:numCache>
                <c:formatCode>_ * #,##0_ ;_ * \-#,##0_ ;_ * "-"??_ ;_ @_ </c:formatCode>
                <c:ptCount val="42"/>
                <c:pt idx="0">
                  <c:v>5590.4100000000008</c:v>
                </c:pt>
                <c:pt idx="1">
                  <c:v>5273.0899999999992</c:v>
                </c:pt>
                <c:pt idx="2">
                  <c:v>7299.65</c:v>
                </c:pt>
                <c:pt idx="3">
                  <c:v>7331.3310000000001</c:v>
                </c:pt>
                <c:pt idx="4">
                  <c:v>10036.422499999999</c:v>
                </c:pt>
                <c:pt idx="5">
                  <c:v>9471.307499999999</c:v>
                </c:pt>
                <c:pt idx="6">
                  <c:v>10408.223771528485</c:v>
                </c:pt>
                <c:pt idx="7">
                  <c:v>7003.9434805841356</c:v>
                </c:pt>
                <c:pt idx="8">
                  <c:v>7870.6613968156053</c:v>
                </c:pt>
                <c:pt idx="9">
                  <c:v>10143.232130155455</c:v>
                </c:pt>
                <c:pt idx="10">
                  <c:v>9636.2505537629768</c:v>
                </c:pt>
                <c:pt idx="11">
                  <c:v>12757.123914037798</c:v>
                </c:pt>
                <c:pt idx="12">
                  <c:v>14044.355664168212</c:v>
                </c:pt>
                <c:pt idx="13">
                  <c:v>10183.007657551394</c:v>
                </c:pt>
                <c:pt idx="14">
                  <c:v>10039.671199962715</c:v>
                </c:pt>
                <c:pt idx="15">
                  <c:v>14891.376525919513</c:v>
                </c:pt>
                <c:pt idx="16">
                  <c:v>15194.767303516703</c:v>
                </c:pt>
                <c:pt idx="17">
                  <c:v>19732.490370774027</c:v>
                </c:pt>
                <c:pt idx="18">
                  <c:v>16687.986589424941</c:v>
                </c:pt>
                <c:pt idx="19">
                  <c:v>13126.371510488892</c:v>
                </c:pt>
                <c:pt idx="20">
                  <c:v>15127.683393937383</c:v>
                </c:pt>
                <c:pt idx="21">
                  <c:v>13388.530606783155</c:v>
                </c:pt>
                <c:pt idx="22">
                  <c:v>11298.301090522717</c:v>
                </c:pt>
                <c:pt idx="23">
                  <c:v>16462.79754344932</c:v>
                </c:pt>
                <c:pt idx="24">
                  <c:v>16492.958237289226</c:v>
                </c:pt>
                <c:pt idx="25">
                  <c:v>19696.836052815954</c:v>
                </c:pt>
                <c:pt idx="26">
                  <c:v>23113.399577855555</c:v>
                </c:pt>
                <c:pt idx="27">
                  <c:v>27979.07336044612</c:v>
                </c:pt>
                <c:pt idx="28">
                  <c:v>30035.506019490796</c:v>
                </c:pt>
                <c:pt idx="29">
                  <c:v>35275.650645132046</c:v>
                </c:pt>
                <c:pt idx="30" formatCode="_-* #,##0_-;\-* #,##0_-;_-* &quot;-&quot;??_-;_-@_-">
                  <c:v>27532</c:v>
                </c:pt>
                <c:pt idx="31" formatCode="_-* #,##0_-;\-* #,##0_-;_-* &quot;-&quot;??_-;_-@_-">
                  <c:v>27390</c:v>
                </c:pt>
                <c:pt idx="32" formatCode="_-* #,##0_-;\-* #,##0_-;_-* &quot;-&quot;??_-;_-@_-">
                  <c:v>29228.483901650918</c:v>
                </c:pt>
                <c:pt idx="33" formatCode="_-* #,##0_-;\-* #,##0_-;_-* &quot;-&quot;??_-;_-@_-">
                  <c:v>31968.110106</c:v>
                </c:pt>
                <c:pt idx="34" formatCode="_-* #,##0_-;\-* #,##0_-;_-* &quot;-&quot;??_-;_-@_-">
                  <c:v>31510.386749500001</c:v>
                </c:pt>
                <c:pt idx="35" formatCode="_-* #,##0_-;\-* #,##0_-;_-* &quot;-&quot;??_-;_-@_-">
                  <c:v>31566.706657499999</c:v>
                </c:pt>
                <c:pt idx="36">
                  <c:v>29971.444974000002</c:v>
                </c:pt>
                <c:pt idx="37">
                  <c:v>28987.534278000003</c:v>
                </c:pt>
                <c:pt idx="38">
                  <c:v>43040.060344999998</c:v>
                </c:pt>
                <c:pt idx="39">
                  <c:v>43035.622674999999</c:v>
                </c:pt>
                <c:pt idx="40">
                  <c:v>53074.640588000002</c:v>
                </c:pt>
                <c:pt idx="41">
                  <c:v>56542.210171999999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DD-47A7-BE4E-2267B6C4FE2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18024064"/>
        <c:axId val="118025600"/>
      </c:barChart>
      <c:dateAx>
        <c:axId val="118024064"/>
        <c:scaling>
          <c:orientation val="minMax"/>
          <c:min val="43800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Encode Sans" pitchFamily="2" charset="0"/>
                <a:ea typeface="+mn-ea"/>
                <a:cs typeface="+mn-cs"/>
              </a:defRPr>
            </a:pPr>
            <a:endParaRPr lang="en-US"/>
          </a:p>
        </c:txPr>
        <c:crossAx val="118025600"/>
        <c:crosses val="autoZero"/>
        <c:auto val="1"/>
        <c:lblOffset val="100"/>
        <c:baseTimeUnit val="months"/>
      </c:dateAx>
      <c:valAx>
        <c:axId val="118025600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Encode Sans" pitchFamily="2" charset="0"/>
                <a:ea typeface="+mn-ea"/>
                <a:cs typeface="+mn-cs"/>
              </a:defRPr>
            </a:pPr>
            <a:endParaRPr lang="en-US"/>
          </a:p>
        </c:txPr>
        <c:crossAx val="118024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Encode Sans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15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18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0.38583</cdr:x>
      <cdr:y>0.16042</cdr:y>
    </cdr:from>
    <cdr:to>
      <cdr:x>0.47518</cdr:x>
      <cdr:y>0.25171</cdr:y>
    </cdr:to>
    <cdr:sp macro="" textlink="">
      <cdr:nvSpPr>
        <cdr:cNvPr id="9" name="1 CuadroTexto"/>
        <cdr:cNvSpPr txBox="1"/>
      </cdr:nvSpPr>
      <cdr:spPr>
        <a:xfrm xmlns:a="http://schemas.openxmlformats.org/drawingml/2006/main">
          <a:off x="4145459" y="664029"/>
          <a:ext cx="959994" cy="3778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s-ES" sz="1000" b="1">
            <a:latin typeface="Encode Sans" pitchFamily="2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02088" cy="350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5232400" y="0"/>
            <a:ext cx="4002088" cy="350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6CBACD-955A-4330-B00A-C7B3B92F86D6}" type="datetimeFigureOut">
              <a:rPr lang="es-AR" smtClean="0"/>
              <a:t>5/9/2022</a:t>
            </a:fld>
            <a:endParaRPr lang="es-A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6659563"/>
            <a:ext cx="4002088" cy="3508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5232400" y="6659563"/>
            <a:ext cx="4002088" cy="3508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80ADAF-88B5-4C44-B099-1A47AAC92CF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336629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281238" y="525463"/>
            <a:ext cx="4675187" cy="2628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23608" y="3329940"/>
            <a:ext cx="7388860" cy="315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15" tIns="92815" rIns="92815" bIns="9281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8217544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1238" y="525463"/>
            <a:ext cx="4673600" cy="2628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" name="Google Shape;151;p1:notes"/>
          <p:cNvSpPr txBox="1">
            <a:spLocks noGrp="1"/>
          </p:cNvSpPr>
          <p:nvPr>
            <p:ph type="body" idx="1"/>
          </p:nvPr>
        </p:nvSpPr>
        <p:spPr>
          <a:xfrm>
            <a:off x="923608" y="3329940"/>
            <a:ext cx="7388860" cy="315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15" tIns="92815" rIns="92815" bIns="9281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6144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229620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6607861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358317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3609497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2281238" y="525463"/>
            <a:ext cx="4673600" cy="26289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2635626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1238" y="525463"/>
            <a:ext cx="4673600" cy="2628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1" name="Google Shape;181;p4:notes"/>
          <p:cNvSpPr txBox="1">
            <a:spLocks noGrp="1"/>
          </p:cNvSpPr>
          <p:nvPr>
            <p:ph type="body" idx="1"/>
          </p:nvPr>
        </p:nvSpPr>
        <p:spPr>
          <a:xfrm>
            <a:off x="923608" y="3329940"/>
            <a:ext cx="7388860" cy="315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15" tIns="92815" rIns="92815" bIns="9281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2281238" y="525463"/>
            <a:ext cx="4673600" cy="26289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 lIns="92830" tIns="46415" rIns="92830" bIns="46415"/>
          <a:lstStyle/>
          <a:p>
            <a:pPr algn="r" defTabSz="928299">
              <a:buClrTx/>
              <a:defRPr/>
            </a:pPr>
            <a:fld id="{5BE28FBF-EBA7-45FA-9329-B7BAB60E30B3}" type="slidenum">
              <a:rPr lang="es-AR" sz="1200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r" defTabSz="928299">
                <a:buClrTx/>
                <a:defRPr/>
              </a:pPr>
              <a:t>17</a:t>
            </a:fld>
            <a:endParaRPr lang="es-AR" sz="12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48303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2281238" y="525463"/>
            <a:ext cx="4673600" cy="26289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 lIns="92830" tIns="46415" rIns="92830" bIns="46415"/>
          <a:lstStyle/>
          <a:p>
            <a:pPr algn="r" defTabSz="928299">
              <a:buClrTx/>
              <a:defRPr/>
            </a:pPr>
            <a:fld id="{5BE28FBF-EBA7-45FA-9329-B7BAB60E30B3}" type="slidenum">
              <a:rPr lang="es-AR" sz="1200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r" defTabSz="928299">
                <a:buClrTx/>
                <a:defRPr/>
              </a:pPr>
              <a:t>18</a:t>
            </a:fld>
            <a:endParaRPr lang="es-AR" sz="12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94618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2281238" y="525463"/>
            <a:ext cx="4673600" cy="26289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 lIns="92830" tIns="46415" rIns="92830" bIns="46415"/>
          <a:lstStyle/>
          <a:p>
            <a:pPr algn="r" defTabSz="928299">
              <a:buClrTx/>
              <a:defRPr/>
            </a:pPr>
            <a:fld id="{5BE28FBF-EBA7-45FA-9329-B7BAB60E30B3}" type="slidenum">
              <a:rPr lang="es-AR" sz="1200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r" defTabSz="928299">
                <a:buClrTx/>
                <a:defRPr/>
              </a:pPr>
              <a:t>19</a:t>
            </a:fld>
            <a:endParaRPr lang="es-AR" sz="12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00857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1238" y="525463"/>
            <a:ext cx="4673600" cy="2628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8" name="Google Shape;158;p2:notes"/>
          <p:cNvSpPr txBox="1">
            <a:spLocks noGrp="1"/>
          </p:cNvSpPr>
          <p:nvPr>
            <p:ph type="body" idx="1"/>
          </p:nvPr>
        </p:nvSpPr>
        <p:spPr>
          <a:xfrm>
            <a:off x="923608" y="3329940"/>
            <a:ext cx="7388860" cy="315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15" tIns="92815" rIns="92815" bIns="9281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64640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2281238" y="525463"/>
            <a:ext cx="4673600" cy="26289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 lIns="92830" tIns="46415" rIns="92830" bIns="46415"/>
          <a:lstStyle/>
          <a:p>
            <a:pPr algn="r" defTabSz="928299">
              <a:buClrTx/>
              <a:defRPr/>
            </a:pPr>
            <a:fld id="{5BE28FBF-EBA7-45FA-9329-B7BAB60E30B3}" type="slidenum">
              <a:rPr lang="es-AR" sz="1200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r" defTabSz="928299">
                <a:buClrTx/>
                <a:defRPr/>
              </a:pPr>
              <a:t>20</a:t>
            </a:fld>
            <a:endParaRPr lang="es-AR" sz="12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88999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2281238" y="525463"/>
            <a:ext cx="4673600" cy="26289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 lIns="92830" tIns="46415" rIns="92830" bIns="46415"/>
          <a:lstStyle/>
          <a:p>
            <a:pPr algn="r" defTabSz="928299">
              <a:buClrTx/>
              <a:defRPr/>
            </a:pPr>
            <a:fld id="{5BE28FBF-EBA7-45FA-9329-B7BAB60E30B3}" type="slidenum">
              <a:rPr lang="es-AR" sz="1200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r" defTabSz="928299">
                <a:buClrTx/>
                <a:defRPr/>
              </a:pPr>
              <a:t>21</a:t>
            </a:fld>
            <a:endParaRPr lang="es-AR" sz="12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73078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2281238" y="525463"/>
            <a:ext cx="4673600" cy="26289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 lIns="92830" tIns="46415" rIns="92830" bIns="46415"/>
          <a:lstStyle/>
          <a:p>
            <a:pPr algn="r" defTabSz="928299">
              <a:buClrTx/>
              <a:defRPr/>
            </a:pPr>
            <a:fld id="{5BE28FBF-EBA7-45FA-9329-B7BAB60E30B3}" type="slidenum">
              <a:rPr lang="es-AR" sz="1200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r" defTabSz="928299">
                <a:buClrTx/>
                <a:defRPr/>
              </a:pPr>
              <a:t>22</a:t>
            </a:fld>
            <a:endParaRPr lang="es-AR" sz="12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269801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1238" y="525463"/>
            <a:ext cx="4673600" cy="2628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1" name="Google Shape;181;p4:notes"/>
          <p:cNvSpPr txBox="1">
            <a:spLocks noGrp="1"/>
          </p:cNvSpPr>
          <p:nvPr>
            <p:ph type="body" idx="1"/>
          </p:nvPr>
        </p:nvSpPr>
        <p:spPr>
          <a:xfrm>
            <a:off x="923608" y="3329940"/>
            <a:ext cx="7388860" cy="315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15" tIns="92815" rIns="92815" bIns="9281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2281238" y="525463"/>
            <a:ext cx="4673600" cy="26289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 lIns="92830" tIns="46415" rIns="92830" bIns="46415"/>
          <a:lstStyle/>
          <a:p>
            <a:pPr algn="r" defTabSz="928299">
              <a:buClrTx/>
              <a:defRPr/>
            </a:pPr>
            <a:fld id="{5BE28FBF-EBA7-45FA-9329-B7BAB60E30B3}" type="slidenum">
              <a:rPr lang="es-AR" sz="1200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r" defTabSz="928299">
                <a:buClrTx/>
                <a:defRPr/>
              </a:pPr>
              <a:t>24</a:t>
            </a:fld>
            <a:endParaRPr lang="es-AR" sz="12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11781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2281238" y="525463"/>
            <a:ext cx="4673600" cy="26289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 lIns="92830" tIns="46415" rIns="92830" bIns="46415"/>
          <a:lstStyle/>
          <a:p>
            <a:pPr algn="r" defTabSz="928299">
              <a:buClrTx/>
              <a:defRPr/>
            </a:pPr>
            <a:fld id="{5BE28FBF-EBA7-45FA-9329-B7BAB60E30B3}" type="slidenum">
              <a:rPr lang="es-AR" sz="1200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r" defTabSz="928299">
                <a:buClrTx/>
                <a:defRPr/>
              </a:pPr>
              <a:t>25</a:t>
            </a:fld>
            <a:endParaRPr lang="es-AR" sz="12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299135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2281238" y="525463"/>
            <a:ext cx="4673600" cy="26289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 lIns="92830" tIns="46415" rIns="92830" bIns="46415"/>
          <a:lstStyle/>
          <a:p>
            <a:pPr algn="r" defTabSz="928299">
              <a:buClrTx/>
              <a:defRPr/>
            </a:pPr>
            <a:fld id="{5BE28FBF-EBA7-45FA-9329-B7BAB60E30B3}" type="slidenum">
              <a:rPr lang="es-AR" sz="1200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r" defTabSz="928299">
                <a:buClrTx/>
                <a:defRPr/>
              </a:pPr>
              <a:t>26</a:t>
            </a:fld>
            <a:endParaRPr lang="es-AR" sz="12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482529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00133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1238" y="525463"/>
            <a:ext cx="4673600" cy="2628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1" name="Google Shape;181;p4:notes"/>
          <p:cNvSpPr txBox="1">
            <a:spLocks noGrp="1"/>
          </p:cNvSpPr>
          <p:nvPr>
            <p:ph type="body" idx="1"/>
          </p:nvPr>
        </p:nvSpPr>
        <p:spPr>
          <a:xfrm>
            <a:off x="923608" y="3329940"/>
            <a:ext cx="7388860" cy="315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15" tIns="92815" rIns="92815" bIns="9281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2281238" y="525463"/>
            <a:ext cx="4673600" cy="26289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 lIns="92830" tIns="46415" rIns="92830" bIns="46415"/>
          <a:lstStyle/>
          <a:p>
            <a:pPr algn="r" defTabSz="928299">
              <a:buClrTx/>
              <a:defRPr/>
            </a:pPr>
            <a:fld id="{5BE28FBF-EBA7-45FA-9329-B7BAB60E30B3}" type="slidenum">
              <a:rPr lang="es-AR" sz="1200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r" defTabSz="928299">
                <a:buClrTx/>
                <a:defRPr/>
              </a:pPr>
              <a:t>29</a:t>
            </a:fld>
            <a:endParaRPr lang="es-AR" sz="12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14291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1238" y="525463"/>
            <a:ext cx="4673600" cy="2628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1" name="Google Shape;181;p4:notes"/>
          <p:cNvSpPr txBox="1">
            <a:spLocks noGrp="1"/>
          </p:cNvSpPr>
          <p:nvPr>
            <p:ph type="body" idx="1"/>
          </p:nvPr>
        </p:nvSpPr>
        <p:spPr>
          <a:xfrm>
            <a:off x="923608" y="3329940"/>
            <a:ext cx="7388860" cy="315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15" tIns="92815" rIns="92815" bIns="9281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2281238" y="525463"/>
            <a:ext cx="4673600" cy="26289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 lIns="92830" tIns="46415" rIns="92830" bIns="46415"/>
          <a:lstStyle/>
          <a:p>
            <a:pPr algn="r" defTabSz="928299">
              <a:buClrTx/>
              <a:defRPr/>
            </a:pPr>
            <a:fld id="{5BE28FBF-EBA7-45FA-9329-B7BAB60E30B3}" type="slidenum">
              <a:rPr lang="es-AR" sz="1200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r" defTabSz="928299">
                <a:buClrTx/>
                <a:defRPr/>
              </a:pPr>
              <a:t>30</a:t>
            </a:fld>
            <a:endParaRPr lang="es-AR" sz="12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663109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2281238" y="525463"/>
            <a:ext cx="4673600" cy="26289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 lIns="92830" tIns="46415" rIns="92830" bIns="46415"/>
          <a:lstStyle/>
          <a:p>
            <a:pPr algn="r" defTabSz="928299">
              <a:buClrTx/>
              <a:defRPr/>
            </a:pPr>
            <a:fld id="{5BE28FBF-EBA7-45FA-9329-B7BAB60E30B3}" type="slidenum">
              <a:rPr lang="es-AR" sz="1200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r" defTabSz="928299">
                <a:buClrTx/>
                <a:defRPr/>
              </a:pPr>
              <a:t>31</a:t>
            </a:fld>
            <a:endParaRPr lang="es-AR" sz="12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126035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2281238" y="525463"/>
            <a:ext cx="4673600" cy="26289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 lIns="92830" tIns="46415" rIns="92830" bIns="46415"/>
          <a:lstStyle/>
          <a:p>
            <a:pPr algn="r" defTabSz="928299">
              <a:buClrTx/>
              <a:defRPr/>
            </a:pPr>
            <a:fld id="{5BE28FBF-EBA7-45FA-9329-B7BAB60E30B3}" type="slidenum">
              <a:rPr lang="es-AR" sz="1200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r" defTabSz="928299">
                <a:buClrTx/>
                <a:defRPr/>
              </a:pPr>
              <a:t>32</a:t>
            </a:fld>
            <a:endParaRPr lang="es-AR" sz="12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130126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2281238" y="525463"/>
            <a:ext cx="4673600" cy="26289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 lIns="92830" tIns="46415" rIns="92830" bIns="46415"/>
          <a:lstStyle/>
          <a:p>
            <a:pPr algn="r" defTabSz="928299">
              <a:buClrTx/>
              <a:defRPr/>
            </a:pPr>
            <a:fld id="{5BE28FBF-EBA7-45FA-9329-B7BAB60E30B3}" type="slidenum">
              <a:rPr lang="es-AR" sz="1200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r" defTabSz="928299">
                <a:buClrTx/>
                <a:defRPr/>
              </a:pPr>
              <a:t>33</a:t>
            </a:fld>
            <a:endParaRPr lang="es-AR" sz="12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276945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2281238" y="525463"/>
            <a:ext cx="4673600" cy="26289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 lIns="92830" tIns="46415" rIns="92830" bIns="46415"/>
          <a:lstStyle/>
          <a:p>
            <a:pPr algn="r" defTabSz="928299">
              <a:buClrTx/>
              <a:defRPr/>
            </a:pPr>
            <a:fld id="{5BE28FBF-EBA7-45FA-9329-B7BAB60E30B3}" type="slidenum">
              <a:rPr lang="es-AR" sz="1200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r" defTabSz="928299">
                <a:buClrTx/>
                <a:defRPr/>
              </a:pPr>
              <a:t>34</a:t>
            </a:fld>
            <a:endParaRPr lang="es-AR" sz="12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9364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1238" y="525463"/>
            <a:ext cx="4673600" cy="2628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5" name="Google Shape;495;p21:notes"/>
          <p:cNvSpPr txBox="1">
            <a:spLocks noGrp="1"/>
          </p:cNvSpPr>
          <p:nvPr>
            <p:ph type="body" idx="1"/>
          </p:nvPr>
        </p:nvSpPr>
        <p:spPr>
          <a:xfrm>
            <a:off x="923608" y="3329940"/>
            <a:ext cx="7388860" cy="315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15" tIns="92815" rIns="92815" bIns="9281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806513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2281238" y="525463"/>
            <a:ext cx="4673600" cy="26289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7678867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633775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985799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284021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1238" y="525463"/>
            <a:ext cx="4673600" cy="2628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1" name="Google Shape;181;p4:notes"/>
          <p:cNvSpPr txBox="1">
            <a:spLocks noGrp="1"/>
          </p:cNvSpPr>
          <p:nvPr>
            <p:ph type="body" idx="1"/>
          </p:nvPr>
        </p:nvSpPr>
        <p:spPr>
          <a:xfrm>
            <a:off x="923608" y="3329940"/>
            <a:ext cx="7388860" cy="315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15" tIns="92815" rIns="92815" bIns="9281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2281238" y="525463"/>
            <a:ext cx="4673600" cy="26289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 lIns="92830" tIns="46415" rIns="92830" bIns="46415"/>
          <a:lstStyle/>
          <a:p>
            <a:fld id="{CB11D3E3-94D9-4A6E-9B57-B4754CFF597F}" type="slidenum">
              <a:rPr lang="es-AR" smtClean="0"/>
              <a:t>9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607177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ratul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/>
          <p:nvPr userDrawn="1"/>
        </p:nvSpPr>
        <p:spPr>
          <a:xfrm>
            <a:off x="4" y="1"/>
            <a:ext cx="9143999" cy="3975906"/>
          </a:xfrm>
          <a:prstGeom prst="rect">
            <a:avLst/>
          </a:prstGeom>
          <a:solidFill>
            <a:srgbClr val="007AB3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en-US" sz="1050">
              <a:solidFill>
                <a:prstClr val="white"/>
              </a:solidFill>
            </a:endParaRPr>
          </a:p>
        </p:txBody>
      </p:sp>
      <p:sp>
        <p:nvSpPr>
          <p:cNvPr id="11" name="10 Marcador de texto"/>
          <p:cNvSpPr>
            <a:spLocks noGrp="1"/>
          </p:cNvSpPr>
          <p:nvPr>
            <p:ph type="body" sz="quarter" idx="10"/>
          </p:nvPr>
        </p:nvSpPr>
        <p:spPr>
          <a:xfrm>
            <a:off x="982681" y="1167594"/>
            <a:ext cx="6979237" cy="54054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939" b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pPr lvl="0"/>
            <a:endParaRPr lang="es-AR" dirty="0"/>
          </a:p>
        </p:txBody>
      </p:sp>
      <p:sp>
        <p:nvSpPr>
          <p:cNvPr id="13" name="12 Marcador de texto"/>
          <p:cNvSpPr>
            <a:spLocks noGrp="1"/>
          </p:cNvSpPr>
          <p:nvPr>
            <p:ph type="body" sz="quarter" idx="11"/>
          </p:nvPr>
        </p:nvSpPr>
        <p:spPr>
          <a:xfrm>
            <a:off x="2777001" y="2895604"/>
            <a:ext cx="3656135" cy="4857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47" b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pPr lvl="0"/>
            <a:endParaRPr lang="es-AR" dirty="0"/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12"/>
          </p:nvPr>
        </p:nvSpPr>
        <p:spPr>
          <a:xfrm>
            <a:off x="5502570" y="195265"/>
            <a:ext cx="3389389" cy="2702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8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pPr lvl="0"/>
            <a:endParaRPr lang="es-AR" dirty="0"/>
          </a:p>
        </p:txBody>
      </p:sp>
      <p:pic>
        <p:nvPicPr>
          <p:cNvPr id="8" name="Imagen 3" descr="image00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989" y="4461961"/>
            <a:ext cx="1868663" cy="552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92890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uadroTexto"/>
          <p:cNvSpPr txBox="1"/>
          <p:nvPr userDrawn="1"/>
        </p:nvSpPr>
        <p:spPr>
          <a:xfrm>
            <a:off x="7596980" y="4894008"/>
            <a:ext cx="115212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12A2081-BC32-4BC8-AF46-5A08CB1273D5}" type="slidenum">
              <a:rPr lang="es-AR" sz="600" smtClean="0">
                <a:latin typeface="Abadi" panose="020B0604020104020204" pitchFamily="34" charset="0"/>
              </a:rPr>
              <a:t>‹Nº›</a:t>
            </a:fld>
            <a:endParaRPr lang="es-AR" sz="692" dirty="0">
              <a:latin typeface="Abadi" panose="020B0604020104020204" pitchFamily="34" charset="0"/>
            </a:endParaRPr>
          </a:p>
        </p:txBody>
      </p:sp>
      <p:sp>
        <p:nvSpPr>
          <p:cNvPr id="6" name="8 Título"/>
          <p:cNvSpPr>
            <a:spLocks noGrp="1" noChangeAspect="1"/>
          </p:cNvSpPr>
          <p:nvPr>
            <p:ph type="title" hasCustomPrompt="1"/>
          </p:nvPr>
        </p:nvSpPr>
        <p:spPr>
          <a:xfrm>
            <a:off x="4" y="0"/>
            <a:ext cx="9143999" cy="378042"/>
          </a:xfrm>
          <a:prstGeom prst="rect">
            <a:avLst/>
          </a:prstGeom>
          <a:solidFill>
            <a:srgbClr val="007AB3"/>
          </a:solidFill>
        </p:spPr>
        <p:txBody>
          <a:bodyPr/>
          <a:lstStyle>
            <a:lvl1pPr algn="l">
              <a:defRPr sz="166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AR" dirty="0"/>
          </a:p>
        </p:txBody>
      </p:sp>
      <p:pic>
        <p:nvPicPr>
          <p:cNvPr id="5" name="Imagen 3" descr="image00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16" y="4641415"/>
            <a:ext cx="1050219" cy="41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3230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desarroll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8 Título"/>
          <p:cNvSpPr>
            <a:spLocks noGrp="1" noChangeAspect="1"/>
          </p:cNvSpPr>
          <p:nvPr>
            <p:ph type="title" hasCustomPrompt="1"/>
          </p:nvPr>
        </p:nvSpPr>
        <p:spPr>
          <a:xfrm>
            <a:off x="4" y="0"/>
            <a:ext cx="9143999" cy="378042"/>
          </a:xfrm>
          <a:prstGeom prst="rect">
            <a:avLst/>
          </a:prstGeom>
          <a:solidFill>
            <a:srgbClr val="007AB3"/>
          </a:solidFill>
        </p:spPr>
        <p:txBody>
          <a:bodyPr/>
          <a:lstStyle>
            <a:lvl1pPr algn="l">
              <a:defRPr sz="166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AR" dirty="0"/>
          </a:p>
        </p:txBody>
      </p:sp>
      <p:sp>
        <p:nvSpPr>
          <p:cNvPr id="5" name="4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1979717" y="1275166"/>
            <a:ext cx="5117123" cy="2917031"/>
          </a:xfrm>
          <a:prstGeom prst="rect">
            <a:avLst/>
          </a:prstGeom>
        </p:spPr>
        <p:txBody>
          <a:bodyPr/>
          <a:lstStyle/>
          <a:p>
            <a:endParaRPr lang="es-AR"/>
          </a:p>
        </p:txBody>
      </p:sp>
      <p:sp>
        <p:nvSpPr>
          <p:cNvPr id="8" name="7 CuadroTexto"/>
          <p:cNvSpPr txBox="1"/>
          <p:nvPr userDrawn="1"/>
        </p:nvSpPr>
        <p:spPr>
          <a:xfrm>
            <a:off x="7596980" y="4894008"/>
            <a:ext cx="115212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12A2081-BC32-4BC8-AF46-5A08CB1273D5}" type="slidenum">
              <a:rPr lang="es-AR" sz="600" smtClean="0">
                <a:latin typeface="Abadi" panose="020B0604020104020204" pitchFamily="34" charset="0"/>
              </a:rPr>
              <a:t>‹Nº›</a:t>
            </a:fld>
            <a:endParaRPr lang="es-AR" sz="600" dirty="0">
              <a:latin typeface="Abadi" panose="020B0604020104020204" pitchFamily="34" charset="0"/>
            </a:endParaRPr>
          </a:p>
        </p:txBody>
      </p:sp>
      <p:pic>
        <p:nvPicPr>
          <p:cNvPr id="7" name="Imagen 3" descr="image00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16" y="4641415"/>
            <a:ext cx="1050219" cy="41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76593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8 Título"/>
          <p:cNvSpPr>
            <a:spLocks noGrp="1" noChangeAspect="1"/>
          </p:cNvSpPr>
          <p:nvPr>
            <p:ph type="title" hasCustomPrompt="1"/>
          </p:nvPr>
        </p:nvSpPr>
        <p:spPr>
          <a:xfrm>
            <a:off x="4" y="0"/>
            <a:ext cx="9143999" cy="378042"/>
          </a:xfrm>
          <a:prstGeom prst="rect">
            <a:avLst/>
          </a:prstGeom>
          <a:solidFill>
            <a:srgbClr val="007AB3"/>
          </a:solidFill>
        </p:spPr>
        <p:txBody>
          <a:bodyPr/>
          <a:lstStyle>
            <a:lvl1pPr algn="l">
              <a:defRPr sz="166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AR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sz="quarter" idx="10" hasCustomPrompt="1"/>
          </p:nvPr>
        </p:nvSpPr>
        <p:spPr>
          <a:xfrm>
            <a:off x="916209" y="843559"/>
            <a:ext cx="7335028" cy="188500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97100" indent="-197100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§"/>
              <a:defRPr sz="1247"/>
            </a:lvl1pPr>
            <a:lvl2pPr>
              <a:defRPr sz="1247"/>
            </a:lvl2pPr>
            <a:lvl3pPr>
              <a:defRPr sz="1247"/>
            </a:lvl3pPr>
            <a:lvl4pPr>
              <a:defRPr sz="1247"/>
            </a:lvl4pPr>
            <a:lvl5pPr>
              <a:defRPr sz="1247"/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0"/>
            <a:endParaRPr lang="es-ES" dirty="0"/>
          </a:p>
          <a:p>
            <a:pPr lvl="0"/>
            <a:endParaRPr lang="es-ES" dirty="0"/>
          </a:p>
          <a:p>
            <a:pPr lvl="0"/>
            <a:endParaRPr lang="es-ES" dirty="0"/>
          </a:p>
          <a:p>
            <a:pPr lvl="0"/>
            <a:endParaRPr lang="es-ES" dirty="0"/>
          </a:p>
          <a:p>
            <a:pPr lvl="0"/>
            <a:endParaRPr lang="es-AR" dirty="0"/>
          </a:p>
        </p:txBody>
      </p:sp>
      <p:sp>
        <p:nvSpPr>
          <p:cNvPr id="9" name="8 CuadroTexto"/>
          <p:cNvSpPr txBox="1"/>
          <p:nvPr userDrawn="1"/>
        </p:nvSpPr>
        <p:spPr>
          <a:xfrm>
            <a:off x="7596980" y="4894008"/>
            <a:ext cx="115212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12A2081-BC32-4BC8-AF46-5A08CB1273D5}" type="slidenum">
              <a:rPr lang="es-AR" sz="600" smtClean="0">
                <a:latin typeface="Abadi" panose="020B0604020104020204" pitchFamily="34" charset="0"/>
              </a:rPr>
              <a:t>‹Nº›</a:t>
            </a:fld>
            <a:endParaRPr lang="es-AR" sz="600" dirty="0">
              <a:latin typeface="Abadi" panose="020B0604020104020204" pitchFamily="34" charset="0"/>
            </a:endParaRPr>
          </a:p>
        </p:txBody>
      </p:sp>
      <p:pic>
        <p:nvPicPr>
          <p:cNvPr id="6" name="Imagen 3" descr="image00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16" y="4641415"/>
            <a:ext cx="1050219" cy="41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98462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12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quarter" idx="10"/>
          </p:nvPr>
        </p:nvSpPr>
        <p:spPr>
          <a:xfrm>
            <a:off x="2577935" y="2240745"/>
            <a:ext cx="3921667" cy="39074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939">
                <a:solidFill>
                  <a:schemeClr val="bg1"/>
                </a:solidFill>
              </a:defRPr>
            </a:lvl1pPr>
          </a:lstStyle>
          <a:p>
            <a:pPr lvl="0"/>
            <a:endParaRPr lang="es-AR" dirty="0"/>
          </a:p>
        </p:txBody>
      </p:sp>
      <p:sp>
        <p:nvSpPr>
          <p:cNvPr id="6" name="Rectangle 3"/>
          <p:cNvSpPr/>
          <p:nvPr userDrawn="1"/>
        </p:nvSpPr>
        <p:spPr>
          <a:xfrm>
            <a:off x="2" y="0"/>
            <a:ext cx="9143998" cy="4444036"/>
          </a:xfrm>
          <a:prstGeom prst="rect">
            <a:avLst/>
          </a:prstGeom>
          <a:solidFill>
            <a:srgbClr val="007AB3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en-US" sz="1050">
              <a:solidFill>
                <a:prstClr val="white"/>
              </a:solidFill>
            </a:endParaRPr>
          </a:p>
        </p:txBody>
      </p:sp>
      <p:pic>
        <p:nvPicPr>
          <p:cNvPr id="7" name="Picture 3" descr="Pantallas-18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122" y="4444036"/>
            <a:ext cx="1428305" cy="665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4988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c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8 Título"/>
          <p:cNvSpPr>
            <a:spLocks noGrp="1" noChangeAspect="1"/>
          </p:cNvSpPr>
          <p:nvPr>
            <p:ph type="title" hasCustomPrompt="1"/>
          </p:nvPr>
        </p:nvSpPr>
        <p:spPr bwMode="gray">
          <a:xfrm>
            <a:off x="0" y="0"/>
            <a:ext cx="9143998" cy="378042"/>
          </a:xfrm>
          <a:prstGeom prst="rect">
            <a:avLst/>
          </a:prstGeom>
          <a:solidFill>
            <a:srgbClr val="4F81BD"/>
          </a:solidFill>
        </p:spPr>
        <p:txBody>
          <a:bodyPr anchor="ctr"/>
          <a:lstStyle>
            <a:lvl1pPr algn="l">
              <a:defRPr sz="165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AR" dirty="0"/>
          </a:p>
        </p:txBody>
      </p:sp>
      <p:sp>
        <p:nvSpPr>
          <p:cNvPr id="7" name="6 CuadroTexto"/>
          <p:cNvSpPr txBox="1"/>
          <p:nvPr userDrawn="1"/>
        </p:nvSpPr>
        <p:spPr>
          <a:xfrm>
            <a:off x="7596980" y="4894008"/>
            <a:ext cx="115212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12A2081-BC32-4BC8-AF46-5A08CB1273D5}" type="slidenum">
              <a:rPr lang="es-AR" sz="600" smtClean="0">
                <a:latin typeface="Abadi" panose="020B0604020104020204" pitchFamily="34" charset="0"/>
              </a:rPr>
              <a:t>‹Nº›</a:t>
            </a:fld>
            <a:endParaRPr lang="es-AR" sz="600" dirty="0">
              <a:latin typeface="Abadi" panose="020B0604020104020204" pitchFamily="34" charset="0"/>
            </a:endParaRPr>
          </a:p>
        </p:txBody>
      </p:sp>
      <p:pic>
        <p:nvPicPr>
          <p:cNvPr id="5" name="Imagen 3" descr="image00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16" y="4641415"/>
            <a:ext cx="1050219" cy="41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8353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ratul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385C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16" tIns="38958" rIns="77916" bIns="38958" rtlCol="0" anchor="ctr"/>
          <a:lstStyle/>
          <a:p>
            <a:pPr algn="ctr"/>
            <a:endParaRPr lang="es-AR" sz="1400"/>
          </a:p>
        </p:txBody>
      </p:sp>
      <p:sp>
        <p:nvSpPr>
          <p:cNvPr id="11" name="10 Marcador de texto"/>
          <p:cNvSpPr>
            <a:spLocks noGrp="1"/>
          </p:cNvSpPr>
          <p:nvPr>
            <p:ph type="body" sz="quarter" idx="10"/>
          </p:nvPr>
        </p:nvSpPr>
        <p:spPr>
          <a:xfrm>
            <a:off x="982682" y="1167594"/>
            <a:ext cx="6979237" cy="540544"/>
          </a:xfrm>
          <a:prstGeom prst="rect">
            <a:avLst/>
          </a:prstGeom>
        </p:spPr>
        <p:txBody>
          <a:bodyPr lIns="77916" tIns="38958" rIns="77916" bIns="38958"/>
          <a:lstStyle>
            <a:lvl1pPr marL="0" indent="0" algn="ctr">
              <a:buNone/>
              <a:defRPr sz="2200" b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pPr lvl="0"/>
            <a:endParaRPr lang="es-AR" dirty="0"/>
          </a:p>
        </p:txBody>
      </p:sp>
      <p:sp>
        <p:nvSpPr>
          <p:cNvPr id="13" name="12 Marcador de texto"/>
          <p:cNvSpPr>
            <a:spLocks noGrp="1"/>
          </p:cNvSpPr>
          <p:nvPr>
            <p:ph type="body" sz="quarter" idx="11"/>
          </p:nvPr>
        </p:nvSpPr>
        <p:spPr>
          <a:xfrm>
            <a:off x="2777002" y="2895605"/>
            <a:ext cx="3656135" cy="485775"/>
          </a:xfrm>
          <a:prstGeom prst="rect">
            <a:avLst/>
          </a:prstGeom>
        </p:spPr>
        <p:txBody>
          <a:bodyPr lIns="77916" tIns="38958" rIns="77916" bIns="38958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pPr lvl="0"/>
            <a:endParaRPr lang="es-AR" dirty="0"/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12"/>
          </p:nvPr>
        </p:nvSpPr>
        <p:spPr>
          <a:xfrm>
            <a:off x="5502570" y="195265"/>
            <a:ext cx="3389389" cy="270272"/>
          </a:xfrm>
          <a:prstGeom prst="rect">
            <a:avLst/>
          </a:prstGeom>
        </p:spPr>
        <p:txBody>
          <a:bodyPr lIns="77916" tIns="38958" rIns="77916" bIns="38958"/>
          <a:lstStyle>
            <a:lvl1pPr marL="0" indent="0">
              <a:buNone/>
              <a:defRPr sz="130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pPr lvl="0"/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2657568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uadroTexto"/>
          <p:cNvSpPr txBox="1"/>
          <p:nvPr userDrawn="1"/>
        </p:nvSpPr>
        <p:spPr>
          <a:xfrm>
            <a:off x="6499600" y="4936808"/>
            <a:ext cx="1152128" cy="201788"/>
          </a:xfrm>
          <a:prstGeom prst="rect">
            <a:avLst/>
          </a:prstGeom>
          <a:noFill/>
        </p:spPr>
        <p:txBody>
          <a:bodyPr wrap="square" lIns="77916" tIns="38958" rIns="77916" bIns="38958" rtlCol="0">
            <a:spAutoFit/>
          </a:bodyPr>
          <a:lstStyle/>
          <a:p>
            <a:pPr algn="ctr"/>
            <a:fld id="{112A2081-BC32-4BC8-AF46-5A08CB1273D5}" type="slidenum">
              <a:rPr lang="es-AR" sz="800" smtClean="0"/>
              <a:t>‹Nº›</a:t>
            </a:fld>
            <a:endParaRPr lang="es-AR" sz="800" dirty="0"/>
          </a:p>
        </p:txBody>
      </p:sp>
      <p:pic>
        <p:nvPicPr>
          <p:cNvPr id="11" name="10 Imagen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6543" y="4907680"/>
            <a:ext cx="1517797" cy="2137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cxnSp>
        <p:nvCxnSpPr>
          <p:cNvPr id="12" name="11 Conector recto"/>
          <p:cNvCxnSpPr/>
          <p:nvPr userDrawn="1"/>
        </p:nvCxnSpPr>
        <p:spPr bwMode="auto">
          <a:xfrm>
            <a:off x="-10342" y="4928012"/>
            <a:ext cx="9140179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37AB5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8 Título"/>
          <p:cNvSpPr>
            <a:spLocks noGrp="1" noChangeAspect="1"/>
          </p:cNvSpPr>
          <p:nvPr>
            <p:ph type="title" hasCustomPrompt="1"/>
          </p:nvPr>
        </p:nvSpPr>
        <p:spPr>
          <a:xfrm>
            <a:off x="5" y="0"/>
            <a:ext cx="9143999" cy="378042"/>
          </a:xfrm>
          <a:prstGeom prst="rect">
            <a:avLst/>
          </a:prstGeom>
          <a:solidFill>
            <a:srgbClr val="037AB5"/>
          </a:solidFill>
        </p:spPr>
        <p:txBody>
          <a:bodyPr lIns="77916" tIns="38958" rIns="77916" bIns="38958"/>
          <a:lstStyle>
            <a:lvl1pPr algn="l">
              <a:defRPr sz="19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4800039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desarroll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uadroTexto"/>
          <p:cNvSpPr txBox="1"/>
          <p:nvPr userDrawn="1"/>
        </p:nvSpPr>
        <p:spPr>
          <a:xfrm>
            <a:off x="6499600" y="4936808"/>
            <a:ext cx="1152128" cy="201788"/>
          </a:xfrm>
          <a:prstGeom prst="rect">
            <a:avLst/>
          </a:prstGeom>
          <a:noFill/>
        </p:spPr>
        <p:txBody>
          <a:bodyPr wrap="square" lIns="77916" tIns="38958" rIns="77916" bIns="38958" rtlCol="0">
            <a:spAutoFit/>
          </a:bodyPr>
          <a:lstStyle/>
          <a:p>
            <a:pPr algn="ctr"/>
            <a:fld id="{112A2081-BC32-4BC8-AF46-5A08CB1273D5}" type="slidenum">
              <a:rPr lang="es-AR" sz="800" smtClean="0"/>
              <a:t>‹Nº›</a:t>
            </a:fld>
            <a:endParaRPr lang="es-AR" sz="800" dirty="0"/>
          </a:p>
        </p:txBody>
      </p:sp>
      <p:pic>
        <p:nvPicPr>
          <p:cNvPr id="11" name="10 Imagen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6543" y="4907680"/>
            <a:ext cx="1517797" cy="2137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cxnSp>
        <p:nvCxnSpPr>
          <p:cNvPr id="12" name="11 Conector recto"/>
          <p:cNvCxnSpPr/>
          <p:nvPr userDrawn="1"/>
        </p:nvCxnSpPr>
        <p:spPr bwMode="auto">
          <a:xfrm>
            <a:off x="-10342" y="4928012"/>
            <a:ext cx="9140179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37AB5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8 Título"/>
          <p:cNvSpPr>
            <a:spLocks noGrp="1" noChangeAspect="1"/>
          </p:cNvSpPr>
          <p:nvPr>
            <p:ph type="title" hasCustomPrompt="1"/>
          </p:nvPr>
        </p:nvSpPr>
        <p:spPr>
          <a:xfrm>
            <a:off x="5" y="0"/>
            <a:ext cx="9143999" cy="378042"/>
          </a:xfrm>
          <a:prstGeom prst="rect">
            <a:avLst/>
          </a:prstGeom>
          <a:solidFill>
            <a:srgbClr val="037AB5"/>
          </a:solidFill>
        </p:spPr>
        <p:txBody>
          <a:bodyPr lIns="77916" tIns="38958" rIns="77916" bIns="38958"/>
          <a:lstStyle>
            <a:lvl1pPr algn="l">
              <a:defRPr sz="19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AR" dirty="0"/>
          </a:p>
        </p:txBody>
      </p:sp>
      <p:sp>
        <p:nvSpPr>
          <p:cNvPr id="5" name="4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1979718" y="1275167"/>
            <a:ext cx="5117123" cy="2917031"/>
          </a:xfrm>
          <a:prstGeom prst="rect">
            <a:avLst/>
          </a:prstGeom>
        </p:spPr>
        <p:txBody>
          <a:bodyPr lIns="77916" tIns="38958" rIns="77916" bIns="38958"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922147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10 Imagen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6543" y="4907680"/>
            <a:ext cx="1517797" cy="2137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cxnSp>
        <p:nvCxnSpPr>
          <p:cNvPr id="12" name="11 Conector recto"/>
          <p:cNvCxnSpPr/>
          <p:nvPr userDrawn="1"/>
        </p:nvCxnSpPr>
        <p:spPr bwMode="auto">
          <a:xfrm>
            <a:off x="-10342" y="4928012"/>
            <a:ext cx="9140179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37AB5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5 CuadroTexto"/>
          <p:cNvSpPr txBox="1"/>
          <p:nvPr userDrawn="1"/>
        </p:nvSpPr>
        <p:spPr>
          <a:xfrm>
            <a:off x="6499600" y="4936808"/>
            <a:ext cx="1152128" cy="201788"/>
          </a:xfrm>
          <a:prstGeom prst="rect">
            <a:avLst/>
          </a:prstGeom>
          <a:noFill/>
        </p:spPr>
        <p:txBody>
          <a:bodyPr wrap="square" lIns="77916" tIns="38958" rIns="77916" bIns="38958" rtlCol="0">
            <a:spAutoFit/>
          </a:bodyPr>
          <a:lstStyle/>
          <a:p>
            <a:pPr algn="ctr"/>
            <a:fld id="{112A2081-BC32-4BC8-AF46-5A08CB1273D5}" type="slidenum">
              <a:rPr lang="es-AR" sz="800" smtClean="0"/>
              <a:t>‹Nº›</a:t>
            </a:fld>
            <a:endParaRPr lang="es-AR" sz="800" dirty="0"/>
          </a:p>
        </p:txBody>
      </p:sp>
      <p:sp>
        <p:nvSpPr>
          <p:cNvPr id="7" name="8 Título"/>
          <p:cNvSpPr>
            <a:spLocks noGrp="1" noChangeAspect="1"/>
          </p:cNvSpPr>
          <p:nvPr>
            <p:ph type="title" hasCustomPrompt="1"/>
          </p:nvPr>
        </p:nvSpPr>
        <p:spPr>
          <a:xfrm>
            <a:off x="5" y="0"/>
            <a:ext cx="9143999" cy="378042"/>
          </a:xfrm>
          <a:prstGeom prst="rect">
            <a:avLst/>
          </a:prstGeom>
          <a:solidFill>
            <a:srgbClr val="037AB5"/>
          </a:solidFill>
        </p:spPr>
        <p:txBody>
          <a:bodyPr lIns="77916" tIns="38958" rIns="77916" bIns="38958"/>
          <a:lstStyle>
            <a:lvl1pPr algn="l">
              <a:defRPr sz="19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AR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sz="quarter" idx="10" hasCustomPrompt="1"/>
          </p:nvPr>
        </p:nvSpPr>
        <p:spPr>
          <a:xfrm>
            <a:off x="916209" y="843559"/>
            <a:ext cx="7335028" cy="2012540"/>
          </a:xfrm>
          <a:prstGeom prst="rect">
            <a:avLst/>
          </a:prstGeom>
        </p:spPr>
        <p:txBody>
          <a:bodyPr wrap="square" lIns="77916" tIns="38958" rIns="77916" bIns="38958">
            <a:spAutoFit/>
          </a:bodyPr>
          <a:lstStyle>
            <a:lvl1pPr marL="223933" indent="-223933">
              <a:spcBef>
                <a:spcPts val="511"/>
              </a:spcBef>
              <a:spcAft>
                <a:spcPts val="511"/>
              </a:spcAft>
              <a:buFont typeface="Wingdings" panose="05000000000000000000" pitchFamily="2" charset="2"/>
              <a:buChar char="§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0"/>
            <a:endParaRPr lang="es-ES" dirty="0"/>
          </a:p>
          <a:p>
            <a:pPr lvl="0"/>
            <a:endParaRPr lang="es-ES" dirty="0"/>
          </a:p>
          <a:p>
            <a:pPr lvl="0"/>
            <a:endParaRPr lang="es-ES" dirty="0"/>
          </a:p>
          <a:p>
            <a:pPr lvl="0"/>
            <a:endParaRPr lang="es-ES" dirty="0"/>
          </a:p>
          <a:p>
            <a:pPr lvl="0"/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2746355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12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"/>
            <a:ext cx="9144000" cy="5143499"/>
          </a:xfrm>
          <a:prstGeom prst="rect">
            <a:avLst/>
          </a:prstGeom>
        </p:spPr>
      </p:pic>
      <p:sp>
        <p:nvSpPr>
          <p:cNvPr id="4" name="3 Marcador de texto"/>
          <p:cNvSpPr>
            <a:spLocks noGrp="1"/>
          </p:cNvSpPr>
          <p:nvPr>
            <p:ph type="body" sz="quarter" idx="10"/>
          </p:nvPr>
        </p:nvSpPr>
        <p:spPr>
          <a:xfrm>
            <a:off x="2577936" y="2240746"/>
            <a:ext cx="3921667" cy="417231"/>
          </a:xfrm>
          <a:prstGeom prst="rect">
            <a:avLst/>
          </a:prstGeom>
        </p:spPr>
        <p:txBody>
          <a:bodyPr wrap="square" lIns="77916" tIns="38958" rIns="77916" bIns="38958">
            <a:spAutoFit/>
          </a:bodyPr>
          <a:lstStyle>
            <a:lvl1pPr marL="0" indent="0">
              <a:buNone/>
              <a:defRPr sz="2200">
                <a:solidFill>
                  <a:schemeClr val="bg1"/>
                </a:solidFill>
              </a:defRPr>
            </a:lvl1pPr>
          </a:lstStyle>
          <a:p>
            <a:pPr lvl="0"/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518399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 userDrawn="1"/>
        </p:nvSpPr>
        <p:spPr>
          <a:xfrm>
            <a:off x="7596980" y="4894008"/>
            <a:ext cx="115212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12A2081-BC32-4BC8-AF46-5A08CB1273D5}" type="slidenum">
              <a:rPr lang="es-AR" sz="600" smtClean="0">
                <a:latin typeface="Calibri" panose="020F0502020204030204" pitchFamily="34" charset="0"/>
              </a:rPr>
              <a:t>‹Nº›</a:t>
            </a:fld>
            <a:endParaRPr lang="es-AR" sz="600" dirty="0">
              <a:latin typeface="Calibri" panose="020F0502020204030204" pitchFamily="34" charset="0"/>
            </a:endParaRPr>
          </a:p>
        </p:txBody>
      </p:sp>
      <p:sp>
        <p:nvSpPr>
          <p:cNvPr id="6" name="8 Título"/>
          <p:cNvSpPr txBox="1">
            <a:spLocks noChangeAspect="1"/>
          </p:cNvSpPr>
          <p:nvPr userDrawn="1"/>
        </p:nvSpPr>
        <p:spPr>
          <a:xfrm>
            <a:off x="4" y="0"/>
            <a:ext cx="9143999" cy="378042"/>
          </a:xfrm>
          <a:prstGeom prst="rect">
            <a:avLst/>
          </a:prstGeom>
          <a:solidFill>
            <a:srgbClr val="007AB3"/>
          </a:solidFill>
        </p:spPr>
        <p:txBody>
          <a:bodyPr/>
          <a:lstStyle>
            <a:lvl1pPr algn="l" defTabSz="844042" rtl="0" eaLnBrk="1" latinLnBrk="0" hangingPunct="1">
              <a:spcBef>
                <a:spcPct val="0"/>
              </a:spcBef>
              <a:buNone/>
              <a:defRPr sz="2215" kern="1200">
                <a:solidFill>
                  <a:schemeClr val="bg1"/>
                </a:solidFill>
                <a:latin typeface="+mj-lt"/>
                <a:ea typeface="+mj-ea"/>
                <a:cs typeface="Times New Roman" panose="02020603050405020304" pitchFamily="18" charset="0"/>
              </a:defRPr>
            </a:lvl1pPr>
          </a:lstStyle>
          <a:p>
            <a:endParaRPr lang="es-AR" sz="1661" dirty="0"/>
          </a:p>
        </p:txBody>
      </p:sp>
      <p:pic>
        <p:nvPicPr>
          <p:cNvPr id="7" name="Imagen 3" descr="image00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16" y="4641415"/>
            <a:ext cx="1050219" cy="41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38146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5"/>
          <p:cNvSpPr/>
          <p:nvPr/>
        </p:nvSpPr>
        <p:spPr>
          <a:xfrm>
            <a:off x="4876213" y="-48491"/>
            <a:ext cx="3882835" cy="5240488"/>
          </a:xfrm>
          <a:custGeom>
            <a:avLst/>
            <a:gdLst/>
            <a:ahLst/>
            <a:cxnLst/>
            <a:rect l="l" t="t" r="r" b="b"/>
            <a:pathLst>
              <a:path w="125172" h="168939" extrusionOk="0">
                <a:moveTo>
                  <a:pt x="1" y="1"/>
                </a:moveTo>
                <a:lnTo>
                  <a:pt x="68629" y="168938"/>
                </a:lnTo>
                <a:lnTo>
                  <a:pt x="125171" y="168938"/>
                </a:lnTo>
                <a:lnTo>
                  <a:pt x="125171" y="1370"/>
                </a:lnTo>
                <a:lnTo>
                  <a:pt x="1" y="1"/>
                </a:lnTo>
                <a:close/>
              </a:path>
            </a:pathLst>
          </a:custGeom>
          <a:solidFill>
            <a:srgbClr val="37B9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  <a:buFont typeface="Arial"/>
              <a:buNone/>
            </a:pPr>
            <a:endParaRPr sz="1400" kern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15"/>
          <p:cNvSpPr/>
          <p:nvPr/>
        </p:nvSpPr>
        <p:spPr>
          <a:xfrm flipH="1">
            <a:off x="7860150" y="-48500"/>
            <a:ext cx="6232800" cy="5289000"/>
          </a:xfrm>
          <a:prstGeom prst="rect">
            <a:avLst/>
          </a:prstGeom>
          <a:solidFill>
            <a:srgbClr val="37B9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  <a:buFont typeface="Arial"/>
              <a:buNone/>
            </a:pPr>
            <a:endParaRPr sz="1400" kern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202882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flipH="1">
            <a:off x="2911200" y="-48500"/>
            <a:ext cx="6232800" cy="5289000"/>
          </a:xfrm>
          <a:prstGeom prst="rect">
            <a:avLst/>
          </a:prstGeom>
          <a:solidFill>
            <a:srgbClr val="37B9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581650" y="3222025"/>
            <a:ext cx="4842300" cy="5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r>
              <a:rPr lang="es-ES" smtClean="0"/>
              <a:t>Haga clic para editar el estilo de subtítulo del patrón</a:t>
            </a: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376375" y="940015"/>
            <a:ext cx="5047500" cy="186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1425" rIns="91425" bIns="91425" anchor="b" anchorCtr="0">
            <a:noAutofit/>
          </a:bodyPr>
          <a:lstStyle>
            <a:lvl1pPr lv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5000"/>
              <a:buFont typeface="Encode Sans"/>
              <a:buNone/>
              <a:defRPr sz="5300" b="1">
                <a:solidFill>
                  <a:srgbClr val="F2F2F2"/>
                </a:solidFill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5839125" y="4554591"/>
            <a:ext cx="2454493" cy="322991"/>
            <a:chOff x="665550" y="4210175"/>
            <a:chExt cx="2090175" cy="275050"/>
          </a:xfrm>
        </p:grpSpPr>
        <p:sp>
          <p:nvSpPr>
            <p:cNvPr id="13" name="Google Shape;13;p2"/>
            <p:cNvSpPr/>
            <p:nvPr/>
          </p:nvSpPr>
          <p:spPr>
            <a:xfrm>
              <a:off x="1567750" y="4237550"/>
              <a:ext cx="76825" cy="98550"/>
            </a:xfrm>
            <a:custGeom>
              <a:avLst/>
              <a:gdLst/>
              <a:ahLst/>
              <a:cxnLst/>
              <a:rect l="l" t="t" r="r" b="b"/>
              <a:pathLst>
                <a:path w="3073" h="3942" extrusionOk="0">
                  <a:moveTo>
                    <a:pt x="1858" y="1"/>
                  </a:moveTo>
                  <a:cubicBezTo>
                    <a:pt x="1286" y="1"/>
                    <a:pt x="834" y="167"/>
                    <a:pt x="500" y="525"/>
                  </a:cubicBezTo>
                  <a:cubicBezTo>
                    <a:pt x="167" y="882"/>
                    <a:pt x="0" y="1358"/>
                    <a:pt x="0" y="1977"/>
                  </a:cubicBezTo>
                  <a:cubicBezTo>
                    <a:pt x="0" y="2584"/>
                    <a:pt x="167" y="3061"/>
                    <a:pt x="500" y="3418"/>
                  </a:cubicBezTo>
                  <a:cubicBezTo>
                    <a:pt x="834" y="3763"/>
                    <a:pt x="1286" y="3942"/>
                    <a:pt x="1858" y="3942"/>
                  </a:cubicBezTo>
                  <a:cubicBezTo>
                    <a:pt x="2084" y="3942"/>
                    <a:pt x="2298" y="3918"/>
                    <a:pt x="2501" y="3858"/>
                  </a:cubicBezTo>
                  <a:cubicBezTo>
                    <a:pt x="2703" y="3787"/>
                    <a:pt x="2893" y="3704"/>
                    <a:pt x="3072" y="3573"/>
                  </a:cubicBezTo>
                  <a:lnTo>
                    <a:pt x="3072" y="3037"/>
                  </a:lnTo>
                  <a:cubicBezTo>
                    <a:pt x="2905" y="3203"/>
                    <a:pt x="2715" y="3323"/>
                    <a:pt x="2512" y="3406"/>
                  </a:cubicBezTo>
                  <a:cubicBezTo>
                    <a:pt x="2322" y="3477"/>
                    <a:pt x="2120" y="3525"/>
                    <a:pt x="1893" y="3525"/>
                  </a:cubicBezTo>
                  <a:cubicBezTo>
                    <a:pt x="1453" y="3525"/>
                    <a:pt x="1119" y="3394"/>
                    <a:pt x="893" y="3120"/>
                  </a:cubicBezTo>
                  <a:cubicBezTo>
                    <a:pt x="667" y="2858"/>
                    <a:pt x="548" y="2477"/>
                    <a:pt x="548" y="1977"/>
                  </a:cubicBezTo>
                  <a:cubicBezTo>
                    <a:pt x="548" y="1465"/>
                    <a:pt x="667" y="1084"/>
                    <a:pt x="893" y="822"/>
                  </a:cubicBezTo>
                  <a:cubicBezTo>
                    <a:pt x="1119" y="548"/>
                    <a:pt x="1453" y="417"/>
                    <a:pt x="1893" y="417"/>
                  </a:cubicBezTo>
                  <a:cubicBezTo>
                    <a:pt x="2120" y="417"/>
                    <a:pt x="2322" y="465"/>
                    <a:pt x="2512" y="536"/>
                  </a:cubicBezTo>
                  <a:cubicBezTo>
                    <a:pt x="2715" y="620"/>
                    <a:pt x="2905" y="739"/>
                    <a:pt x="3072" y="906"/>
                  </a:cubicBezTo>
                  <a:lnTo>
                    <a:pt x="3072" y="358"/>
                  </a:lnTo>
                  <a:cubicBezTo>
                    <a:pt x="2893" y="239"/>
                    <a:pt x="2703" y="144"/>
                    <a:pt x="2501" y="84"/>
                  </a:cubicBezTo>
                  <a:cubicBezTo>
                    <a:pt x="2310" y="25"/>
                    <a:pt x="2096" y="1"/>
                    <a:pt x="185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659125" y="4261075"/>
              <a:ext cx="65500" cy="75025"/>
            </a:xfrm>
            <a:custGeom>
              <a:avLst/>
              <a:gdLst/>
              <a:ahLst/>
              <a:cxnLst/>
              <a:rect l="l" t="t" r="r" b="b"/>
              <a:pathLst>
                <a:path w="2620" h="3001" extrusionOk="0">
                  <a:moveTo>
                    <a:pt x="1310" y="405"/>
                  </a:moveTo>
                  <a:cubicBezTo>
                    <a:pt x="1560" y="405"/>
                    <a:pt x="1751" y="500"/>
                    <a:pt x="1894" y="703"/>
                  </a:cubicBezTo>
                  <a:cubicBezTo>
                    <a:pt x="2048" y="893"/>
                    <a:pt x="2120" y="1167"/>
                    <a:pt x="2120" y="1500"/>
                  </a:cubicBezTo>
                  <a:cubicBezTo>
                    <a:pt x="2120" y="1846"/>
                    <a:pt x="2048" y="2108"/>
                    <a:pt x="1894" y="2310"/>
                  </a:cubicBezTo>
                  <a:cubicBezTo>
                    <a:pt x="1751" y="2513"/>
                    <a:pt x="1560" y="2608"/>
                    <a:pt x="1310" y="2608"/>
                  </a:cubicBezTo>
                  <a:cubicBezTo>
                    <a:pt x="1048" y="2608"/>
                    <a:pt x="858" y="2513"/>
                    <a:pt x="703" y="2310"/>
                  </a:cubicBezTo>
                  <a:cubicBezTo>
                    <a:pt x="560" y="2120"/>
                    <a:pt x="489" y="1846"/>
                    <a:pt x="489" y="1500"/>
                  </a:cubicBezTo>
                  <a:cubicBezTo>
                    <a:pt x="489" y="1167"/>
                    <a:pt x="560" y="893"/>
                    <a:pt x="703" y="703"/>
                  </a:cubicBezTo>
                  <a:cubicBezTo>
                    <a:pt x="858" y="500"/>
                    <a:pt x="1048" y="405"/>
                    <a:pt x="1310" y="405"/>
                  </a:cubicBezTo>
                  <a:close/>
                  <a:moveTo>
                    <a:pt x="1310" y="0"/>
                  </a:moveTo>
                  <a:cubicBezTo>
                    <a:pt x="893" y="0"/>
                    <a:pt x="572" y="143"/>
                    <a:pt x="346" y="405"/>
                  </a:cubicBezTo>
                  <a:cubicBezTo>
                    <a:pt x="108" y="667"/>
                    <a:pt x="0" y="1036"/>
                    <a:pt x="0" y="1500"/>
                  </a:cubicBezTo>
                  <a:cubicBezTo>
                    <a:pt x="0" y="1977"/>
                    <a:pt x="108" y="2334"/>
                    <a:pt x="346" y="2608"/>
                  </a:cubicBezTo>
                  <a:cubicBezTo>
                    <a:pt x="572" y="2870"/>
                    <a:pt x="893" y="3001"/>
                    <a:pt x="1310" y="3001"/>
                  </a:cubicBezTo>
                  <a:cubicBezTo>
                    <a:pt x="1715" y="3001"/>
                    <a:pt x="2036" y="2870"/>
                    <a:pt x="2263" y="2608"/>
                  </a:cubicBezTo>
                  <a:cubicBezTo>
                    <a:pt x="2501" y="2334"/>
                    <a:pt x="2620" y="1977"/>
                    <a:pt x="2620" y="1500"/>
                  </a:cubicBezTo>
                  <a:cubicBezTo>
                    <a:pt x="2620" y="1036"/>
                    <a:pt x="2501" y="667"/>
                    <a:pt x="2263" y="405"/>
                  </a:cubicBezTo>
                  <a:cubicBezTo>
                    <a:pt x="2036" y="143"/>
                    <a:pt x="1715" y="0"/>
                    <a:pt x="13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743350" y="4261075"/>
              <a:ext cx="104225" cy="73250"/>
            </a:xfrm>
            <a:custGeom>
              <a:avLst/>
              <a:gdLst/>
              <a:ahLst/>
              <a:cxnLst/>
              <a:rect l="l" t="t" r="r" b="b"/>
              <a:pathLst>
                <a:path w="4169" h="2930" extrusionOk="0">
                  <a:moveTo>
                    <a:pt x="1394" y="0"/>
                  </a:moveTo>
                  <a:cubicBezTo>
                    <a:pt x="1192" y="0"/>
                    <a:pt x="1013" y="48"/>
                    <a:pt x="858" y="131"/>
                  </a:cubicBezTo>
                  <a:cubicBezTo>
                    <a:pt x="715" y="215"/>
                    <a:pt x="584" y="346"/>
                    <a:pt x="477" y="512"/>
                  </a:cubicBezTo>
                  <a:lnTo>
                    <a:pt x="477" y="72"/>
                  </a:lnTo>
                  <a:lnTo>
                    <a:pt x="1" y="72"/>
                  </a:lnTo>
                  <a:lnTo>
                    <a:pt x="1" y="2929"/>
                  </a:lnTo>
                  <a:lnTo>
                    <a:pt x="477" y="2929"/>
                  </a:lnTo>
                  <a:lnTo>
                    <a:pt x="477" y="1310"/>
                  </a:lnTo>
                  <a:cubicBezTo>
                    <a:pt x="477" y="1036"/>
                    <a:pt x="549" y="822"/>
                    <a:pt x="691" y="655"/>
                  </a:cubicBezTo>
                  <a:cubicBezTo>
                    <a:pt x="822" y="500"/>
                    <a:pt x="1013" y="417"/>
                    <a:pt x="1251" y="417"/>
                  </a:cubicBezTo>
                  <a:cubicBezTo>
                    <a:pt x="1453" y="417"/>
                    <a:pt x="1608" y="477"/>
                    <a:pt x="1704" y="608"/>
                  </a:cubicBezTo>
                  <a:cubicBezTo>
                    <a:pt x="1799" y="738"/>
                    <a:pt x="1846" y="941"/>
                    <a:pt x="1846" y="1227"/>
                  </a:cubicBezTo>
                  <a:lnTo>
                    <a:pt x="1846" y="2929"/>
                  </a:lnTo>
                  <a:lnTo>
                    <a:pt x="2323" y="2929"/>
                  </a:lnTo>
                  <a:lnTo>
                    <a:pt x="2323" y="1310"/>
                  </a:lnTo>
                  <a:cubicBezTo>
                    <a:pt x="2323" y="1036"/>
                    <a:pt x="2394" y="822"/>
                    <a:pt x="2537" y="655"/>
                  </a:cubicBezTo>
                  <a:cubicBezTo>
                    <a:pt x="2680" y="488"/>
                    <a:pt x="2870" y="417"/>
                    <a:pt x="3108" y="417"/>
                  </a:cubicBezTo>
                  <a:cubicBezTo>
                    <a:pt x="3311" y="417"/>
                    <a:pt x="3454" y="477"/>
                    <a:pt x="3549" y="608"/>
                  </a:cubicBezTo>
                  <a:cubicBezTo>
                    <a:pt x="3656" y="750"/>
                    <a:pt x="3704" y="953"/>
                    <a:pt x="3704" y="1227"/>
                  </a:cubicBezTo>
                  <a:lnTo>
                    <a:pt x="3704" y="2929"/>
                  </a:lnTo>
                  <a:lnTo>
                    <a:pt x="4168" y="2929"/>
                  </a:lnTo>
                  <a:lnTo>
                    <a:pt x="4168" y="1203"/>
                  </a:lnTo>
                  <a:cubicBezTo>
                    <a:pt x="4168" y="822"/>
                    <a:pt x="4085" y="524"/>
                    <a:pt x="3930" y="322"/>
                  </a:cubicBezTo>
                  <a:cubicBezTo>
                    <a:pt x="3763" y="107"/>
                    <a:pt x="3537" y="0"/>
                    <a:pt x="3239" y="0"/>
                  </a:cubicBezTo>
                  <a:cubicBezTo>
                    <a:pt x="3013" y="0"/>
                    <a:pt x="2823" y="60"/>
                    <a:pt x="2668" y="155"/>
                  </a:cubicBezTo>
                  <a:cubicBezTo>
                    <a:pt x="2501" y="262"/>
                    <a:pt x="2358" y="417"/>
                    <a:pt x="2239" y="619"/>
                  </a:cubicBezTo>
                  <a:cubicBezTo>
                    <a:pt x="2168" y="417"/>
                    <a:pt x="2061" y="274"/>
                    <a:pt x="1918" y="167"/>
                  </a:cubicBezTo>
                  <a:cubicBezTo>
                    <a:pt x="1775" y="60"/>
                    <a:pt x="1596" y="0"/>
                    <a:pt x="13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1871050" y="4235175"/>
              <a:ext cx="11650" cy="99150"/>
            </a:xfrm>
            <a:custGeom>
              <a:avLst/>
              <a:gdLst/>
              <a:ahLst/>
              <a:cxnLst/>
              <a:rect l="l" t="t" r="r" b="b"/>
              <a:pathLst>
                <a:path w="466" h="3966" extrusionOk="0">
                  <a:moveTo>
                    <a:pt x="1" y="0"/>
                  </a:moveTo>
                  <a:lnTo>
                    <a:pt x="1" y="596"/>
                  </a:lnTo>
                  <a:lnTo>
                    <a:pt x="465" y="596"/>
                  </a:lnTo>
                  <a:lnTo>
                    <a:pt x="465" y="0"/>
                  </a:lnTo>
                  <a:close/>
                  <a:moveTo>
                    <a:pt x="1" y="1108"/>
                  </a:moveTo>
                  <a:lnTo>
                    <a:pt x="1" y="3965"/>
                  </a:lnTo>
                  <a:lnTo>
                    <a:pt x="465" y="3965"/>
                  </a:lnTo>
                  <a:lnTo>
                    <a:pt x="465" y="110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1902000" y="4261075"/>
              <a:ext cx="54500" cy="75025"/>
            </a:xfrm>
            <a:custGeom>
              <a:avLst/>
              <a:gdLst/>
              <a:ahLst/>
              <a:cxnLst/>
              <a:rect l="l" t="t" r="r" b="b"/>
              <a:pathLst>
                <a:path w="2180" h="3001" extrusionOk="0">
                  <a:moveTo>
                    <a:pt x="1120" y="0"/>
                  </a:moveTo>
                  <a:cubicBezTo>
                    <a:pt x="763" y="0"/>
                    <a:pt x="501" y="84"/>
                    <a:pt x="311" y="227"/>
                  </a:cubicBezTo>
                  <a:cubicBezTo>
                    <a:pt x="120" y="369"/>
                    <a:pt x="25" y="584"/>
                    <a:pt x="25" y="846"/>
                  </a:cubicBezTo>
                  <a:cubicBezTo>
                    <a:pt x="25" y="1072"/>
                    <a:pt x="84" y="1239"/>
                    <a:pt x="215" y="1370"/>
                  </a:cubicBezTo>
                  <a:cubicBezTo>
                    <a:pt x="346" y="1500"/>
                    <a:pt x="549" y="1584"/>
                    <a:pt x="846" y="1655"/>
                  </a:cubicBezTo>
                  <a:lnTo>
                    <a:pt x="1013" y="1691"/>
                  </a:lnTo>
                  <a:cubicBezTo>
                    <a:pt x="1299" y="1751"/>
                    <a:pt x="1489" y="1822"/>
                    <a:pt x="1573" y="1881"/>
                  </a:cubicBezTo>
                  <a:cubicBezTo>
                    <a:pt x="1656" y="1953"/>
                    <a:pt x="1704" y="2048"/>
                    <a:pt x="1704" y="2179"/>
                  </a:cubicBezTo>
                  <a:cubicBezTo>
                    <a:pt x="1704" y="2310"/>
                    <a:pt x="1644" y="2417"/>
                    <a:pt x="1525" y="2501"/>
                  </a:cubicBezTo>
                  <a:cubicBezTo>
                    <a:pt x="1406" y="2572"/>
                    <a:pt x="1239" y="2608"/>
                    <a:pt x="1013" y="2608"/>
                  </a:cubicBezTo>
                  <a:cubicBezTo>
                    <a:pt x="846" y="2608"/>
                    <a:pt x="680" y="2584"/>
                    <a:pt x="513" y="2548"/>
                  </a:cubicBezTo>
                  <a:cubicBezTo>
                    <a:pt x="346" y="2501"/>
                    <a:pt x="180" y="2429"/>
                    <a:pt x="1" y="2346"/>
                  </a:cubicBezTo>
                  <a:lnTo>
                    <a:pt x="1" y="2822"/>
                  </a:lnTo>
                  <a:cubicBezTo>
                    <a:pt x="180" y="2882"/>
                    <a:pt x="358" y="2929"/>
                    <a:pt x="525" y="2953"/>
                  </a:cubicBezTo>
                  <a:cubicBezTo>
                    <a:pt x="692" y="2989"/>
                    <a:pt x="846" y="3001"/>
                    <a:pt x="1001" y="3001"/>
                  </a:cubicBezTo>
                  <a:cubicBezTo>
                    <a:pt x="1370" y="3001"/>
                    <a:pt x="1656" y="2929"/>
                    <a:pt x="1870" y="2774"/>
                  </a:cubicBezTo>
                  <a:cubicBezTo>
                    <a:pt x="2073" y="2620"/>
                    <a:pt x="2180" y="2405"/>
                    <a:pt x="2180" y="2143"/>
                  </a:cubicBezTo>
                  <a:cubicBezTo>
                    <a:pt x="2180" y="1905"/>
                    <a:pt x="2108" y="1727"/>
                    <a:pt x="1965" y="1596"/>
                  </a:cubicBezTo>
                  <a:cubicBezTo>
                    <a:pt x="1835" y="1465"/>
                    <a:pt x="1596" y="1370"/>
                    <a:pt x="1263" y="1298"/>
                  </a:cubicBezTo>
                  <a:lnTo>
                    <a:pt x="1096" y="1262"/>
                  </a:lnTo>
                  <a:cubicBezTo>
                    <a:pt x="846" y="1203"/>
                    <a:pt x="680" y="1143"/>
                    <a:pt x="596" y="1084"/>
                  </a:cubicBezTo>
                  <a:cubicBezTo>
                    <a:pt x="513" y="1024"/>
                    <a:pt x="477" y="941"/>
                    <a:pt x="477" y="822"/>
                  </a:cubicBezTo>
                  <a:cubicBezTo>
                    <a:pt x="477" y="679"/>
                    <a:pt x="537" y="572"/>
                    <a:pt x="644" y="500"/>
                  </a:cubicBezTo>
                  <a:cubicBezTo>
                    <a:pt x="763" y="429"/>
                    <a:pt x="942" y="393"/>
                    <a:pt x="1168" y="393"/>
                  </a:cubicBezTo>
                  <a:cubicBezTo>
                    <a:pt x="1323" y="393"/>
                    <a:pt x="1477" y="417"/>
                    <a:pt x="1620" y="453"/>
                  </a:cubicBezTo>
                  <a:cubicBezTo>
                    <a:pt x="1763" y="488"/>
                    <a:pt x="1894" y="536"/>
                    <a:pt x="2025" y="608"/>
                  </a:cubicBezTo>
                  <a:lnTo>
                    <a:pt x="2025" y="155"/>
                  </a:lnTo>
                  <a:cubicBezTo>
                    <a:pt x="1906" y="107"/>
                    <a:pt x="1763" y="72"/>
                    <a:pt x="1608" y="48"/>
                  </a:cubicBezTo>
                  <a:cubicBezTo>
                    <a:pt x="1454" y="24"/>
                    <a:pt x="1287" y="0"/>
                    <a:pt x="11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1975225" y="4235175"/>
              <a:ext cx="11950" cy="99150"/>
            </a:xfrm>
            <a:custGeom>
              <a:avLst/>
              <a:gdLst/>
              <a:ahLst/>
              <a:cxnLst/>
              <a:rect l="l" t="t" r="r" b="b"/>
              <a:pathLst>
                <a:path w="478" h="3966" extrusionOk="0">
                  <a:moveTo>
                    <a:pt x="1" y="0"/>
                  </a:moveTo>
                  <a:lnTo>
                    <a:pt x="1" y="596"/>
                  </a:lnTo>
                  <a:lnTo>
                    <a:pt x="477" y="596"/>
                  </a:lnTo>
                  <a:lnTo>
                    <a:pt x="477" y="0"/>
                  </a:lnTo>
                  <a:close/>
                  <a:moveTo>
                    <a:pt x="1" y="1108"/>
                  </a:moveTo>
                  <a:lnTo>
                    <a:pt x="1" y="3965"/>
                  </a:lnTo>
                  <a:lnTo>
                    <a:pt x="477" y="3965"/>
                  </a:lnTo>
                  <a:lnTo>
                    <a:pt x="477" y="110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006500" y="4229825"/>
              <a:ext cx="65500" cy="106275"/>
            </a:xfrm>
            <a:custGeom>
              <a:avLst/>
              <a:gdLst/>
              <a:ahLst/>
              <a:cxnLst/>
              <a:rect l="l" t="t" r="r" b="b"/>
              <a:pathLst>
                <a:path w="2620" h="4251" extrusionOk="0">
                  <a:moveTo>
                    <a:pt x="1655" y="0"/>
                  </a:moveTo>
                  <a:lnTo>
                    <a:pt x="953" y="965"/>
                  </a:lnTo>
                  <a:lnTo>
                    <a:pt x="1334" y="965"/>
                  </a:lnTo>
                  <a:lnTo>
                    <a:pt x="2167" y="0"/>
                  </a:lnTo>
                  <a:close/>
                  <a:moveTo>
                    <a:pt x="1310" y="1655"/>
                  </a:moveTo>
                  <a:cubicBezTo>
                    <a:pt x="1560" y="1655"/>
                    <a:pt x="1750" y="1750"/>
                    <a:pt x="1905" y="1953"/>
                  </a:cubicBezTo>
                  <a:cubicBezTo>
                    <a:pt x="2048" y="2143"/>
                    <a:pt x="2119" y="2417"/>
                    <a:pt x="2119" y="2750"/>
                  </a:cubicBezTo>
                  <a:cubicBezTo>
                    <a:pt x="2119" y="3096"/>
                    <a:pt x="2048" y="3358"/>
                    <a:pt x="1905" y="3560"/>
                  </a:cubicBezTo>
                  <a:cubicBezTo>
                    <a:pt x="1750" y="3763"/>
                    <a:pt x="1560" y="3858"/>
                    <a:pt x="1310" y="3858"/>
                  </a:cubicBezTo>
                  <a:cubicBezTo>
                    <a:pt x="1048" y="3858"/>
                    <a:pt x="857" y="3763"/>
                    <a:pt x="703" y="3560"/>
                  </a:cubicBezTo>
                  <a:cubicBezTo>
                    <a:pt x="560" y="3370"/>
                    <a:pt x="488" y="3096"/>
                    <a:pt x="488" y="2750"/>
                  </a:cubicBezTo>
                  <a:cubicBezTo>
                    <a:pt x="488" y="2417"/>
                    <a:pt x="560" y="2143"/>
                    <a:pt x="714" y="1953"/>
                  </a:cubicBezTo>
                  <a:cubicBezTo>
                    <a:pt x="857" y="1750"/>
                    <a:pt x="1060" y="1655"/>
                    <a:pt x="1310" y="1655"/>
                  </a:cubicBezTo>
                  <a:close/>
                  <a:moveTo>
                    <a:pt x="1310" y="1250"/>
                  </a:moveTo>
                  <a:cubicBezTo>
                    <a:pt x="893" y="1250"/>
                    <a:pt x="572" y="1393"/>
                    <a:pt x="345" y="1655"/>
                  </a:cubicBezTo>
                  <a:cubicBezTo>
                    <a:pt x="107" y="1917"/>
                    <a:pt x="0" y="2286"/>
                    <a:pt x="0" y="2750"/>
                  </a:cubicBezTo>
                  <a:cubicBezTo>
                    <a:pt x="0" y="3227"/>
                    <a:pt x="107" y="3584"/>
                    <a:pt x="345" y="3858"/>
                  </a:cubicBezTo>
                  <a:cubicBezTo>
                    <a:pt x="572" y="4120"/>
                    <a:pt x="893" y="4251"/>
                    <a:pt x="1310" y="4251"/>
                  </a:cubicBezTo>
                  <a:cubicBezTo>
                    <a:pt x="1715" y="4251"/>
                    <a:pt x="2036" y="4120"/>
                    <a:pt x="2262" y="3858"/>
                  </a:cubicBezTo>
                  <a:cubicBezTo>
                    <a:pt x="2500" y="3584"/>
                    <a:pt x="2619" y="3227"/>
                    <a:pt x="2619" y="2750"/>
                  </a:cubicBezTo>
                  <a:cubicBezTo>
                    <a:pt x="2619" y="2286"/>
                    <a:pt x="2500" y="1917"/>
                    <a:pt x="2262" y="1655"/>
                  </a:cubicBezTo>
                  <a:cubicBezTo>
                    <a:pt x="2036" y="1393"/>
                    <a:pt x="1715" y="1250"/>
                    <a:pt x="1310" y="125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090725" y="4261075"/>
              <a:ext cx="59850" cy="73250"/>
            </a:xfrm>
            <a:custGeom>
              <a:avLst/>
              <a:gdLst/>
              <a:ahLst/>
              <a:cxnLst/>
              <a:rect l="l" t="t" r="r" b="b"/>
              <a:pathLst>
                <a:path w="2394" h="2930" extrusionOk="0">
                  <a:moveTo>
                    <a:pt x="1394" y="0"/>
                  </a:moveTo>
                  <a:cubicBezTo>
                    <a:pt x="1203" y="0"/>
                    <a:pt x="1024" y="48"/>
                    <a:pt x="870" y="131"/>
                  </a:cubicBezTo>
                  <a:cubicBezTo>
                    <a:pt x="715" y="215"/>
                    <a:pt x="584" y="346"/>
                    <a:pt x="477" y="512"/>
                  </a:cubicBezTo>
                  <a:lnTo>
                    <a:pt x="477" y="72"/>
                  </a:lnTo>
                  <a:lnTo>
                    <a:pt x="1" y="72"/>
                  </a:lnTo>
                  <a:lnTo>
                    <a:pt x="1" y="2929"/>
                  </a:lnTo>
                  <a:lnTo>
                    <a:pt x="477" y="2929"/>
                  </a:lnTo>
                  <a:lnTo>
                    <a:pt x="477" y="1310"/>
                  </a:lnTo>
                  <a:cubicBezTo>
                    <a:pt x="477" y="1036"/>
                    <a:pt x="548" y="822"/>
                    <a:pt x="691" y="655"/>
                  </a:cubicBezTo>
                  <a:cubicBezTo>
                    <a:pt x="846" y="488"/>
                    <a:pt x="1036" y="417"/>
                    <a:pt x="1298" y="417"/>
                  </a:cubicBezTo>
                  <a:cubicBezTo>
                    <a:pt x="1501" y="417"/>
                    <a:pt x="1667" y="477"/>
                    <a:pt x="1763" y="619"/>
                  </a:cubicBezTo>
                  <a:cubicBezTo>
                    <a:pt x="1870" y="750"/>
                    <a:pt x="1929" y="953"/>
                    <a:pt x="1929" y="1227"/>
                  </a:cubicBezTo>
                  <a:lnTo>
                    <a:pt x="1929" y="2929"/>
                  </a:lnTo>
                  <a:lnTo>
                    <a:pt x="2394" y="2929"/>
                  </a:lnTo>
                  <a:lnTo>
                    <a:pt x="2394" y="1203"/>
                  </a:lnTo>
                  <a:cubicBezTo>
                    <a:pt x="2394" y="810"/>
                    <a:pt x="2310" y="512"/>
                    <a:pt x="2144" y="310"/>
                  </a:cubicBezTo>
                  <a:cubicBezTo>
                    <a:pt x="1977" y="107"/>
                    <a:pt x="1727" y="0"/>
                    <a:pt x="13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2216050" y="4239050"/>
              <a:ext cx="72050" cy="95275"/>
            </a:xfrm>
            <a:custGeom>
              <a:avLst/>
              <a:gdLst/>
              <a:ahLst/>
              <a:cxnLst/>
              <a:rect l="l" t="t" r="r" b="b"/>
              <a:pathLst>
                <a:path w="2882" h="3811" extrusionOk="0">
                  <a:moveTo>
                    <a:pt x="0" y="0"/>
                  </a:moveTo>
                  <a:lnTo>
                    <a:pt x="0" y="3810"/>
                  </a:lnTo>
                  <a:lnTo>
                    <a:pt x="500" y="3810"/>
                  </a:lnTo>
                  <a:lnTo>
                    <a:pt x="500" y="631"/>
                  </a:lnTo>
                  <a:lnTo>
                    <a:pt x="2191" y="3810"/>
                  </a:lnTo>
                  <a:lnTo>
                    <a:pt x="2881" y="3810"/>
                  </a:lnTo>
                  <a:lnTo>
                    <a:pt x="2881" y="0"/>
                  </a:lnTo>
                  <a:lnTo>
                    <a:pt x="2381" y="0"/>
                  </a:lnTo>
                  <a:lnTo>
                    <a:pt x="2381" y="3191"/>
                  </a:lnTo>
                  <a:lnTo>
                    <a:pt x="7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308900" y="4261075"/>
              <a:ext cx="60150" cy="75025"/>
            </a:xfrm>
            <a:custGeom>
              <a:avLst/>
              <a:gdLst/>
              <a:ahLst/>
              <a:cxnLst/>
              <a:rect l="l" t="t" r="r" b="b"/>
              <a:pathLst>
                <a:path w="2406" h="3001" extrusionOk="0">
                  <a:moveTo>
                    <a:pt x="1942" y="1489"/>
                  </a:moveTo>
                  <a:lnTo>
                    <a:pt x="1942" y="1596"/>
                  </a:lnTo>
                  <a:cubicBezTo>
                    <a:pt x="1942" y="1905"/>
                    <a:pt x="1858" y="2155"/>
                    <a:pt x="1703" y="2334"/>
                  </a:cubicBezTo>
                  <a:cubicBezTo>
                    <a:pt x="1549" y="2524"/>
                    <a:pt x="1334" y="2608"/>
                    <a:pt x="1072" y="2608"/>
                  </a:cubicBezTo>
                  <a:cubicBezTo>
                    <a:pt x="894" y="2608"/>
                    <a:pt x="739" y="2560"/>
                    <a:pt x="632" y="2465"/>
                  </a:cubicBezTo>
                  <a:cubicBezTo>
                    <a:pt x="525" y="2370"/>
                    <a:pt x="465" y="2239"/>
                    <a:pt x="465" y="2072"/>
                  </a:cubicBezTo>
                  <a:cubicBezTo>
                    <a:pt x="465" y="1858"/>
                    <a:pt x="537" y="1715"/>
                    <a:pt x="691" y="1620"/>
                  </a:cubicBezTo>
                  <a:cubicBezTo>
                    <a:pt x="834" y="1536"/>
                    <a:pt x="1096" y="1489"/>
                    <a:pt x="1477" y="1489"/>
                  </a:cubicBezTo>
                  <a:close/>
                  <a:moveTo>
                    <a:pt x="1180" y="0"/>
                  </a:moveTo>
                  <a:cubicBezTo>
                    <a:pt x="1025" y="0"/>
                    <a:pt x="870" y="24"/>
                    <a:pt x="703" y="60"/>
                  </a:cubicBezTo>
                  <a:cubicBezTo>
                    <a:pt x="548" y="84"/>
                    <a:pt x="382" y="143"/>
                    <a:pt x="203" y="203"/>
                  </a:cubicBezTo>
                  <a:lnTo>
                    <a:pt x="203" y="643"/>
                  </a:lnTo>
                  <a:cubicBezTo>
                    <a:pt x="346" y="560"/>
                    <a:pt x="501" y="500"/>
                    <a:pt x="656" y="465"/>
                  </a:cubicBezTo>
                  <a:cubicBezTo>
                    <a:pt x="810" y="417"/>
                    <a:pt x="965" y="405"/>
                    <a:pt x="1132" y="405"/>
                  </a:cubicBezTo>
                  <a:cubicBezTo>
                    <a:pt x="1382" y="405"/>
                    <a:pt x="1584" y="465"/>
                    <a:pt x="1727" y="584"/>
                  </a:cubicBezTo>
                  <a:cubicBezTo>
                    <a:pt x="1870" y="703"/>
                    <a:pt x="1942" y="869"/>
                    <a:pt x="1942" y="1084"/>
                  </a:cubicBezTo>
                  <a:lnTo>
                    <a:pt x="1942" y="1131"/>
                  </a:lnTo>
                  <a:lnTo>
                    <a:pt x="1287" y="1131"/>
                  </a:lnTo>
                  <a:cubicBezTo>
                    <a:pt x="858" y="1131"/>
                    <a:pt x="537" y="1215"/>
                    <a:pt x="322" y="1370"/>
                  </a:cubicBezTo>
                  <a:cubicBezTo>
                    <a:pt x="108" y="1536"/>
                    <a:pt x="1" y="1774"/>
                    <a:pt x="1" y="2096"/>
                  </a:cubicBezTo>
                  <a:cubicBezTo>
                    <a:pt x="1" y="2370"/>
                    <a:pt x="84" y="2596"/>
                    <a:pt x="251" y="2763"/>
                  </a:cubicBezTo>
                  <a:cubicBezTo>
                    <a:pt x="429" y="2917"/>
                    <a:pt x="656" y="3001"/>
                    <a:pt x="953" y="3001"/>
                  </a:cubicBezTo>
                  <a:cubicBezTo>
                    <a:pt x="1180" y="3001"/>
                    <a:pt x="1382" y="2965"/>
                    <a:pt x="1537" y="2882"/>
                  </a:cubicBezTo>
                  <a:cubicBezTo>
                    <a:pt x="1703" y="2798"/>
                    <a:pt x="1834" y="2667"/>
                    <a:pt x="1942" y="2501"/>
                  </a:cubicBezTo>
                  <a:lnTo>
                    <a:pt x="1942" y="2929"/>
                  </a:lnTo>
                  <a:lnTo>
                    <a:pt x="2406" y="2929"/>
                  </a:lnTo>
                  <a:lnTo>
                    <a:pt x="2406" y="1298"/>
                  </a:lnTo>
                  <a:cubicBezTo>
                    <a:pt x="2406" y="869"/>
                    <a:pt x="2311" y="536"/>
                    <a:pt x="2108" y="322"/>
                  </a:cubicBezTo>
                  <a:cubicBezTo>
                    <a:pt x="1894" y="107"/>
                    <a:pt x="1596" y="0"/>
                    <a:pt x="11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388075" y="4261075"/>
              <a:ext cx="56600" cy="75025"/>
            </a:xfrm>
            <a:custGeom>
              <a:avLst/>
              <a:gdLst/>
              <a:ahLst/>
              <a:cxnLst/>
              <a:rect l="l" t="t" r="r" b="b"/>
              <a:pathLst>
                <a:path w="2264" h="3001" extrusionOk="0">
                  <a:moveTo>
                    <a:pt x="1442" y="0"/>
                  </a:moveTo>
                  <a:cubicBezTo>
                    <a:pt x="1001" y="0"/>
                    <a:pt x="644" y="143"/>
                    <a:pt x="394" y="405"/>
                  </a:cubicBezTo>
                  <a:cubicBezTo>
                    <a:pt x="132" y="667"/>
                    <a:pt x="1" y="1036"/>
                    <a:pt x="1" y="1500"/>
                  </a:cubicBezTo>
                  <a:cubicBezTo>
                    <a:pt x="1" y="1965"/>
                    <a:pt x="132" y="2322"/>
                    <a:pt x="382" y="2596"/>
                  </a:cubicBezTo>
                  <a:cubicBezTo>
                    <a:pt x="644" y="2870"/>
                    <a:pt x="977" y="3001"/>
                    <a:pt x="1406" y="3001"/>
                  </a:cubicBezTo>
                  <a:cubicBezTo>
                    <a:pt x="1572" y="3001"/>
                    <a:pt x="1715" y="2989"/>
                    <a:pt x="1858" y="2953"/>
                  </a:cubicBezTo>
                  <a:cubicBezTo>
                    <a:pt x="2001" y="2929"/>
                    <a:pt x="2132" y="2882"/>
                    <a:pt x="2263" y="2822"/>
                  </a:cubicBezTo>
                  <a:lnTo>
                    <a:pt x="2263" y="2382"/>
                  </a:lnTo>
                  <a:cubicBezTo>
                    <a:pt x="2132" y="2465"/>
                    <a:pt x="2001" y="2513"/>
                    <a:pt x="1870" y="2548"/>
                  </a:cubicBezTo>
                  <a:cubicBezTo>
                    <a:pt x="1727" y="2584"/>
                    <a:pt x="1596" y="2608"/>
                    <a:pt x="1465" y="2608"/>
                  </a:cubicBezTo>
                  <a:cubicBezTo>
                    <a:pt x="1156" y="2608"/>
                    <a:pt x="918" y="2513"/>
                    <a:pt x="751" y="2322"/>
                  </a:cubicBezTo>
                  <a:cubicBezTo>
                    <a:pt x="584" y="2120"/>
                    <a:pt x="501" y="1858"/>
                    <a:pt x="501" y="1500"/>
                  </a:cubicBezTo>
                  <a:cubicBezTo>
                    <a:pt x="501" y="1155"/>
                    <a:pt x="584" y="881"/>
                    <a:pt x="751" y="691"/>
                  </a:cubicBezTo>
                  <a:cubicBezTo>
                    <a:pt x="918" y="500"/>
                    <a:pt x="1156" y="405"/>
                    <a:pt x="1465" y="405"/>
                  </a:cubicBezTo>
                  <a:cubicBezTo>
                    <a:pt x="1596" y="405"/>
                    <a:pt x="1727" y="417"/>
                    <a:pt x="1870" y="465"/>
                  </a:cubicBezTo>
                  <a:cubicBezTo>
                    <a:pt x="2001" y="500"/>
                    <a:pt x="2132" y="548"/>
                    <a:pt x="2263" y="619"/>
                  </a:cubicBezTo>
                  <a:lnTo>
                    <a:pt x="2263" y="179"/>
                  </a:lnTo>
                  <a:cubicBezTo>
                    <a:pt x="2132" y="119"/>
                    <a:pt x="2001" y="84"/>
                    <a:pt x="1870" y="48"/>
                  </a:cubicBezTo>
                  <a:cubicBezTo>
                    <a:pt x="1727" y="24"/>
                    <a:pt x="1584" y="0"/>
                    <a:pt x="14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465175" y="4235175"/>
              <a:ext cx="11625" cy="99150"/>
            </a:xfrm>
            <a:custGeom>
              <a:avLst/>
              <a:gdLst/>
              <a:ahLst/>
              <a:cxnLst/>
              <a:rect l="l" t="t" r="r" b="b"/>
              <a:pathLst>
                <a:path w="465" h="3966" extrusionOk="0">
                  <a:moveTo>
                    <a:pt x="1" y="0"/>
                  </a:moveTo>
                  <a:lnTo>
                    <a:pt x="1" y="596"/>
                  </a:lnTo>
                  <a:lnTo>
                    <a:pt x="465" y="596"/>
                  </a:lnTo>
                  <a:lnTo>
                    <a:pt x="465" y="0"/>
                  </a:lnTo>
                  <a:close/>
                  <a:moveTo>
                    <a:pt x="1" y="1108"/>
                  </a:moveTo>
                  <a:lnTo>
                    <a:pt x="1" y="3965"/>
                  </a:lnTo>
                  <a:lnTo>
                    <a:pt x="465" y="3965"/>
                  </a:lnTo>
                  <a:lnTo>
                    <a:pt x="465" y="110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496425" y="4261075"/>
              <a:ext cx="65525" cy="75025"/>
            </a:xfrm>
            <a:custGeom>
              <a:avLst/>
              <a:gdLst/>
              <a:ahLst/>
              <a:cxnLst/>
              <a:rect l="l" t="t" r="r" b="b"/>
              <a:pathLst>
                <a:path w="2621" h="3001" extrusionOk="0">
                  <a:moveTo>
                    <a:pt x="1310" y="405"/>
                  </a:moveTo>
                  <a:cubicBezTo>
                    <a:pt x="1560" y="405"/>
                    <a:pt x="1751" y="500"/>
                    <a:pt x="1894" y="703"/>
                  </a:cubicBezTo>
                  <a:cubicBezTo>
                    <a:pt x="2049" y="893"/>
                    <a:pt x="2120" y="1167"/>
                    <a:pt x="2120" y="1500"/>
                  </a:cubicBezTo>
                  <a:cubicBezTo>
                    <a:pt x="2120" y="1846"/>
                    <a:pt x="2049" y="2108"/>
                    <a:pt x="1894" y="2310"/>
                  </a:cubicBezTo>
                  <a:cubicBezTo>
                    <a:pt x="1751" y="2513"/>
                    <a:pt x="1560" y="2608"/>
                    <a:pt x="1310" y="2608"/>
                  </a:cubicBezTo>
                  <a:cubicBezTo>
                    <a:pt x="1048" y="2608"/>
                    <a:pt x="858" y="2513"/>
                    <a:pt x="703" y="2310"/>
                  </a:cubicBezTo>
                  <a:cubicBezTo>
                    <a:pt x="560" y="2120"/>
                    <a:pt x="489" y="1846"/>
                    <a:pt x="489" y="1500"/>
                  </a:cubicBezTo>
                  <a:cubicBezTo>
                    <a:pt x="489" y="1167"/>
                    <a:pt x="560" y="893"/>
                    <a:pt x="703" y="703"/>
                  </a:cubicBezTo>
                  <a:cubicBezTo>
                    <a:pt x="858" y="500"/>
                    <a:pt x="1048" y="405"/>
                    <a:pt x="1310" y="405"/>
                  </a:cubicBezTo>
                  <a:close/>
                  <a:moveTo>
                    <a:pt x="1310" y="0"/>
                  </a:moveTo>
                  <a:cubicBezTo>
                    <a:pt x="894" y="0"/>
                    <a:pt x="572" y="143"/>
                    <a:pt x="346" y="405"/>
                  </a:cubicBezTo>
                  <a:cubicBezTo>
                    <a:pt x="108" y="667"/>
                    <a:pt x="1" y="1036"/>
                    <a:pt x="1" y="1500"/>
                  </a:cubicBezTo>
                  <a:cubicBezTo>
                    <a:pt x="1" y="1977"/>
                    <a:pt x="108" y="2334"/>
                    <a:pt x="346" y="2608"/>
                  </a:cubicBezTo>
                  <a:cubicBezTo>
                    <a:pt x="572" y="2870"/>
                    <a:pt x="894" y="3001"/>
                    <a:pt x="1310" y="3001"/>
                  </a:cubicBezTo>
                  <a:cubicBezTo>
                    <a:pt x="1715" y="3001"/>
                    <a:pt x="2037" y="2870"/>
                    <a:pt x="2263" y="2608"/>
                  </a:cubicBezTo>
                  <a:cubicBezTo>
                    <a:pt x="2501" y="2334"/>
                    <a:pt x="2620" y="1977"/>
                    <a:pt x="2620" y="1500"/>
                  </a:cubicBezTo>
                  <a:cubicBezTo>
                    <a:pt x="2620" y="1036"/>
                    <a:pt x="2501" y="667"/>
                    <a:pt x="2263" y="405"/>
                  </a:cubicBezTo>
                  <a:cubicBezTo>
                    <a:pt x="2037" y="143"/>
                    <a:pt x="1715" y="0"/>
                    <a:pt x="13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580675" y="4261075"/>
              <a:ext cx="59850" cy="73250"/>
            </a:xfrm>
            <a:custGeom>
              <a:avLst/>
              <a:gdLst/>
              <a:ahLst/>
              <a:cxnLst/>
              <a:rect l="l" t="t" r="r" b="b"/>
              <a:pathLst>
                <a:path w="2394" h="2930" extrusionOk="0">
                  <a:moveTo>
                    <a:pt x="1393" y="0"/>
                  </a:moveTo>
                  <a:cubicBezTo>
                    <a:pt x="1203" y="0"/>
                    <a:pt x="1024" y="48"/>
                    <a:pt x="869" y="131"/>
                  </a:cubicBezTo>
                  <a:cubicBezTo>
                    <a:pt x="715" y="215"/>
                    <a:pt x="584" y="346"/>
                    <a:pt x="476" y="512"/>
                  </a:cubicBezTo>
                  <a:lnTo>
                    <a:pt x="476" y="72"/>
                  </a:lnTo>
                  <a:lnTo>
                    <a:pt x="0" y="72"/>
                  </a:lnTo>
                  <a:lnTo>
                    <a:pt x="0" y="2929"/>
                  </a:lnTo>
                  <a:lnTo>
                    <a:pt x="476" y="2929"/>
                  </a:lnTo>
                  <a:lnTo>
                    <a:pt x="476" y="1310"/>
                  </a:lnTo>
                  <a:cubicBezTo>
                    <a:pt x="476" y="1036"/>
                    <a:pt x="548" y="822"/>
                    <a:pt x="691" y="655"/>
                  </a:cubicBezTo>
                  <a:cubicBezTo>
                    <a:pt x="834" y="488"/>
                    <a:pt x="1036" y="417"/>
                    <a:pt x="1298" y="417"/>
                  </a:cubicBezTo>
                  <a:cubicBezTo>
                    <a:pt x="1500" y="417"/>
                    <a:pt x="1655" y="477"/>
                    <a:pt x="1762" y="619"/>
                  </a:cubicBezTo>
                  <a:cubicBezTo>
                    <a:pt x="1869" y="750"/>
                    <a:pt x="1929" y="953"/>
                    <a:pt x="1929" y="1227"/>
                  </a:cubicBezTo>
                  <a:lnTo>
                    <a:pt x="1929" y="2929"/>
                  </a:lnTo>
                  <a:lnTo>
                    <a:pt x="2393" y="2929"/>
                  </a:lnTo>
                  <a:lnTo>
                    <a:pt x="2393" y="1203"/>
                  </a:lnTo>
                  <a:cubicBezTo>
                    <a:pt x="2393" y="810"/>
                    <a:pt x="2310" y="512"/>
                    <a:pt x="2143" y="310"/>
                  </a:cubicBezTo>
                  <a:cubicBezTo>
                    <a:pt x="1977" y="107"/>
                    <a:pt x="1727" y="0"/>
                    <a:pt x="13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2659550" y="4261075"/>
              <a:ext cx="60450" cy="75025"/>
            </a:xfrm>
            <a:custGeom>
              <a:avLst/>
              <a:gdLst/>
              <a:ahLst/>
              <a:cxnLst/>
              <a:rect l="l" t="t" r="r" b="b"/>
              <a:pathLst>
                <a:path w="2418" h="3001" extrusionOk="0">
                  <a:moveTo>
                    <a:pt x="1941" y="1489"/>
                  </a:moveTo>
                  <a:lnTo>
                    <a:pt x="1941" y="1596"/>
                  </a:lnTo>
                  <a:cubicBezTo>
                    <a:pt x="1941" y="1905"/>
                    <a:pt x="1858" y="2155"/>
                    <a:pt x="1703" y="2334"/>
                  </a:cubicBezTo>
                  <a:cubicBezTo>
                    <a:pt x="1548" y="2524"/>
                    <a:pt x="1346" y="2608"/>
                    <a:pt x="1084" y="2608"/>
                  </a:cubicBezTo>
                  <a:cubicBezTo>
                    <a:pt x="893" y="2608"/>
                    <a:pt x="739" y="2560"/>
                    <a:pt x="631" y="2465"/>
                  </a:cubicBezTo>
                  <a:cubicBezTo>
                    <a:pt x="524" y="2370"/>
                    <a:pt x="465" y="2239"/>
                    <a:pt x="465" y="2072"/>
                  </a:cubicBezTo>
                  <a:cubicBezTo>
                    <a:pt x="465" y="1858"/>
                    <a:pt x="548" y="1715"/>
                    <a:pt x="691" y="1620"/>
                  </a:cubicBezTo>
                  <a:cubicBezTo>
                    <a:pt x="834" y="1536"/>
                    <a:pt x="1096" y="1489"/>
                    <a:pt x="1477" y="1489"/>
                  </a:cubicBezTo>
                  <a:close/>
                  <a:moveTo>
                    <a:pt x="1179" y="0"/>
                  </a:moveTo>
                  <a:cubicBezTo>
                    <a:pt x="1024" y="0"/>
                    <a:pt x="870" y="24"/>
                    <a:pt x="715" y="60"/>
                  </a:cubicBezTo>
                  <a:cubicBezTo>
                    <a:pt x="548" y="84"/>
                    <a:pt x="381" y="143"/>
                    <a:pt x="215" y="203"/>
                  </a:cubicBezTo>
                  <a:lnTo>
                    <a:pt x="215" y="643"/>
                  </a:lnTo>
                  <a:cubicBezTo>
                    <a:pt x="358" y="560"/>
                    <a:pt x="500" y="500"/>
                    <a:pt x="655" y="465"/>
                  </a:cubicBezTo>
                  <a:cubicBezTo>
                    <a:pt x="810" y="417"/>
                    <a:pt x="965" y="405"/>
                    <a:pt x="1131" y="405"/>
                  </a:cubicBezTo>
                  <a:cubicBezTo>
                    <a:pt x="1393" y="405"/>
                    <a:pt x="1584" y="465"/>
                    <a:pt x="1727" y="584"/>
                  </a:cubicBezTo>
                  <a:cubicBezTo>
                    <a:pt x="1870" y="703"/>
                    <a:pt x="1941" y="869"/>
                    <a:pt x="1941" y="1084"/>
                  </a:cubicBezTo>
                  <a:lnTo>
                    <a:pt x="1941" y="1131"/>
                  </a:lnTo>
                  <a:lnTo>
                    <a:pt x="1286" y="1131"/>
                  </a:lnTo>
                  <a:cubicBezTo>
                    <a:pt x="858" y="1131"/>
                    <a:pt x="536" y="1215"/>
                    <a:pt x="322" y="1370"/>
                  </a:cubicBezTo>
                  <a:cubicBezTo>
                    <a:pt x="108" y="1536"/>
                    <a:pt x="0" y="1774"/>
                    <a:pt x="0" y="2096"/>
                  </a:cubicBezTo>
                  <a:cubicBezTo>
                    <a:pt x="0" y="2370"/>
                    <a:pt x="84" y="2596"/>
                    <a:pt x="262" y="2763"/>
                  </a:cubicBezTo>
                  <a:cubicBezTo>
                    <a:pt x="429" y="2917"/>
                    <a:pt x="667" y="3001"/>
                    <a:pt x="953" y="3001"/>
                  </a:cubicBezTo>
                  <a:cubicBezTo>
                    <a:pt x="1191" y="3001"/>
                    <a:pt x="1381" y="2965"/>
                    <a:pt x="1548" y="2882"/>
                  </a:cubicBezTo>
                  <a:cubicBezTo>
                    <a:pt x="1703" y="2798"/>
                    <a:pt x="1834" y="2667"/>
                    <a:pt x="1941" y="2501"/>
                  </a:cubicBezTo>
                  <a:lnTo>
                    <a:pt x="1941" y="2929"/>
                  </a:lnTo>
                  <a:lnTo>
                    <a:pt x="2417" y="2929"/>
                  </a:lnTo>
                  <a:lnTo>
                    <a:pt x="2417" y="1298"/>
                  </a:lnTo>
                  <a:cubicBezTo>
                    <a:pt x="2417" y="869"/>
                    <a:pt x="2310" y="536"/>
                    <a:pt x="2108" y="322"/>
                  </a:cubicBezTo>
                  <a:cubicBezTo>
                    <a:pt x="1905" y="107"/>
                    <a:pt x="1596" y="0"/>
                    <a:pt x="11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2744075" y="4235175"/>
              <a:ext cx="11650" cy="99150"/>
            </a:xfrm>
            <a:custGeom>
              <a:avLst/>
              <a:gdLst/>
              <a:ahLst/>
              <a:cxnLst/>
              <a:rect l="l" t="t" r="r" b="b"/>
              <a:pathLst>
                <a:path w="466" h="3966" extrusionOk="0">
                  <a:moveTo>
                    <a:pt x="1" y="0"/>
                  </a:moveTo>
                  <a:lnTo>
                    <a:pt x="1" y="3965"/>
                  </a:lnTo>
                  <a:lnTo>
                    <a:pt x="465" y="3965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567750" y="4365550"/>
              <a:ext cx="63725" cy="101225"/>
            </a:xfrm>
            <a:custGeom>
              <a:avLst/>
              <a:gdLst/>
              <a:ahLst/>
              <a:cxnLst/>
              <a:rect l="l" t="t" r="r" b="b"/>
              <a:pathLst>
                <a:path w="2549" h="4049" extrusionOk="0">
                  <a:moveTo>
                    <a:pt x="1286" y="1441"/>
                  </a:moveTo>
                  <a:cubicBezTo>
                    <a:pt x="1524" y="1441"/>
                    <a:pt x="1727" y="1536"/>
                    <a:pt x="1870" y="1739"/>
                  </a:cubicBezTo>
                  <a:cubicBezTo>
                    <a:pt x="2012" y="1929"/>
                    <a:pt x="2084" y="2203"/>
                    <a:pt x="2084" y="2548"/>
                  </a:cubicBezTo>
                  <a:cubicBezTo>
                    <a:pt x="2084" y="2894"/>
                    <a:pt x="2012" y="3156"/>
                    <a:pt x="1870" y="3358"/>
                  </a:cubicBezTo>
                  <a:cubicBezTo>
                    <a:pt x="1727" y="3548"/>
                    <a:pt x="1524" y="3656"/>
                    <a:pt x="1286" y="3656"/>
                  </a:cubicBezTo>
                  <a:cubicBezTo>
                    <a:pt x="1036" y="3656"/>
                    <a:pt x="834" y="3548"/>
                    <a:pt x="691" y="3358"/>
                  </a:cubicBezTo>
                  <a:cubicBezTo>
                    <a:pt x="560" y="3156"/>
                    <a:pt x="488" y="2894"/>
                    <a:pt x="488" y="2548"/>
                  </a:cubicBezTo>
                  <a:cubicBezTo>
                    <a:pt x="488" y="2203"/>
                    <a:pt x="560" y="1929"/>
                    <a:pt x="691" y="1739"/>
                  </a:cubicBezTo>
                  <a:cubicBezTo>
                    <a:pt x="834" y="1536"/>
                    <a:pt x="1036" y="1441"/>
                    <a:pt x="1286" y="1441"/>
                  </a:cubicBezTo>
                  <a:close/>
                  <a:moveTo>
                    <a:pt x="2084" y="0"/>
                  </a:moveTo>
                  <a:lnTo>
                    <a:pt x="2084" y="1548"/>
                  </a:lnTo>
                  <a:cubicBezTo>
                    <a:pt x="1989" y="1382"/>
                    <a:pt x="1858" y="1251"/>
                    <a:pt x="1703" y="1167"/>
                  </a:cubicBezTo>
                  <a:cubicBezTo>
                    <a:pt x="1560" y="1084"/>
                    <a:pt x="1381" y="1048"/>
                    <a:pt x="1167" y="1048"/>
                  </a:cubicBezTo>
                  <a:cubicBezTo>
                    <a:pt x="822" y="1048"/>
                    <a:pt x="536" y="1179"/>
                    <a:pt x="322" y="1465"/>
                  </a:cubicBezTo>
                  <a:cubicBezTo>
                    <a:pt x="107" y="1739"/>
                    <a:pt x="0" y="2096"/>
                    <a:pt x="0" y="2548"/>
                  </a:cubicBezTo>
                  <a:cubicBezTo>
                    <a:pt x="0" y="2989"/>
                    <a:pt x="107" y="3358"/>
                    <a:pt x="322" y="3632"/>
                  </a:cubicBezTo>
                  <a:cubicBezTo>
                    <a:pt x="536" y="3906"/>
                    <a:pt x="822" y="4049"/>
                    <a:pt x="1167" y="4049"/>
                  </a:cubicBezTo>
                  <a:cubicBezTo>
                    <a:pt x="1381" y="4049"/>
                    <a:pt x="1560" y="4001"/>
                    <a:pt x="1703" y="3918"/>
                  </a:cubicBezTo>
                  <a:cubicBezTo>
                    <a:pt x="1858" y="3834"/>
                    <a:pt x="1989" y="3715"/>
                    <a:pt x="2084" y="3537"/>
                  </a:cubicBezTo>
                  <a:lnTo>
                    <a:pt x="2084" y="3965"/>
                  </a:lnTo>
                  <a:lnTo>
                    <a:pt x="2548" y="3965"/>
                  </a:lnTo>
                  <a:lnTo>
                    <a:pt x="25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1650500" y="4391750"/>
              <a:ext cx="66100" cy="75025"/>
            </a:xfrm>
            <a:custGeom>
              <a:avLst/>
              <a:gdLst/>
              <a:ahLst/>
              <a:cxnLst/>
              <a:rect l="l" t="t" r="r" b="b"/>
              <a:pathLst>
                <a:path w="2644" h="3001" extrusionOk="0">
                  <a:moveTo>
                    <a:pt x="1405" y="393"/>
                  </a:moveTo>
                  <a:cubicBezTo>
                    <a:pt x="1643" y="393"/>
                    <a:pt x="1822" y="476"/>
                    <a:pt x="1965" y="631"/>
                  </a:cubicBezTo>
                  <a:cubicBezTo>
                    <a:pt x="2108" y="774"/>
                    <a:pt x="2179" y="988"/>
                    <a:pt x="2179" y="1238"/>
                  </a:cubicBezTo>
                  <a:lnTo>
                    <a:pt x="512" y="1238"/>
                  </a:lnTo>
                  <a:cubicBezTo>
                    <a:pt x="536" y="976"/>
                    <a:pt x="619" y="762"/>
                    <a:pt x="774" y="619"/>
                  </a:cubicBezTo>
                  <a:cubicBezTo>
                    <a:pt x="941" y="464"/>
                    <a:pt x="1143" y="393"/>
                    <a:pt x="1405" y="393"/>
                  </a:cubicBezTo>
                  <a:close/>
                  <a:moveTo>
                    <a:pt x="1405" y="0"/>
                  </a:moveTo>
                  <a:cubicBezTo>
                    <a:pt x="976" y="0"/>
                    <a:pt x="631" y="131"/>
                    <a:pt x="381" y="417"/>
                  </a:cubicBezTo>
                  <a:cubicBezTo>
                    <a:pt x="131" y="679"/>
                    <a:pt x="0" y="1060"/>
                    <a:pt x="0" y="1524"/>
                  </a:cubicBezTo>
                  <a:cubicBezTo>
                    <a:pt x="0" y="1977"/>
                    <a:pt x="131" y="2334"/>
                    <a:pt x="405" y="2596"/>
                  </a:cubicBezTo>
                  <a:cubicBezTo>
                    <a:pt x="667" y="2858"/>
                    <a:pt x="1024" y="3001"/>
                    <a:pt x="1488" y="3001"/>
                  </a:cubicBezTo>
                  <a:cubicBezTo>
                    <a:pt x="1667" y="3001"/>
                    <a:pt x="1846" y="2977"/>
                    <a:pt x="2024" y="2941"/>
                  </a:cubicBezTo>
                  <a:cubicBezTo>
                    <a:pt x="2203" y="2905"/>
                    <a:pt x="2370" y="2846"/>
                    <a:pt x="2536" y="2774"/>
                  </a:cubicBezTo>
                  <a:lnTo>
                    <a:pt x="2536" y="2334"/>
                  </a:lnTo>
                  <a:cubicBezTo>
                    <a:pt x="2370" y="2417"/>
                    <a:pt x="2203" y="2489"/>
                    <a:pt x="2036" y="2536"/>
                  </a:cubicBezTo>
                  <a:cubicBezTo>
                    <a:pt x="1869" y="2572"/>
                    <a:pt x="1691" y="2596"/>
                    <a:pt x="1512" y="2596"/>
                  </a:cubicBezTo>
                  <a:cubicBezTo>
                    <a:pt x="1203" y="2596"/>
                    <a:pt x="953" y="2512"/>
                    <a:pt x="786" y="2346"/>
                  </a:cubicBezTo>
                  <a:cubicBezTo>
                    <a:pt x="607" y="2179"/>
                    <a:pt x="512" y="1929"/>
                    <a:pt x="488" y="1607"/>
                  </a:cubicBezTo>
                  <a:lnTo>
                    <a:pt x="2643" y="1607"/>
                  </a:lnTo>
                  <a:lnTo>
                    <a:pt x="2643" y="1381"/>
                  </a:lnTo>
                  <a:cubicBezTo>
                    <a:pt x="2643" y="953"/>
                    <a:pt x="2536" y="619"/>
                    <a:pt x="2310" y="369"/>
                  </a:cubicBezTo>
                  <a:cubicBezTo>
                    <a:pt x="2096" y="119"/>
                    <a:pt x="1786" y="0"/>
                    <a:pt x="14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1766275" y="4369725"/>
              <a:ext cx="87250" cy="94975"/>
            </a:xfrm>
            <a:custGeom>
              <a:avLst/>
              <a:gdLst/>
              <a:ahLst/>
              <a:cxnLst/>
              <a:rect l="l" t="t" r="r" b="b"/>
              <a:pathLst>
                <a:path w="3490" h="3799" extrusionOk="0">
                  <a:moveTo>
                    <a:pt x="1" y="0"/>
                  </a:moveTo>
                  <a:lnTo>
                    <a:pt x="1453" y="3798"/>
                  </a:lnTo>
                  <a:lnTo>
                    <a:pt x="2037" y="3798"/>
                  </a:lnTo>
                  <a:lnTo>
                    <a:pt x="3489" y="0"/>
                  </a:lnTo>
                  <a:lnTo>
                    <a:pt x="2953" y="0"/>
                  </a:lnTo>
                  <a:lnTo>
                    <a:pt x="1739" y="3203"/>
                  </a:lnTo>
                  <a:lnTo>
                    <a:pt x="5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1852000" y="4391750"/>
              <a:ext cx="60450" cy="75025"/>
            </a:xfrm>
            <a:custGeom>
              <a:avLst/>
              <a:gdLst/>
              <a:ahLst/>
              <a:cxnLst/>
              <a:rect l="l" t="t" r="r" b="b"/>
              <a:pathLst>
                <a:path w="2418" h="3001" extrusionOk="0">
                  <a:moveTo>
                    <a:pt x="1941" y="1488"/>
                  </a:moveTo>
                  <a:lnTo>
                    <a:pt x="1941" y="1596"/>
                  </a:lnTo>
                  <a:cubicBezTo>
                    <a:pt x="1941" y="1893"/>
                    <a:pt x="1870" y="2143"/>
                    <a:pt x="1703" y="2334"/>
                  </a:cubicBezTo>
                  <a:cubicBezTo>
                    <a:pt x="1549" y="2512"/>
                    <a:pt x="1346" y="2608"/>
                    <a:pt x="1084" y="2608"/>
                  </a:cubicBezTo>
                  <a:cubicBezTo>
                    <a:pt x="894" y="2608"/>
                    <a:pt x="751" y="2560"/>
                    <a:pt x="632" y="2453"/>
                  </a:cubicBezTo>
                  <a:cubicBezTo>
                    <a:pt x="525" y="2358"/>
                    <a:pt x="477" y="2227"/>
                    <a:pt x="477" y="2060"/>
                  </a:cubicBezTo>
                  <a:cubicBezTo>
                    <a:pt x="477" y="1846"/>
                    <a:pt x="548" y="1703"/>
                    <a:pt x="691" y="1619"/>
                  </a:cubicBezTo>
                  <a:cubicBezTo>
                    <a:pt x="834" y="1524"/>
                    <a:pt x="1096" y="1488"/>
                    <a:pt x="1477" y="1488"/>
                  </a:cubicBezTo>
                  <a:close/>
                  <a:moveTo>
                    <a:pt x="1179" y="0"/>
                  </a:moveTo>
                  <a:cubicBezTo>
                    <a:pt x="1025" y="0"/>
                    <a:pt x="870" y="12"/>
                    <a:pt x="715" y="48"/>
                  </a:cubicBezTo>
                  <a:cubicBezTo>
                    <a:pt x="548" y="83"/>
                    <a:pt x="382" y="131"/>
                    <a:pt x="215" y="203"/>
                  </a:cubicBezTo>
                  <a:lnTo>
                    <a:pt x="215" y="631"/>
                  </a:lnTo>
                  <a:cubicBezTo>
                    <a:pt x="358" y="548"/>
                    <a:pt x="501" y="488"/>
                    <a:pt x="656" y="453"/>
                  </a:cubicBezTo>
                  <a:cubicBezTo>
                    <a:pt x="810" y="417"/>
                    <a:pt x="977" y="393"/>
                    <a:pt x="1132" y="393"/>
                  </a:cubicBezTo>
                  <a:cubicBezTo>
                    <a:pt x="1394" y="393"/>
                    <a:pt x="1584" y="453"/>
                    <a:pt x="1727" y="572"/>
                  </a:cubicBezTo>
                  <a:cubicBezTo>
                    <a:pt x="1870" y="691"/>
                    <a:pt x="1941" y="857"/>
                    <a:pt x="1941" y="1072"/>
                  </a:cubicBezTo>
                  <a:lnTo>
                    <a:pt x="1941" y="1119"/>
                  </a:lnTo>
                  <a:lnTo>
                    <a:pt x="1287" y="1119"/>
                  </a:lnTo>
                  <a:cubicBezTo>
                    <a:pt x="858" y="1119"/>
                    <a:pt x="536" y="1203"/>
                    <a:pt x="322" y="1369"/>
                  </a:cubicBezTo>
                  <a:cubicBezTo>
                    <a:pt x="108" y="1524"/>
                    <a:pt x="1" y="1774"/>
                    <a:pt x="1" y="2096"/>
                  </a:cubicBezTo>
                  <a:cubicBezTo>
                    <a:pt x="1" y="2369"/>
                    <a:pt x="84" y="2584"/>
                    <a:pt x="263" y="2750"/>
                  </a:cubicBezTo>
                  <a:cubicBezTo>
                    <a:pt x="429" y="2917"/>
                    <a:pt x="667" y="3001"/>
                    <a:pt x="953" y="3001"/>
                  </a:cubicBezTo>
                  <a:cubicBezTo>
                    <a:pt x="1191" y="3001"/>
                    <a:pt x="1382" y="2953"/>
                    <a:pt x="1549" y="2870"/>
                  </a:cubicBezTo>
                  <a:cubicBezTo>
                    <a:pt x="1703" y="2786"/>
                    <a:pt x="1834" y="2667"/>
                    <a:pt x="1941" y="2489"/>
                  </a:cubicBezTo>
                  <a:lnTo>
                    <a:pt x="1941" y="2917"/>
                  </a:lnTo>
                  <a:lnTo>
                    <a:pt x="2418" y="2917"/>
                  </a:lnTo>
                  <a:lnTo>
                    <a:pt x="2418" y="1298"/>
                  </a:lnTo>
                  <a:cubicBezTo>
                    <a:pt x="2418" y="857"/>
                    <a:pt x="2311" y="536"/>
                    <a:pt x="2108" y="322"/>
                  </a:cubicBezTo>
                  <a:cubicBezTo>
                    <a:pt x="1906" y="107"/>
                    <a:pt x="1596" y="0"/>
                    <a:pt x="11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936550" y="4365550"/>
              <a:ext cx="11625" cy="99150"/>
            </a:xfrm>
            <a:custGeom>
              <a:avLst/>
              <a:gdLst/>
              <a:ahLst/>
              <a:cxnLst/>
              <a:rect l="l" t="t" r="r" b="b"/>
              <a:pathLst>
                <a:path w="465" h="3966" extrusionOk="0">
                  <a:moveTo>
                    <a:pt x="0" y="0"/>
                  </a:moveTo>
                  <a:lnTo>
                    <a:pt x="0" y="3965"/>
                  </a:lnTo>
                  <a:lnTo>
                    <a:pt x="464" y="3965"/>
                  </a:lnTo>
                  <a:lnTo>
                    <a:pt x="46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967800" y="4391750"/>
              <a:ext cx="65500" cy="75025"/>
            </a:xfrm>
            <a:custGeom>
              <a:avLst/>
              <a:gdLst/>
              <a:ahLst/>
              <a:cxnLst/>
              <a:rect l="l" t="t" r="r" b="b"/>
              <a:pathLst>
                <a:path w="2620" h="3001" extrusionOk="0">
                  <a:moveTo>
                    <a:pt x="1310" y="393"/>
                  </a:moveTo>
                  <a:cubicBezTo>
                    <a:pt x="1560" y="393"/>
                    <a:pt x="1750" y="500"/>
                    <a:pt x="1893" y="691"/>
                  </a:cubicBezTo>
                  <a:cubicBezTo>
                    <a:pt x="2048" y="893"/>
                    <a:pt x="2120" y="1155"/>
                    <a:pt x="2120" y="1500"/>
                  </a:cubicBezTo>
                  <a:cubicBezTo>
                    <a:pt x="2120" y="1834"/>
                    <a:pt x="2048" y="2108"/>
                    <a:pt x="1893" y="2298"/>
                  </a:cubicBezTo>
                  <a:cubicBezTo>
                    <a:pt x="1750" y="2500"/>
                    <a:pt x="1560" y="2596"/>
                    <a:pt x="1310" y="2596"/>
                  </a:cubicBezTo>
                  <a:cubicBezTo>
                    <a:pt x="1048" y="2596"/>
                    <a:pt x="857" y="2500"/>
                    <a:pt x="703" y="2310"/>
                  </a:cubicBezTo>
                  <a:cubicBezTo>
                    <a:pt x="560" y="2108"/>
                    <a:pt x="488" y="1834"/>
                    <a:pt x="488" y="1500"/>
                  </a:cubicBezTo>
                  <a:cubicBezTo>
                    <a:pt x="488" y="1155"/>
                    <a:pt x="560" y="881"/>
                    <a:pt x="703" y="691"/>
                  </a:cubicBezTo>
                  <a:cubicBezTo>
                    <a:pt x="857" y="500"/>
                    <a:pt x="1048" y="393"/>
                    <a:pt x="1310" y="393"/>
                  </a:cubicBezTo>
                  <a:close/>
                  <a:moveTo>
                    <a:pt x="1310" y="0"/>
                  </a:moveTo>
                  <a:cubicBezTo>
                    <a:pt x="893" y="0"/>
                    <a:pt x="572" y="131"/>
                    <a:pt x="346" y="393"/>
                  </a:cubicBezTo>
                  <a:cubicBezTo>
                    <a:pt x="107" y="655"/>
                    <a:pt x="0" y="1024"/>
                    <a:pt x="0" y="1500"/>
                  </a:cubicBezTo>
                  <a:cubicBezTo>
                    <a:pt x="0" y="1965"/>
                    <a:pt x="107" y="2334"/>
                    <a:pt x="346" y="2596"/>
                  </a:cubicBezTo>
                  <a:cubicBezTo>
                    <a:pt x="572" y="2858"/>
                    <a:pt x="893" y="3001"/>
                    <a:pt x="1310" y="3001"/>
                  </a:cubicBezTo>
                  <a:cubicBezTo>
                    <a:pt x="1715" y="3001"/>
                    <a:pt x="2036" y="2858"/>
                    <a:pt x="2262" y="2596"/>
                  </a:cubicBezTo>
                  <a:cubicBezTo>
                    <a:pt x="2501" y="2334"/>
                    <a:pt x="2620" y="1965"/>
                    <a:pt x="2620" y="1500"/>
                  </a:cubicBezTo>
                  <a:cubicBezTo>
                    <a:pt x="2620" y="1024"/>
                    <a:pt x="2501" y="655"/>
                    <a:pt x="2262" y="393"/>
                  </a:cubicBezTo>
                  <a:cubicBezTo>
                    <a:pt x="2036" y="131"/>
                    <a:pt x="1715" y="0"/>
                    <a:pt x="13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2052025" y="4391750"/>
              <a:ext cx="42000" cy="72950"/>
            </a:xfrm>
            <a:custGeom>
              <a:avLst/>
              <a:gdLst/>
              <a:ahLst/>
              <a:cxnLst/>
              <a:rect l="l" t="t" r="r" b="b"/>
              <a:pathLst>
                <a:path w="1680" h="2918" extrusionOk="0">
                  <a:moveTo>
                    <a:pt x="1429" y="0"/>
                  </a:moveTo>
                  <a:cubicBezTo>
                    <a:pt x="1215" y="0"/>
                    <a:pt x="1013" y="36"/>
                    <a:pt x="858" y="131"/>
                  </a:cubicBezTo>
                  <a:cubicBezTo>
                    <a:pt x="703" y="214"/>
                    <a:pt x="572" y="334"/>
                    <a:pt x="477" y="512"/>
                  </a:cubicBezTo>
                  <a:lnTo>
                    <a:pt x="477" y="72"/>
                  </a:lnTo>
                  <a:lnTo>
                    <a:pt x="1" y="72"/>
                  </a:lnTo>
                  <a:lnTo>
                    <a:pt x="1" y="2917"/>
                  </a:lnTo>
                  <a:lnTo>
                    <a:pt x="477" y="2917"/>
                  </a:lnTo>
                  <a:lnTo>
                    <a:pt x="477" y="1417"/>
                  </a:lnTo>
                  <a:cubicBezTo>
                    <a:pt x="477" y="1096"/>
                    <a:pt x="548" y="845"/>
                    <a:pt x="691" y="679"/>
                  </a:cubicBezTo>
                  <a:cubicBezTo>
                    <a:pt x="834" y="500"/>
                    <a:pt x="1037" y="417"/>
                    <a:pt x="1298" y="417"/>
                  </a:cubicBezTo>
                  <a:cubicBezTo>
                    <a:pt x="1370" y="417"/>
                    <a:pt x="1441" y="429"/>
                    <a:pt x="1501" y="441"/>
                  </a:cubicBezTo>
                  <a:cubicBezTo>
                    <a:pt x="1560" y="453"/>
                    <a:pt x="1620" y="476"/>
                    <a:pt x="1679" y="500"/>
                  </a:cubicBezTo>
                  <a:lnTo>
                    <a:pt x="1668" y="24"/>
                  </a:lnTo>
                  <a:cubicBezTo>
                    <a:pt x="1620" y="12"/>
                    <a:pt x="1584" y="12"/>
                    <a:pt x="153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098475" y="4391750"/>
              <a:ext cx="66100" cy="75025"/>
            </a:xfrm>
            <a:custGeom>
              <a:avLst/>
              <a:gdLst/>
              <a:ahLst/>
              <a:cxnLst/>
              <a:rect l="l" t="t" r="r" b="b"/>
              <a:pathLst>
                <a:path w="2644" h="3001" extrusionOk="0">
                  <a:moveTo>
                    <a:pt x="1405" y="393"/>
                  </a:moveTo>
                  <a:cubicBezTo>
                    <a:pt x="1631" y="393"/>
                    <a:pt x="1822" y="476"/>
                    <a:pt x="1953" y="631"/>
                  </a:cubicBezTo>
                  <a:cubicBezTo>
                    <a:pt x="2096" y="774"/>
                    <a:pt x="2167" y="988"/>
                    <a:pt x="2179" y="1238"/>
                  </a:cubicBezTo>
                  <a:lnTo>
                    <a:pt x="500" y="1238"/>
                  </a:lnTo>
                  <a:cubicBezTo>
                    <a:pt x="524" y="976"/>
                    <a:pt x="619" y="762"/>
                    <a:pt x="774" y="619"/>
                  </a:cubicBezTo>
                  <a:cubicBezTo>
                    <a:pt x="929" y="464"/>
                    <a:pt x="1143" y="393"/>
                    <a:pt x="1405" y="393"/>
                  </a:cubicBezTo>
                  <a:close/>
                  <a:moveTo>
                    <a:pt x="1393" y="0"/>
                  </a:moveTo>
                  <a:cubicBezTo>
                    <a:pt x="964" y="0"/>
                    <a:pt x="631" y="131"/>
                    <a:pt x="369" y="417"/>
                  </a:cubicBezTo>
                  <a:cubicBezTo>
                    <a:pt x="119" y="679"/>
                    <a:pt x="0" y="1060"/>
                    <a:pt x="0" y="1524"/>
                  </a:cubicBezTo>
                  <a:cubicBezTo>
                    <a:pt x="0" y="1977"/>
                    <a:pt x="131" y="2334"/>
                    <a:pt x="393" y="2596"/>
                  </a:cubicBezTo>
                  <a:cubicBezTo>
                    <a:pt x="667" y="2858"/>
                    <a:pt x="1024" y="3001"/>
                    <a:pt x="1476" y="3001"/>
                  </a:cubicBezTo>
                  <a:cubicBezTo>
                    <a:pt x="1655" y="3001"/>
                    <a:pt x="1846" y="2977"/>
                    <a:pt x="2012" y="2941"/>
                  </a:cubicBezTo>
                  <a:cubicBezTo>
                    <a:pt x="2191" y="2905"/>
                    <a:pt x="2369" y="2846"/>
                    <a:pt x="2536" y="2774"/>
                  </a:cubicBezTo>
                  <a:lnTo>
                    <a:pt x="2536" y="2334"/>
                  </a:lnTo>
                  <a:cubicBezTo>
                    <a:pt x="2369" y="2417"/>
                    <a:pt x="2203" y="2489"/>
                    <a:pt x="2024" y="2536"/>
                  </a:cubicBezTo>
                  <a:cubicBezTo>
                    <a:pt x="1857" y="2572"/>
                    <a:pt x="1691" y="2596"/>
                    <a:pt x="1512" y="2596"/>
                  </a:cubicBezTo>
                  <a:cubicBezTo>
                    <a:pt x="1191" y="2596"/>
                    <a:pt x="953" y="2512"/>
                    <a:pt x="774" y="2346"/>
                  </a:cubicBezTo>
                  <a:cubicBezTo>
                    <a:pt x="607" y="2179"/>
                    <a:pt x="512" y="1929"/>
                    <a:pt x="488" y="1607"/>
                  </a:cubicBezTo>
                  <a:lnTo>
                    <a:pt x="2643" y="1607"/>
                  </a:lnTo>
                  <a:lnTo>
                    <a:pt x="2643" y="1381"/>
                  </a:lnTo>
                  <a:cubicBezTo>
                    <a:pt x="2643" y="953"/>
                    <a:pt x="2536" y="619"/>
                    <a:pt x="2310" y="369"/>
                  </a:cubicBezTo>
                  <a:cubicBezTo>
                    <a:pt x="2084" y="119"/>
                    <a:pt x="1786" y="0"/>
                    <a:pt x="13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2178525" y="4391750"/>
              <a:ext cx="54500" cy="75025"/>
            </a:xfrm>
            <a:custGeom>
              <a:avLst/>
              <a:gdLst/>
              <a:ahLst/>
              <a:cxnLst/>
              <a:rect l="l" t="t" r="r" b="b"/>
              <a:pathLst>
                <a:path w="2180" h="3001" extrusionOk="0">
                  <a:moveTo>
                    <a:pt x="1120" y="0"/>
                  </a:moveTo>
                  <a:cubicBezTo>
                    <a:pt x="763" y="0"/>
                    <a:pt x="501" y="72"/>
                    <a:pt x="310" y="214"/>
                  </a:cubicBezTo>
                  <a:cubicBezTo>
                    <a:pt x="120" y="369"/>
                    <a:pt x="25" y="572"/>
                    <a:pt x="25" y="834"/>
                  </a:cubicBezTo>
                  <a:cubicBezTo>
                    <a:pt x="25" y="1060"/>
                    <a:pt x="84" y="1238"/>
                    <a:pt x="215" y="1357"/>
                  </a:cubicBezTo>
                  <a:cubicBezTo>
                    <a:pt x="346" y="1488"/>
                    <a:pt x="560" y="1584"/>
                    <a:pt x="846" y="1643"/>
                  </a:cubicBezTo>
                  <a:lnTo>
                    <a:pt x="1013" y="1679"/>
                  </a:lnTo>
                  <a:cubicBezTo>
                    <a:pt x="1299" y="1738"/>
                    <a:pt x="1489" y="1810"/>
                    <a:pt x="1572" y="1881"/>
                  </a:cubicBezTo>
                  <a:cubicBezTo>
                    <a:pt x="1656" y="1941"/>
                    <a:pt x="1703" y="2048"/>
                    <a:pt x="1703" y="2167"/>
                  </a:cubicBezTo>
                  <a:cubicBezTo>
                    <a:pt x="1703" y="2310"/>
                    <a:pt x="1644" y="2417"/>
                    <a:pt x="1525" y="2489"/>
                  </a:cubicBezTo>
                  <a:cubicBezTo>
                    <a:pt x="1406" y="2560"/>
                    <a:pt x="1239" y="2608"/>
                    <a:pt x="1013" y="2608"/>
                  </a:cubicBezTo>
                  <a:cubicBezTo>
                    <a:pt x="846" y="2608"/>
                    <a:pt x="680" y="2584"/>
                    <a:pt x="513" y="2536"/>
                  </a:cubicBezTo>
                  <a:cubicBezTo>
                    <a:pt x="346" y="2489"/>
                    <a:pt x="179" y="2417"/>
                    <a:pt x="1" y="2334"/>
                  </a:cubicBezTo>
                  <a:lnTo>
                    <a:pt x="1" y="2822"/>
                  </a:lnTo>
                  <a:cubicBezTo>
                    <a:pt x="191" y="2881"/>
                    <a:pt x="358" y="2917"/>
                    <a:pt x="525" y="2953"/>
                  </a:cubicBezTo>
                  <a:cubicBezTo>
                    <a:pt x="691" y="2977"/>
                    <a:pt x="846" y="3001"/>
                    <a:pt x="1001" y="3001"/>
                  </a:cubicBezTo>
                  <a:cubicBezTo>
                    <a:pt x="1370" y="3001"/>
                    <a:pt x="1656" y="2917"/>
                    <a:pt x="1870" y="2762"/>
                  </a:cubicBezTo>
                  <a:cubicBezTo>
                    <a:pt x="2084" y="2608"/>
                    <a:pt x="2180" y="2405"/>
                    <a:pt x="2180" y="2131"/>
                  </a:cubicBezTo>
                  <a:cubicBezTo>
                    <a:pt x="2180" y="1905"/>
                    <a:pt x="2108" y="1715"/>
                    <a:pt x="1977" y="1596"/>
                  </a:cubicBezTo>
                  <a:cubicBezTo>
                    <a:pt x="1834" y="1465"/>
                    <a:pt x="1596" y="1357"/>
                    <a:pt x="1263" y="1286"/>
                  </a:cubicBezTo>
                  <a:lnTo>
                    <a:pt x="1108" y="1250"/>
                  </a:lnTo>
                  <a:cubicBezTo>
                    <a:pt x="846" y="1191"/>
                    <a:pt x="680" y="1143"/>
                    <a:pt x="596" y="1072"/>
                  </a:cubicBezTo>
                  <a:cubicBezTo>
                    <a:pt x="513" y="1012"/>
                    <a:pt x="477" y="929"/>
                    <a:pt x="477" y="822"/>
                  </a:cubicBezTo>
                  <a:cubicBezTo>
                    <a:pt x="477" y="679"/>
                    <a:pt x="537" y="572"/>
                    <a:pt x="644" y="500"/>
                  </a:cubicBezTo>
                  <a:cubicBezTo>
                    <a:pt x="763" y="429"/>
                    <a:pt x="941" y="393"/>
                    <a:pt x="1180" y="393"/>
                  </a:cubicBezTo>
                  <a:cubicBezTo>
                    <a:pt x="1322" y="393"/>
                    <a:pt x="1477" y="405"/>
                    <a:pt x="1620" y="441"/>
                  </a:cubicBezTo>
                  <a:cubicBezTo>
                    <a:pt x="1763" y="476"/>
                    <a:pt x="1894" y="524"/>
                    <a:pt x="2037" y="595"/>
                  </a:cubicBezTo>
                  <a:lnTo>
                    <a:pt x="2037" y="155"/>
                  </a:lnTo>
                  <a:cubicBezTo>
                    <a:pt x="1906" y="95"/>
                    <a:pt x="1763" y="60"/>
                    <a:pt x="1608" y="36"/>
                  </a:cubicBezTo>
                  <a:cubicBezTo>
                    <a:pt x="1453" y="12"/>
                    <a:pt x="1287" y="0"/>
                    <a:pt x="11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665550" y="4210175"/>
              <a:ext cx="249150" cy="275050"/>
            </a:xfrm>
            <a:custGeom>
              <a:avLst/>
              <a:gdLst/>
              <a:ahLst/>
              <a:cxnLst/>
              <a:rect l="l" t="t" r="r" b="b"/>
              <a:pathLst>
                <a:path w="9966" h="11002" extrusionOk="0">
                  <a:moveTo>
                    <a:pt x="5584" y="0"/>
                  </a:moveTo>
                  <a:cubicBezTo>
                    <a:pt x="4025" y="0"/>
                    <a:pt x="2703" y="524"/>
                    <a:pt x="1620" y="1584"/>
                  </a:cubicBezTo>
                  <a:cubicBezTo>
                    <a:pt x="536" y="2644"/>
                    <a:pt x="0" y="3953"/>
                    <a:pt x="0" y="5537"/>
                  </a:cubicBezTo>
                  <a:cubicBezTo>
                    <a:pt x="0" y="7108"/>
                    <a:pt x="524" y="8418"/>
                    <a:pt x="1584" y="9454"/>
                  </a:cubicBezTo>
                  <a:cubicBezTo>
                    <a:pt x="2655" y="10490"/>
                    <a:pt x="4001" y="11002"/>
                    <a:pt x="5644" y="11002"/>
                  </a:cubicBezTo>
                  <a:cubicBezTo>
                    <a:pt x="7275" y="11002"/>
                    <a:pt x="8704" y="10323"/>
                    <a:pt x="9906" y="8966"/>
                  </a:cubicBezTo>
                  <a:lnTo>
                    <a:pt x="8382" y="7394"/>
                  </a:lnTo>
                  <a:cubicBezTo>
                    <a:pt x="7644" y="8323"/>
                    <a:pt x="6692" y="8787"/>
                    <a:pt x="5525" y="8787"/>
                  </a:cubicBezTo>
                  <a:cubicBezTo>
                    <a:pt x="4668" y="8787"/>
                    <a:pt x="3953" y="8489"/>
                    <a:pt x="3346" y="7882"/>
                  </a:cubicBezTo>
                  <a:cubicBezTo>
                    <a:pt x="2751" y="7287"/>
                    <a:pt x="2453" y="6489"/>
                    <a:pt x="2453" y="5501"/>
                  </a:cubicBezTo>
                  <a:cubicBezTo>
                    <a:pt x="2453" y="4513"/>
                    <a:pt x="2763" y="3727"/>
                    <a:pt x="3394" y="3144"/>
                  </a:cubicBezTo>
                  <a:cubicBezTo>
                    <a:pt x="4037" y="2560"/>
                    <a:pt x="4799" y="2263"/>
                    <a:pt x="5692" y="2263"/>
                  </a:cubicBezTo>
                  <a:cubicBezTo>
                    <a:pt x="6811" y="2263"/>
                    <a:pt x="7739" y="2739"/>
                    <a:pt x="8490" y="3667"/>
                  </a:cubicBezTo>
                  <a:lnTo>
                    <a:pt x="9966" y="1989"/>
                  </a:lnTo>
                  <a:cubicBezTo>
                    <a:pt x="8787" y="667"/>
                    <a:pt x="7323" y="0"/>
                    <a:pt x="55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959925" y="4216425"/>
              <a:ext cx="245600" cy="265825"/>
            </a:xfrm>
            <a:custGeom>
              <a:avLst/>
              <a:gdLst/>
              <a:ahLst/>
              <a:cxnLst/>
              <a:rect l="l" t="t" r="r" b="b"/>
              <a:pathLst>
                <a:path w="9824" h="10633" extrusionOk="0">
                  <a:moveTo>
                    <a:pt x="1" y="0"/>
                  </a:moveTo>
                  <a:lnTo>
                    <a:pt x="1" y="10633"/>
                  </a:lnTo>
                  <a:lnTo>
                    <a:pt x="2382" y="10633"/>
                  </a:lnTo>
                  <a:lnTo>
                    <a:pt x="2382" y="3965"/>
                  </a:lnTo>
                  <a:lnTo>
                    <a:pt x="7442" y="10633"/>
                  </a:lnTo>
                  <a:lnTo>
                    <a:pt x="9823" y="10633"/>
                  </a:lnTo>
                  <a:lnTo>
                    <a:pt x="9823" y="0"/>
                  </a:lnTo>
                  <a:lnTo>
                    <a:pt x="7442" y="0"/>
                  </a:lnTo>
                  <a:lnTo>
                    <a:pt x="7442" y="6846"/>
                  </a:lnTo>
                  <a:lnTo>
                    <a:pt x="22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237050" y="4216425"/>
              <a:ext cx="126225" cy="238150"/>
            </a:xfrm>
            <a:custGeom>
              <a:avLst/>
              <a:gdLst/>
              <a:ahLst/>
              <a:cxnLst/>
              <a:rect l="l" t="t" r="r" b="b"/>
              <a:pathLst>
                <a:path w="5049" h="9526" extrusionOk="0">
                  <a:moveTo>
                    <a:pt x="0" y="0"/>
                  </a:moveTo>
                  <a:lnTo>
                    <a:pt x="3822" y="9525"/>
                  </a:lnTo>
                  <a:lnTo>
                    <a:pt x="5049" y="6180"/>
                  </a:lnTo>
                  <a:lnTo>
                    <a:pt x="25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338850" y="4216425"/>
              <a:ext cx="162250" cy="265825"/>
            </a:xfrm>
            <a:custGeom>
              <a:avLst/>
              <a:gdLst/>
              <a:ahLst/>
              <a:cxnLst/>
              <a:rect l="l" t="t" r="r" b="b"/>
              <a:pathLst>
                <a:path w="6490" h="10633" extrusionOk="0">
                  <a:moveTo>
                    <a:pt x="3917" y="0"/>
                  </a:moveTo>
                  <a:lnTo>
                    <a:pt x="1381" y="6323"/>
                  </a:lnTo>
                  <a:lnTo>
                    <a:pt x="429" y="8918"/>
                  </a:lnTo>
                  <a:lnTo>
                    <a:pt x="0" y="10121"/>
                  </a:lnTo>
                  <a:lnTo>
                    <a:pt x="203" y="10633"/>
                  </a:lnTo>
                  <a:lnTo>
                    <a:pt x="2215" y="10633"/>
                  </a:lnTo>
                  <a:lnTo>
                    <a:pt x="64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" name="Google Shape;42;p2"/>
          <p:cNvSpPr/>
          <p:nvPr/>
        </p:nvSpPr>
        <p:spPr>
          <a:xfrm>
            <a:off x="-72738" y="-48491"/>
            <a:ext cx="3882835" cy="5240488"/>
          </a:xfrm>
          <a:custGeom>
            <a:avLst/>
            <a:gdLst/>
            <a:ahLst/>
            <a:cxnLst/>
            <a:rect l="l" t="t" r="r" b="b"/>
            <a:pathLst>
              <a:path w="125172" h="168939" extrusionOk="0">
                <a:moveTo>
                  <a:pt x="1" y="1"/>
                </a:moveTo>
                <a:lnTo>
                  <a:pt x="68629" y="168938"/>
                </a:lnTo>
                <a:lnTo>
                  <a:pt x="125171" y="168938"/>
                </a:lnTo>
                <a:lnTo>
                  <a:pt x="125171" y="1370"/>
                </a:lnTo>
                <a:lnTo>
                  <a:pt x="1" y="1"/>
                </a:lnTo>
                <a:close/>
              </a:path>
            </a:pathLst>
          </a:custGeom>
          <a:solidFill>
            <a:srgbClr val="37B9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303397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solidFill>
          <a:srgbClr val="37B9EC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"/>
          <p:cNvSpPr/>
          <p:nvPr/>
        </p:nvSpPr>
        <p:spPr>
          <a:xfrm rot="10800000">
            <a:off x="-150" y="490275"/>
            <a:ext cx="10001400" cy="4661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3"/>
          <p:cNvSpPr txBox="1">
            <a:spLocks noGrp="1"/>
          </p:cNvSpPr>
          <p:nvPr>
            <p:ph type="title"/>
          </p:nvPr>
        </p:nvSpPr>
        <p:spPr>
          <a:xfrm>
            <a:off x="3853500" y="762000"/>
            <a:ext cx="4570500" cy="6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code Sans"/>
              <a:buNone/>
              <a:defRPr sz="2900" b="1"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46" name="Google Shape;46;p3"/>
          <p:cNvSpPr txBox="1">
            <a:spLocks noGrp="1"/>
          </p:cNvSpPr>
          <p:nvPr>
            <p:ph type="title" idx="2"/>
          </p:nvPr>
        </p:nvSpPr>
        <p:spPr>
          <a:xfrm>
            <a:off x="2567225" y="1406175"/>
            <a:ext cx="1119300" cy="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Raleway"/>
              <a:buNone/>
              <a:defRPr sz="33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47" name="Google Shape;47;p3"/>
          <p:cNvSpPr txBox="1">
            <a:spLocks noGrp="1"/>
          </p:cNvSpPr>
          <p:nvPr>
            <p:ph type="subTitle" idx="1"/>
          </p:nvPr>
        </p:nvSpPr>
        <p:spPr>
          <a:xfrm>
            <a:off x="2565250" y="2020939"/>
            <a:ext cx="23529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00">
                <a:latin typeface="Roboto Thin"/>
                <a:ea typeface="Roboto Thin"/>
                <a:cs typeface="Roboto Thin"/>
                <a:sym typeface="Roboto Thin"/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ubTitle" idx="3"/>
          </p:nvPr>
        </p:nvSpPr>
        <p:spPr>
          <a:xfrm>
            <a:off x="2563275" y="2378452"/>
            <a:ext cx="2352900" cy="8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editar el estilo de subtítulo del patrón</a:t>
            </a:r>
            <a:endParaRPr/>
          </a:p>
        </p:txBody>
      </p:sp>
      <p:sp>
        <p:nvSpPr>
          <p:cNvPr id="49" name="Google Shape;49;p3"/>
          <p:cNvSpPr txBox="1">
            <a:spLocks noGrp="1"/>
          </p:cNvSpPr>
          <p:nvPr>
            <p:ph type="title" idx="4"/>
          </p:nvPr>
        </p:nvSpPr>
        <p:spPr>
          <a:xfrm>
            <a:off x="6071100" y="1406175"/>
            <a:ext cx="1119300" cy="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Raleway"/>
              <a:buNone/>
              <a:defRPr sz="33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50" name="Google Shape;50;p3"/>
          <p:cNvSpPr txBox="1">
            <a:spLocks noGrp="1"/>
          </p:cNvSpPr>
          <p:nvPr>
            <p:ph type="subTitle" idx="5"/>
          </p:nvPr>
        </p:nvSpPr>
        <p:spPr>
          <a:xfrm>
            <a:off x="6071100" y="2017802"/>
            <a:ext cx="23529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00">
                <a:latin typeface="Roboto Thin"/>
                <a:ea typeface="Roboto Thin"/>
                <a:cs typeface="Roboto Thin"/>
                <a:sym typeface="Roboto Thin"/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/>
          </a:p>
        </p:txBody>
      </p:sp>
      <p:sp>
        <p:nvSpPr>
          <p:cNvPr id="51" name="Google Shape;51;p3"/>
          <p:cNvSpPr txBox="1">
            <a:spLocks noGrp="1"/>
          </p:cNvSpPr>
          <p:nvPr>
            <p:ph type="subTitle" idx="6"/>
          </p:nvPr>
        </p:nvSpPr>
        <p:spPr>
          <a:xfrm>
            <a:off x="6067150" y="2375316"/>
            <a:ext cx="2352900" cy="8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editar el estilo de subtítulo del patrón</a:t>
            </a:r>
            <a:endParaRPr/>
          </a:p>
        </p:txBody>
      </p:sp>
      <p:sp>
        <p:nvSpPr>
          <p:cNvPr id="52" name="Google Shape;52;p3"/>
          <p:cNvSpPr txBox="1">
            <a:spLocks noGrp="1"/>
          </p:cNvSpPr>
          <p:nvPr>
            <p:ph type="title" idx="7"/>
          </p:nvPr>
        </p:nvSpPr>
        <p:spPr>
          <a:xfrm>
            <a:off x="2571175" y="2845950"/>
            <a:ext cx="1119300" cy="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Roboto"/>
              <a:buNone/>
              <a:defRPr sz="33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53" name="Google Shape;53;p3"/>
          <p:cNvSpPr txBox="1">
            <a:spLocks noGrp="1"/>
          </p:cNvSpPr>
          <p:nvPr>
            <p:ph type="subTitle" idx="8"/>
          </p:nvPr>
        </p:nvSpPr>
        <p:spPr>
          <a:xfrm>
            <a:off x="2569200" y="3463850"/>
            <a:ext cx="23529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00">
                <a:latin typeface="Roboto Thin"/>
                <a:ea typeface="Roboto Thin"/>
                <a:cs typeface="Roboto Thin"/>
                <a:sym typeface="Roboto Thin"/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/>
          </a:p>
        </p:txBody>
      </p:sp>
      <p:sp>
        <p:nvSpPr>
          <p:cNvPr id="54" name="Google Shape;54;p3"/>
          <p:cNvSpPr txBox="1">
            <a:spLocks noGrp="1"/>
          </p:cNvSpPr>
          <p:nvPr>
            <p:ph type="subTitle" idx="9"/>
          </p:nvPr>
        </p:nvSpPr>
        <p:spPr>
          <a:xfrm>
            <a:off x="2567225" y="3821363"/>
            <a:ext cx="2352900" cy="8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editar el estilo de subtítulo del patrón</a:t>
            </a:r>
            <a:endParaRPr/>
          </a:p>
        </p:txBody>
      </p:sp>
      <p:sp>
        <p:nvSpPr>
          <p:cNvPr id="55" name="Google Shape;55;p3"/>
          <p:cNvSpPr txBox="1">
            <a:spLocks noGrp="1"/>
          </p:cNvSpPr>
          <p:nvPr>
            <p:ph type="title" idx="13"/>
          </p:nvPr>
        </p:nvSpPr>
        <p:spPr>
          <a:xfrm>
            <a:off x="6075050" y="2845950"/>
            <a:ext cx="1119300" cy="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Roboto"/>
              <a:buNone/>
              <a:defRPr sz="33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56" name="Google Shape;56;p3"/>
          <p:cNvSpPr txBox="1">
            <a:spLocks noGrp="1"/>
          </p:cNvSpPr>
          <p:nvPr>
            <p:ph type="subTitle" idx="14"/>
          </p:nvPr>
        </p:nvSpPr>
        <p:spPr>
          <a:xfrm>
            <a:off x="6075050" y="3454441"/>
            <a:ext cx="23529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00">
                <a:latin typeface="Roboto Thin"/>
                <a:ea typeface="Roboto Thin"/>
                <a:cs typeface="Roboto Thin"/>
                <a:sym typeface="Roboto Thin"/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/>
          </a:p>
        </p:txBody>
      </p:sp>
      <p:sp>
        <p:nvSpPr>
          <p:cNvPr id="57" name="Google Shape;57;p3"/>
          <p:cNvSpPr txBox="1">
            <a:spLocks noGrp="1"/>
          </p:cNvSpPr>
          <p:nvPr>
            <p:ph type="subTitle" idx="15"/>
          </p:nvPr>
        </p:nvSpPr>
        <p:spPr>
          <a:xfrm>
            <a:off x="6071100" y="3811954"/>
            <a:ext cx="2352900" cy="8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editar el estilo de subtítulo del patrón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5595556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rgbClr val="37B9EC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"/>
          <p:cNvSpPr/>
          <p:nvPr/>
        </p:nvSpPr>
        <p:spPr>
          <a:xfrm>
            <a:off x="-371475" y="464675"/>
            <a:ext cx="10001400" cy="4214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4"/>
          <p:cNvSpPr txBox="1">
            <a:spLocks noGrp="1"/>
          </p:cNvSpPr>
          <p:nvPr>
            <p:ph type="title"/>
          </p:nvPr>
        </p:nvSpPr>
        <p:spPr>
          <a:xfrm>
            <a:off x="4366483" y="3418050"/>
            <a:ext cx="3129600" cy="6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61" name="Google Shape;61;p4"/>
          <p:cNvSpPr txBox="1">
            <a:spLocks noGrp="1"/>
          </p:cNvSpPr>
          <p:nvPr>
            <p:ph type="subTitle" idx="1"/>
          </p:nvPr>
        </p:nvSpPr>
        <p:spPr>
          <a:xfrm>
            <a:off x="1647875" y="1816950"/>
            <a:ext cx="5848200" cy="15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5000"/>
              <a:buNone/>
              <a:defRPr sz="5000"/>
            </a:lvl9pPr>
          </a:lstStyle>
          <a:p>
            <a:r>
              <a:rPr lang="es-ES" smtClean="0"/>
              <a:t>Haga clic para editar el estilo de subtítulo del patrón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94142488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rgbClr val="FFFFFF"/>
        </a:soli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5"/>
          <p:cNvSpPr/>
          <p:nvPr/>
        </p:nvSpPr>
        <p:spPr>
          <a:xfrm flipH="1">
            <a:off x="4445050" y="-48500"/>
            <a:ext cx="6232800" cy="5289000"/>
          </a:xfrm>
          <a:prstGeom prst="rect">
            <a:avLst/>
          </a:prstGeom>
          <a:solidFill>
            <a:srgbClr val="37B9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4" name="Google Shape;64;p5"/>
          <p:cNvGrpSpPr/>
          <p:nvPr/>
        </p:nvGrpSpPr>
        <p:grpSpPr>
          <a:xfrm>
            <a:off x="651590" y="-48491"/>
            <a:ext cx="3882835" cy="5240488"/>
            <a:chOff x="18135875" y="7287025"/>
            <a:chExt cx="3129300" cy="4223475"/>
          </a:xfrm>
        </p:grpSpPr>
        <p:sp>
          <p:nvSpPr>
            <p:cNvPr id="65" name="Google Shape;65;p5"/>
            <p:cNvSpPr/>
            <p:nvPr/>
          </p:nvSpPr>
          <p:spPr>
            <a:xfrm>
              <a:off x="18712638" y="8431312"/>
              <a:ext cx="1499325" cy="1934200"/>
            </a:xfrm>
            <a:custGeom>
              <a:avLst/>
              <a:gdLst/>
              <a:ahLst/>
              <a:cxnLst/>
              <a:rect l="l" t="t" r="r" b="b"/>
              <a:pathLst>
                <a:path w="59973" h="77368" extrusionOk="0">
                  <a:moveTo>
                    <a:pt x="33767" y="1"/>
                  </a:moveTo>
                  <a:lnTo>
                    <a:pt x="1" y="77367"/>
                  </a:lnTo>
                  <a:lnTo>
                    <a:pt x="26219" y="77367"/>
                  </a:lnTo>
                  <a:lnTo>
                    <a:pt x="5997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5"/>
            <p:cNvSpPr/>
            <p:nvPr/>
          </p:nvSpPr>
          <p:spPr>
            <a:xfrm>
              <a:off x="18135875" y="7287025"/>
              <a:ext cx="3129300" cy="4223475"/>
            </a:xfrm>
            <a:custGeom>
              <a:avLst/>
              <a:gdLst/>
              <a:ahLst/>
              <a:cxnLst/>
              <a:rect l="l" t="t" r="r" b="b"/>
              <a:pathLst>
                <a:path w="125172" h="168939" extrusionOk="0">
                  <a:moveTo>
                    <a:pt x="1" y="1"/>
                  </a:moveTo>
                  <a:lnTo>
                    <a:pt x="68629" y="168938"/>
                  </a:lnTo>
                  <a:lnTo>
                    <a:pt x="125171" y="168938"/>
                  </a:lnTo>
                  <a:lnTo>
                    <a:pt x="125171" y="137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7" name="Google Shape;67;p5"/>
          <p:cNvSpPr txBox="1">
            <a:spLocks noGrp="1"/>
          </p:cNvSpPr>
          <p:nvPr>
            <p:ph type="ctrTitle"/>
          </p:nvPr>
        </p:nvSpPr>
        <p:spPr>
          <a:xfrm>
            <a:off x="3859675" y="1765925"/>
            <a:ext cx="4364400" cy="186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1425" rIns="91425" bIns="91425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3400"/>
              <a:buFont typeface="Encode Sans"/>
              <a:buNone/>
              <a:defRPr sz="3700" b="1">
                <a:solidFill>
                  <a:srgbClr val="F2F2F2"/>
                </a:solidFill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0880030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bg>
      <p:bgPr>
        <a:solidFill>
          <a:srgbClr val="37B9EC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6"/>
          <p:cNvSpPr/>
          <p:nvPr/>
        </p:nvSpPr>
        <p:spPr>
          <a:xfrm>
            <a:off x="590550" y="464675"/>
            <a:ext cx="7972500" cy="4214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6"/>
          <p:cNvSpPr txBox="1">
            <a:spLocks noGrp="1"/>
          </p:cNvSpPr>
          <p:nvPr>
            <p:ph type="title"/>
          </p:nvPr>
        </p:nvSpPr>
        <p:spPr>
          <a:xfrm>
            <a:off x="719775" y="762000"/>
            <a:ext cx="4195200" cy="6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Encode Sans"/>
              <a:buNone/>
              <a:defRPr sz="3300" b="1"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71" name="Google Shape;71;p6"/>
          <p:cNvSpPr txBox="1">
            <a:spLocks noGrp="1"/>
          </p:cNvSpPr>
          <p:nvPr>
            <p:ph type="subTitle" idx="1"/>
          </p:nvPr>
        </p:nvSpPr>
        <p:spPr>
          <a:xfrm>
            <a:off x="900060" y="2576525"/>
            <a:ext cx="23529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00">
                <a:latin typeface="Roboto Thin"/>
                <a:ea typeface="Roboto Thin"/>
                <a:cs typeface="Roboto Thin"/>
                <a:sym typeface="Roboto Thin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/>
          </a:p>
        </p:txBody>
      </p:sp>
      <p:sp>
        <p:nvSpPr>
          <p:cNvPr id="72" name="Google Shape;72;p6"/>
          <p:cNvSpPr txBox="1">
            <a:spLocks noGrp="1"/>
          </p:cNvSpPr>
          <p:nvPr>
            <p:ph type="subTitle" idx="2"/>
          </p:nvPr>
        </p:nvSpPr>
        <p:spPr>
          <a:xfrm>
            <a:off x="896110" y="2918554"/>
            <a:ext cx="2352900" cy="8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editar el estilo de subtítulo del patrón</a:t>
            </a:r>
            <a:endParaRPr/>
          </a:p>
        </p:txBody>
      </p:sp>
      <p:sp>
        <p:nvSpPr>
          <p:cNvPr id="73" name="Google Shape;73;p6"/>
          <p:cNvSpPr txBox="1">
            <a:spLocks noGrp="1"/>
          </p:cNvSpPr>
          <p:nvPr>
            <p:ph type="subTitle" idx="3"/>
          </p:nvPr>
        </p:nvSpPr>
        <p:spPr>
          <a:xfrm>
            <a:off x="3395610" y="2576525"/>
            <a:ext cx="23529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00">
                <a:latin typeface="Roboto Thin"/>
                <a:ea typeface="Roboto Thin"/>
                <a:cs typeface="Roboto Thin"/>
                <a:sym typeface="Roboto Thin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/>
          </a:p>
        </p:txBody>
      </p:sp>
      <p:sp>
        <p:nvSpPr>
          <p:cNvPr id="74" name="Google Shape;74;p6"/>
          <p:cNvSpPr txBox="1">
            <a:spLocks noGrp="1"/>
          </p:cNvSpPr>
          <p:nvPr>
            <p:ph type="subTitle" idx="4"/>
          </p:nvPr>
        </p:nvSpPr>
        <p:spPr>
          <a:xfrm>
            <a:off x="3391660" y="2918554"/>
            <a:ext cx="2352900" cy="8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editar el estilo de subtítulo del patrón</a:t>
            </a:r>
            <a:endParaRPr/>
          </a:p>
        </p:txBody>
      </p:sp>
      <p:sp>
        <p:nvSpPr>
          <p:cNvPr id="75" name="Google Shape;75;p6"/>
          <p:cNvSpPr txBox="1">
            <a:spLocks noGrp="1"/>
          </p:cNvSpPr>
          <p:nvPr>
            <p:ph type="subTitle" idx="5"/>
          </p:nvPr>
        </p:nvSpPr>
        <p:spPr>
          <a:xfrm>
            <a:off x="5895110" y="2576525"/>
            <a:ext cx="23529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00">
                <a:latin typeface="Roboto Thin"/>
                <a:ea typeface="Roboto Thin"/>
                <a:cs typeface="Roboto Thin"/>
                <a:sym typeface="Roboto Thin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/>
          </a:p>
        </p:txBody>
      </p:sp>
      <p:sp>
        <p:nvSpPr>
          <p:cNvPr id="76" name="Google Shape;76;p6"/>
          <p:cNvSpPr txBox="1">
            <a:spLocks noGrp="1"/>
          </p:cNvSpPr>
          <p:nvPr>
            <p:ph type="subTitle" idx="6"/>
          </p:nvPr>
        </p:nvSpPr>
        <p:spPr>
          <a:xfrm>
            <a:off x="5891160" y="2918554"/>
            <a:ext cx="2352900" cy="8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editar el estilo de subtítulo del patrón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636015042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7"/>
          <p:cNvSpPr txBox="1">
            <a:spLocks noGrp="1"/>
          </p:cNvSpPr>
          <p:nvPr>
            <p:ph type="subTitle" idx="1"/>
          </p:nvPr>
        </p:nvSpPr>
        <p:spPr>
          <a:xfrm flipH="1">
            <a:off x="748350" y="1505425"/>
            <a:ext cx="7109400" cy="309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lphaLcPeriod"/>
              <a:defRPr sz="1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romanLcPeriod"/>
              <a:defRPr sz="1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  <a:defRPr sz="1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lphaLcPeriod"/>
              <a:defRPr sz="1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romanLcPeriod"/>
              <a:defRPr sz="1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  <a:defRPr sz="1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lphaLcPeriod"/>
              <a:defRPr sz="1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romanLcPeriod"/>
              <a:defRPr sz="1100"/>
            </a:lvl9pPr>
          </a:lstStyle>
          <a:p>
            <a:r>
              <a:rPr lang="es-ES" smtClean="0"/>
              <a:t>Haga clic para editar el estilo de subtítulo del patrón</a:t>
            </a:r>
            <a:endParaRPr/>
          </a:p>
        </p:txBody>
      </p:sp>
      <p:sp>
        <p:nvSpPr>
          <p:cNvPr id="79" name="Google Shape;79;p7"/>
          <p:cNvSpPr txBox="1">
            <a:spLocks noGrp="1"/>
          </p:cNvSpPr>
          <p:nvPr>
            <p:ph type="title"/>
          </p:nvPr>
        </p:nvSpPr>
        <p:spPr>
          <a:xfrm>
            <a:off x="729300" y="762000"/>
            <a:ext cx="5330100" cy="6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code Sans"/>
              <a:buNone/>
              <a:defRPr sz="2900" b="1"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64527822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bg>
      <p:bgPr>
        <a:solidFill>
          <a:srgbClr val="FFFFFF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8"/>
          <p:cNvSpPr/>
          <p:nvPr/>
        </p:nvSpPr>
        <p:spPr>
          <a:xfrm flipH="1">
            <a:off x="4445050" y="-48500"/>
            <a:ext cx="6232800" cy="5289000"/>
          </a:xfrm>
          <a:prstGeom prst="rect">
            <a:avLst/>
          </a:prstGeom>
          <a:solidFill>
            <a:srgbClr val="37B9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50B8B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8"/>
          <p:cNvSpPr/>
          <p:nvPr/>
        </p:nvSpPr>
        <p:spPr>
          <a:xfrm>
            <a:off x="651588" y="-48491"/>
            <a:ext cx="3882835" cy="5240488"/>
          </a:xfrm>
          <a:custGeom>
            <a:avLst/>
            <a:gdLst/>
            <a:ahLst/>
            <a:cxnLst/>
            <a:rect l="l" t="t" r="r" b="b"/>
            <a:pathLst>
              <a:path w="125172" h="168939" extrusionOk="0">
                <a:moveTo>
                  <a:pt x="1" y="1"/>
                </a:moveTo>
                <a:lnTo>
                  <a:pt x="68629" y="168938"/>
                </a:lnTo>
                <a:lnTo>
                  <a:pt x="125171" y="168938"/>
                </a:lnTo>
                <a:lnTo>
                  <a:pt x="125171" y="1370"/>
                </a:lnTo>
                <a:lnTo>
                  <a:pt x="1" y="1"/>
                </a:lnTo>
                <a:close/>
              </a:path>
            </a:pathLst>
          </a:custGeom>
          <a:solidFill>
            <a:srgbClr val="37B9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50B8B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8"/>
          <p:cNvSpPr txBox="1">
            <a:spLocks noGrp="1"/>
          </p:cNvSpPr>
          <p:nvPr>
            <p:ph type="ctrTitle"/>
          </p:nvPr>
        </p:nvSpPr>
        <p:spPr>
          <a:xfrm>
            <a:off x="3859675" y="1765925"/>
            <a:ext cx="4364400" cy="186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1425" rIns="91425" bIns="91425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3400"/>
              <a:buFont typeface="Encode Sans"/>
              <a:buNone/>
              <a:defRPr sz="3700" b="1">
                <a:solidFill>
                  <a:srgbClr val="F2F2F2"/>
                </a:solidFill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87488449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rgbClr val="37B9EC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9"/>
          <p:cNvSpPr/>
          <p:nvPr/>
        </p:nvSpPr>
        <p:spPr>
          <a:xfrm>
            <a:off x="590550" y="464675"/>
            <a:ext cx="7972500" cy="4214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9"/>
          <p:cNvSpPr txBox="1">
            <a:spLocks noGrp="1"/>
          </p:cNvSpPr>
          <p:nvPr>
            <p:ph type="title"/>
          </p:nvPr>
        </p:nvSpPr>
        <p:spPr>
          <a:xfrm>
            <a:off x="719775" y="762000"/>
            <a:ext cx="7748100" cy="61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B9EC"/>
              </a:buClr>
              <a:buSzPts val="2800"/>
              <a:buFont typeface="Encode Sans"/>
              <a:buNone/>
              <a:defRPr sz="3300" b="1">
                <a:solidFill>
                  <a:srgbClr val="37B9EC"/>
                </a:solidFill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87" name="Google Shape;87;p9"/>
          <p:cNvSpPr txBox="1">
            <a:spLocks noGrp="1"/>
          </p:cNvSpPr>
          <p:nvPr>
            <p:ph type="subTitle" idx="1"/>
          </p:nvPr>
        </p:nvSpPr>
        <p:spPr>
          <a:xfrm>
            <a:off x="1840835" y="2568479"/>
            <a:ext cx="23529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00">
                <a:latin typeface="Roboto Thin"/>
                <a:ea typeface="Roboto Thin"/>
                <a:cs typeface="Roboto Thin"/>
                <a:sym typeface="Roboto Thin"/>
              </a:defRPr>
            </a:lvl1pPr>
            <a:lvl2pPr lvl="1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/>
          </a:p>
        </p:txBody>
      </p:sp>
      <p:sp>
        <p:nvSpPr>
          <p:cNvPr id="88" name="Google Shape;88;p9"/>
          <p:cNvSpPr txBox="1">
            <a:spLocks noGrp="1"/>
          </p:cNvSpPr>
          <p:nvPr>
            <p:ph type="subTitle" idx="2"/>
          </p:nvPr>
        </p:nvSpPr>
        <p:spPr>
          <a:xfrm>
            <a:off x="1836875" y="2910495"/>
            <a:ext cx="2352900" cy="139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editar el estilo de subtítulo del patrón</a:t>
            </a:r>
            <a:endParaRPr/>
          </a:p>
        </p:txBody>
      </p:sp>
      <p:sp>
        <p:nvSpPr>
          <p:cNvPr id="89" name="Google Shape;89;p9"/>
          <p:cNvSpPr txBox="1">
            <a:spLocks noGrp="1"/>
          </p:cNvSpPr>
          <p:nvPr>
            <p:ph type="subTitle" idx="3"/>
          </p:nvPr>
        </p:nvSpPr>
        <p:spPr>
          <a:xfrm>
            <a:off x="4954235" y="2568479"/>
            <a:ext cx="23529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00">
                <a:latin typeface="Roboto Thin"/>
                <a:ea typeface="Roboto Thin"/>
                <a:cs typeface="Roboto Thin"/>
                <a:sym typeface="Roboto Thin"/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/>
          </a:p>
        </p:txBody>
      </p:sp>
      <p:sp>
        <p:nvSpPr>
          <p:cNvPr id="90" name="Google Shape;90;p9"/>
          <p:cNvSpPr txBox="1">
            <a:spLocks noGrp="1"/>
          </p:cNvSpPr>
          <p:nvPr>
            <p:ph type="subTitle" idx="4"/>
          </p:nvPr>
        </p:nvSpPr>
        <p:spPr>
          <a:xfrm>
            <a:off x="4950275" y="2910495"/>
            <a:ext cx="2352900" cy="139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editar el estilo de subtítulo del patrón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75370119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 1">
  <p:cSld name="Section header 1 1">
    <p:bg>
      <p:bgPr>
        <a:solidFill>
          <a:srgbClr val="FFFFFF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1"/>
          <p:cNvSpPr/>
          <p:nvPr/>
        </p:nvSpPr>
        <p:spPr>
          <a:xfrm flipH="1">
            <a:off x="4445050" y="-48500"/>
            <a:ext cx="6232800" cy="5289000"/>
          </a:xfrm>
          <a:prstGeom prst="rect">
            <a:avLst/>
          </a:prstGeom>
          <a:solidFill>
            <a:srgbClr val="37B9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50B8B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1"/>
          <p:cNvSpPr/>
          <p:nvPr/>
        </p:nvSpPr>
        <p:spPr>
          <a:xfrm>
            <a:off x="651588" y="-48491"/>
            <a:ext cx="3882835" cy="5240488"/>
          </a:xfrm>
          <a:custGeom>
            <a:avLst/>
            <a:gdLst/>
            <a:ahLst/>
            <a:cxnLst/>
            <a:rect l="l" t="t" r="r" b="b"/>
            <a:pathLst>
              <a:path w="125172" h="168939" extrusionOk="0">
                <a:moveTo>
                  <a:pt x="1" y="1"/>
                </a:moveTo>
                <a:lnTo>
                  <a:pt x="68629" y="168938"/>
                </a:lnTo>
                <a:lnTo>
                  <a:pt x="125171" y="168938"/>
                </a:lnTo>
                <a:lnTo>
                  <a:pt x="125171" y="1370"/>
                </a:lnTo>
                <a:lnTo>
                  <a:pt x="1" y="1"/>
                </a:lnTo>
                <a:close/>
              </a:path>
            </a:pathLst>
          </a:custGeom>
          <a:solidFill>
            <a:srgbClr val="37B9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50B8B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1"/>
          <p:cNvSpPr txBox="1">
            <a:spLocks noGrp="1"/>
          </p:cNvSpPr>
          <p:nvPr>
            <p:ph type="ctrTitle"/>
          </p:nvPr>
        </p:nvSpPr>
        <p:spPr>
          <a:xfrm>
            <a:off x="3859675" y="1765925"/>
            <a:ext cx="4364400" cy="186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1425" rIns="91425" bIns="91425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3400"/>
              <a:buFont typeface="Encode Sans"/>
              <a:buNone/>
              <a:defRPr sz="3700" b="1">
                <a:solidFill>
                  <a:srgbClr val="F2F2F2"/>
                </a:solidFill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018068491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uadroTexto"/>
          <p:cNvSpPr txBox="1"/>
          <p:nvPr userDrawn="1"/>
        </p:nvSpPr>
        <p:spPr>
          <a:xfrm>
            <a:off x="7596980" y="4894008"/>
            <a:ext cx="115212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12A2081-BC32-4BC8-AF46-5A08CB1273D5}" type="slidenum">
              <a:rPr lang="es-AR" sz="600" smtClean="0">
                <a:latin typeface="Calibri" panose="020F0502020204030204" pitchFamily="34" charset="0"/>
              </a:rPr>
              <a:t>‹Nº›</a:t>
            </a:fld>
            <a:endParaRPr lang="es-AR" sz="692" dirty="0">
              <a:latin typeface="Calibri" panose="020F0502020204030204" pitchFamily="34" charset="0"/>
            </a:endParaRPr>
          </a:p>
        </p:txBody>
      </p:sp>
      <p:sp>
        <p:nvSpPr>
          <p:cNvPr id="6" name="8 Título"/>
          <p:cNvSpPr>
            <a:spLocks noGrp="1" noChangeAspect="1"/>
          </p:cNvSpPr>
          <p:nvPr>
            <p:ph type="title" hasCustomPrompt="1"/>
          </p:nvPr>
        </p:nvSpPr>
        <p:spPr>
          <a:xfrm>
            <a:off x="4" y="0"/>
            <a:ext cx="9143999" cy="378042"/>
          </a:xfrm>
          <a:prstGeom prst="rect">
            <a:avLst/>
          </a:prstGeom>
          <a:solidFill>
            <a:srgbClr val="007AB3"/>
          </a:solidFill>
        </p:spPr>
        <p:txBody>
          <a:bodyPr/>
          <a:lstStyle>
            <a:lvl1pPr algn="l">
              <a:defRPr sz="166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AR" dirty="0"/>
          </a:p>
        </p:txBody>
      </p:sp>
      <p:pic>
        <p:nvPicPr>
          <p:cNvPr id="5" name="Imagen 3" descr="image00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16" y="4641415"/>
            <a:ext cx="1050219" cy="41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088710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sources">
  <p:cSld name="Resources">
    <p:bg>
      <p:bgPr>
        <a:solidFill>
          <a:srgbClr val="37B9EC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2"/>
          <p:cNvSpPr/>
          <p:nvPr/>
        </p:nvSpPr>
        <p:spPr>
          <a:xfrm>
            <a:off x="590550" y="464675"/>
            <a:ext cx="7972500" cy="4214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2"/>
          <p:cNvSpPr txBox="1">
            <a:spLocks noGrp="1"/>
          </p:cNvSpPr>
          <p:nvPr>
            <p:ph type="title"/>
          </p:nvPr>
        </p:nvSpPr>
        <p:spPr>
          <a:xfrm>
            <a:off x="719775" y="762000"/>
            <a:ext cx="7710900" cy="6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B9EC"/>
              </a:buClr>
              <a:buSzPts val="2800"/>
              <a:buFont typeface="Encode Sans"/>
              <a:buNone/>
              <a:defRPr sz="3300" b="1">
                <a:solidFill>
                  <a:srgbClr val="37B9EC"/>
                </a:solidFill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101" name="Google Shape;101;p12"/>
          <p:cNvSpPr txBox="1">
            <a:spLocks noGrp="1"/>
          </p:cNvSpPr>
          <p:nvPr>
            <p:ph type="body" idx="1"/>
          </p:nvPr>
        </p:nvSpPr>
        <p:spPr>
          <a:xfrm>
            <a:off x="2292375" y="2071425"/>
            <a:ext cx="4559100" cy="204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Char char="■"/>
              <a:defRPr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482499391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 1 1">
  <p:cSld name="Section header 1 1 1">
    <p:bg>
      <p:bgPr>
        <a:solidFill>
          <a:srgbClr val="FFFFFF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3"/>
          <p:cNvSpPr/>
          <p:nvPr/>
        </p:nvSpPr>
        <p:spPr>
          <a:xfrm flipH="1">
            <a:off x="4445050" y="-48500"/>
            <a:ext cx="6232800" cy="5289000"/>
          </a:xfrm>
          <a:prstGeom prst="rect">
            <a:avLst/>
          </a:prstGeom>
          <a:solidFill>
            <a:srgbClr val="37B9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50B8B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3"/>
          <p:cNvSpPr/>
          <p:nvPr/>
        </p:nvSpPr>
        <p:spPr>
          <a:xfrm>
            <a:off x="673788" y="-48491"/>
            <a:ext cx="3882835" cy="5240488"/>
          </a:xfrm>
          <a:custGeom>
            <a:avLst/>
            <a:gdLst/>
            <a:ahLst/>
            <a:cxnLst/>
            <a:rect l="l" t="t" r="r" b="b"/>
            <a:pathLst>
              <a:path w="125172" h="168939" extrusionOk="0">
                <a:moveTo>
                  <a:pt x="1" y="1"/>
                </a:moveTo>
                <a:lnTo>
                  <a:pt x="68629" y="168938"/>
                </a:lnTo>
                <a:lnTo>
                  <a:pt x="125171" y="168938"/>
                </a:lnTo>
                <a:lnTo>
                  <a:pt x="125171" y="1370"/>
                </a:lnTo>
                <a:lnTo>
                  <a:pt x="1" y="1"/>
                </a:lnTo>
                <a:close/>
              </a:path>
            </a:pathLst>
          </a:custGeom>
          <a:solidFill>
            <a:srgbClr val="37B9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50B8B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3"/>
          <p:cNvSpPr txBox="1">
            <a:spLocks noGrp="1"/>
          </p:cNvSpPr>
          <p:nvPr>
            <p:ph type="ctrTitle"/>
          </p:nvPr>
        </p:nvSpPr>
        <p:spPr>
          <a:xfrm>
            <a:off x="3859675" y="1765925"/>
            <a:ext cx="4364400" cy="186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1425" rIns="91425" bIns="91425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3400"/>
              <a:buFont typeface="Encode Sans"/>
              <a:buNone/>
              <a:defRPr sz="3700" b="1">
                <a:solidFill>
                  <a:srgbClr val="F2F2F2"/>
                </a:solidFill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782589573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bg>
      <p:bgPr>
        <a:solidFill>
          <a:srgbClr val="37B9EC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4"/>
          <p:cNvSpPr/>
          <p:nvPr/>
        </p:nvSpPr>
        <p:spPr>
          <a:xfrm>
            <a:off x="0" y="464675"/>
            <a:ext cx="9144000" cy="4214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4"/>
          <p:cNvSpPr txBox="1">
            <a:spLocks noGrp="1"/>
          </p:cNvSpPr>
          <p:nvPr>
            <p:ph type="title"/>
          </p:nvPr>
        </p:nvSpPr>
        <p:spPr>
          <a:xfrm>
            <a:off x="719775" y="762000"/>
            <a:ext cx="7643100" cy="6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B9EC"/>
              </a:buClr>
              <a:buSzPts val="2800"/>
              <a:buFont typeface="Encode Sans"/>
              <a:buNone/>
              <a:defRPr sz="3300" b="1">
                <a:solidFill>
                  <a:srgbClr val="37B9EC"/>
                </a:solidFill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109" name="Google Shape;109;p14"/>
          <p:cNvSpPr txBox="1">
            <a:spLocks noGrp="1"/>
          </p:cNvSpPr>
          <p:nvPr>
            <p:ph type="subTitle" idx="1"/>
          </p:nvPr>
        </p:nvSpPr>
        <p:spPr>
          <a:xfrm>
            <a:off x="1066664" y="2175475"/>
            <a:ext cx="16830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/>
          </a:p>
        </p:txBody>
      </p:sp>
      <p:sp>
        <p:nvSpPr>
          <p:cNvPr id="110" name="Google Shape;110;p14"/>
          <p:cNvSpPr txBox="1">
            <a:spLocks noGrp="1"/>
          </p:cNvSpPr>
          <p:nvPr>
            <p:ph type="subTitle" idx="2"/>
          </p:nvPr>
        </p:nvSpPr>
        <p:spPr>
          <a:xfrm>
            <a:off x="719775" y="2455469"/>
            <a:ext cx="2352900" cy="60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editar el estilo de subtítulo del patrón</a:t>
            </a:r>
            <a:endParaRPr/>
          </a:p>
        </p:txBody>
      </p:sp>
      <p:sp>
        <p:nvSpPr>
          <p:cNvPr id="111" name="Google Shape;111;p14"/>
          <p:cNvSpPr txBox="1">
            <a:spLocks noGrp="1"/>
          </p:cNvSpPr>
          <p:nvPr>
            <p:ph type="subTitle" idx="3"/>
          </p:nvPr>
        </p:nvSpPr>
        <p:spPr>
          <a:xfrm>
            <a:off x="3730908" y="2176425"/>
            <a:ext cx="16830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/>
          </a:p>
        </p:txBody>
      </p:sp>
      <p:sp>
        <p:nvSpPr>
          <p:cNvPr id="112" name="Google Shape;112;p14"/>
          <p:cNvSpPr txBox="1">
            <a:spLocks noGrp="1"/>
          </p:cNvSpPr>
          <p:nvPr>
            <p:ph type="subTitle" idx="4"/>
          </p:nvPr>
        </p:nvSpPr>
        <p:spPr>
          <a:xfrm>
            <a:off x="3391600" y="2455469"/>
            <a:ext cx="2352900" cy="60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editar el estilo de subtítulo del patrón</a:t>
            </a:r>
            <a:endParaRPr/>
          </a:p>
        </p:txBody>
      </p:sp>
      <p:sp>
        <p:nvSpPr>
          <p:cNvPr id="113" name="Google Shape;113;p14"/>
          <p:cNvSpPr txBox="1">
            <a:spLocks noGrp="1"/>
          </p:cNvSpPr>
          <p:nvPr>
            <p:ph type="subTitle" idx="5"/>
          </p:nvPr>
        </p:nvSpPr>
        <p:spPr>
          <a:xfrm>
            <a:off x="6407063" y="2176425"/>
            <a:ext cx="16830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/>
          </a:p>
        </p:txBody>
      </p:sp>
      <p:sp>
        <p:nvSpPr>
          <p:cNvPr id="114" name="Google Shape;114;p14"/>
          <p:cNvSpPr txBox="1">
            <a:spLocks noGrp="1"/>
          </p:cNvSpPr>
          <p:nvPr>
            <p:ph type="subTitle" idx="6"/>
          </p:nvPr>
        </p:nvSpPr>
        <p:spPr>
          <a:xfrm>
            <a:off x="6072125" y="2455839"/>
            <a:ext cx="2352900" cy="60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editar el estilo de subtítulo del patrón</a:t>
            </a:r>
            <a:endParaRPr/>
          </a:p>
        </p:txBody>
      </p:sp>
      <p:sp>
        <p:nvSpPr>
          <p:cNvPr id="115" name="Google Shape;115;p14"/>
          <p:cNvSpPr txBox="1">
            <a:spLocks noGrp="1"/>
          </p:cNvSpPr>
          <p:nvPr>
            <p:ph type="subTitle" idx="7"/>
          </p:nvPr>
        </p:nvSpPr>
        <p:spPr>
          <a:xfrm>
            <a:off x="1054328" y="3495556"/>
            <a:ext cx="16830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/>
          </a:p>
        </p:txBody>
      </p:sp>
      <p:sp>
        <p:nvSpPr>
          <p:cNvPr id="116" name="Google Shape;116;p14"/>
          <p:cNvSpPr txBox="1">
            <a:spLocks noGrp="1"/>
          </p:cNvSpPr>
          <p:nvPr>
            <p:ph type="subTitle" idx="8"/>
          </p:nvPr>
        </p:nvSpPr>
        <p:spPr>
          <a:xfrm>
            <a:off x="719375" y="3778397"/>
            <a:ext cx="2352900" cy="4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editar el estilo de subtítulo del patrón</a:t>
            </a:r>
            <a:endParaRPr/>
          </a:p>
        </p:txBody>
      </p:sp>
      <p:sp>
        <p:nvSpPr>
          <p:cNvPr id="117" name="Google Shape;117;p14"/>
          <p:cNvSpPr txBox="1">
            <a:spLocks noGrp="1"/>
          </p:cNvSpPr>
          <p:nvPr>
            <p:ph type="subTitle" idx="9"/>
          </p:nvPr>
        </p:nvSpPr>
        <p:spPr>
          <a:xfrm>
            <a:off x="3739597" y="3497938"/>
            <a:ext cx="16830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/>
          </a:p>
        </p:txBody>
      </p:sp>
      <p:sp>
        <p:nvSpPr>
          <p:cNvPr id="118" name="Google Shape;118;p14"/>
          <p:cNvSpPr txBox="1">
            <a:spLocks noGrp="1"/>
          </p:cNvSpPr>
          <p:nvPr>
            <p:ph type="subTitle" idx="13"/>
          </p:nvPr>
        </p:nvSpPr>
        <p:spPr>
          <a:xfrm>
            <a:off x="3391200" y="3776015"/>
            <a:ext cx="2352900" cy="4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editar el estilo de subtítulo del patrón</a:t>
            </a:r>
            <a:endParaRPr/>
          </a:p>
        </p:txBody>
      </p:sp>
      <p:sp>
        <p:nvSpPr>
          <p:cNvPr id="119" name="Google Shape;119;p14"/>
          <p:cNvSpPr txBox="1">
            <a:spLocks noGrp="1"/>
          </p:cNvSpPr>
          <p:nvPr>
            <p:ph type="subTitle" idx="14"/>
          </p:nvPr>
        </p:nvSpPr>
        <p:spPr>
          <a:xfrm>
            <a:off x="6355864" y="3500319"/>
            <a:ext cx="16830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/>
          </a:p>
        </p:txBody>
      </p:sp>
      <p:sp>
        <p:nvSpPr>
          <p:cNvPr id="120" name="Google Shape;120;p14"/>
          <p:cNvSpPr txBox="1">
            <a:spLocks noGrp="1"/>
          </p:cNvSpPr>
          <p:nvPr>
            <p:ph type="subTitle" idx="15"/>
          </p:nvPr>
        </p:nvSpPr>
        <p:spPr>
          <a:xfrm>
            <a:off x="6071725" y="3775507"/>
            <a:ext cx="2352900" cy="4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editar el estilo de subtítulo del patrón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599215907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5"/>
          <p:cNvSpPr/>
          <p:nvPr/>
        </p:nvSpPr>
        <p:spPr>
          <a:xfrm>
            <a:off x="4876211" y="-48491"/>
            <a:ext cx="3882835" cy="5240488"/>
          </a:xfrm>
          <a:custGeom>
            <a:avLst/>
            <a:gdLst/>
            <a:ahLst/>
            <a:cxnLst/>
            <a:rect l="l" t="t" r="r" b="b"/>
            <a:pathLst>
              <a:path w="125172" h="168939" extrusionOk="0">
                <a:moveTo>
                  <a:pt x="1" y="1"/>
                </a:moveTo>
                <a:lnTo>
                  <a:pt x="68629" y="168938"/>
                </a:lnTo>
                <a:lnTo>
                  <a:pt x="125171" y="168938"/>
                </a:lnTo>
                <a:lnTo>
                  <a:pt x="125171" y="1370"/>
                </a:lnTo>
                <a:lnTo>
                  <a:pt x="1" y="1"/>
                </a:lnTo>
                <a:close/>
              </a:path>
            </a:pathLst>
          </a:custGeom>
          <a:solidFill>
            <a:srgbClr val="37B9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15"/>
          <p:cNvSpPr/>
          <p:nvPr/>
        </p:nvSpPr>
        <p:spPr>
          <a:xfrm flipH="1">
            <a:off x="7860150" y="-48500"/>
            <a:ext cx="6232800" cy="5289000"/>
          </a:xfrm>
          <a:prstGeom prst="rect">
            <a:avLst/>
          </a:prstGeom>
          <a:solidFill>
            <a:srgbClr val="37B9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5549660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rgbClr val="37B9EC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6"/>
          <p:cNvSpPr/>
          <p:nvPr/>
        </p:nvSpPr>
        <p:spPr>
          <a:xfrm>
            <a:off x="1304850" y="-9600"/>
            <a:ext cx="7884000" cy="5162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16"/>
          <p:cNvSpPr txBox="1">
            <a:spLocks noGrp="1"/>
          </p:cNvSpPr>
          <p:nvPr>
            <p:ph type="title"/>
          </p:nvPr>
        </p:nvSpPr>
        <p:spPr>
          <a:xfrm>
            <a:off x="914400" y="752475"/>
            <a:ext cx="7399500" cy="6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B9EC"/>
              </a:buClr>
              <a:buSzPts val="2800"/>
              <a:buFont typeface="Encode Sans"/>
              <a:buNone/>
              <a:defRPr sz="3300" b="1">
                <a:solidFill>
                  <a:srgbClr val="37B9EC"/>
                </a:solidFill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127" name="Google Shape;127;p16"/>
          <p:cNvSpPr txBox="1">
            <a:spLocks noGrp="1"/>
          </p:cNvSpPr>
          <p:nvPr>
            <p:ph type="subTitle" idx="1"/>
          </p:nvPr>
        </p:nvSpPr>
        <p:spPr>
          <a:xfrm>
            <a:off x="2654150" y="1885950"/>
            <a:ext cx="5769900" cy="25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editar el estilo de subtítulo del patrón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0466412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7"/>
          <p:cNvSpPr txBox="1">
            <a:spLocks noGrp="1"/>
          </p:cNvSpPr>
          <p:nvPr>
            <p:ph type="title"/>
          </p:nvPr>
        </p:nvSpPr>
        <p:spPr>
          <a:xfrm>
            <a:off x="2581275" y="1485900"/>
            <a:ext cx="3876600" cy="20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Proxima Nova Extrabold"/>
              <a:buNone/>
              <a:defRPr sz="3300"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roxima Nova Extrabold"/>
              <a:buNone/>
              <a:defRPr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roxima Nova Extrabold"/>
              <a:buNone/>
              <a:defRPr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roxima Nova Extrabold"/>
              <a:buNone/>
              <a:defRPr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roxima Nova Extrabold"/>
              <a:buNone/>
              <a:defRPr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roxima Nova Extrabold"/>
              <a:buNone/>
              <a:defRPr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roxima Nova Extrabold"/>
              <a:buNone/>
              <a:defRPr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roxima Nova Extrabold"/>
              <a:buNone/>
              <a:defRPr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roxima Nova Extrabold"/>
              <a:buNone/>
              <a:defRPr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94668221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rgbClr val="37B9EC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8"/>
          <p:cNvSpPr/>
          <p:nvPr/>
        </p:nvSpPr>
        <p:spPr>
          <a:xfrm>
            <a:off x="590550" y="464675"/>
            <a:ext cx="7972500" cy="4214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18"/>
          <p:cNvSpPr txBox="1">
            <a:spLocks noGrp="1"/>
          </p:cNvSpPr>
          <p:nvPr>
            <p:ph type="title"/>
          </p:nvPr>
        </p:nvSpPr>
        <p:spPr>
          <a:xfrm>
            <a:off x="719775" y="762000"/>
            <a:ext cx="7710900" cy="6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Encode Sans"/>
              <a:buNone/>
              <a:defRPr sz="3300" b="1"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79922023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bg>
      <p:bgPr>
        <a:solidFill>
          <a:srgbClr val="37B9EC"/>
        </a:soli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9"/>
          <p:cNvSpPr/>
          <p:nvPr/>
        </p:nvSpPr>
        <p:spPr>
          <a:xfrm>
            <a:off x="0" y="0"/>
            <a:ext cx="70278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19"/>
          <p:cNvSpPr/>
          <p:nvPr/>
        </p:nvSpPr>
        <p:spPr>
          <a:xfrm>
            <a:off x="-17550" y="-9600"/>
            <a:ext cx="7837500" cy="5162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19"/>
          <p:cNvSpPr txBox="1">
            <a:spLocks noGrp="1"/>
          </p:cNvSpPr>
          <p:nvPr>
            <p:ph type="title"/>
          </p:nvPr>
        </p:nvSpPr>
        <p:spPr>
          <a:xfrm>
            <a:off x="719775" y="762000"/>
            <a:ext cx="4195200" cy="6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Encode Sans"/>
              <a:buNone/>
              <a:defRPr sz="3300" b="1"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137" name="Google Shape;137;p19"/>
          <p:cNvSpPr txBox="1">
            <a:spLocks noGrp="1"/>
          </p:cNvSpPr>
          <p:nvPr>
            <p:ph type="body" idx="1"/>
          </p:nvPr>
        </p:nvSpPr>
        <p:spPr>
          <a:xfrm>
            <a:off x="719775" y="1781175"/>
            <a:ext cx="3084000" cy="12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600"/>
            </a:lvl1pPr>
            <a:lvl2pPr marL="914400" lvl="1" indent="-3238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238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500"/>
              <a:buChar char="■"/>
              <a:defRPr/>
            </a:lvl3pPr>
            <a:lvl4pPr marL="1828800" lvl="3" indent="-3238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500"/>
              <a:buChar char="●"/>
              <a:defRPr/>
            </a:lvl4pPr>
            <a:lvl5pPr marL="2286000" lvl="4" indent="-3238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238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500"/>
              <a:buChar char="■"/>
              <a:defRPr/>
            </a:lvl6pPr>
            <a:lvl7pPr marL="3200400" lvl="6" indent="-3238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5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4526321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0"/>
          <p:cNvSpPr/>
          <p:nvPr/>
        </p:nvSpPr>
        <p:spPr>
          <a:xfrm>
            <a:off x="590550" y="464675"/>
            <a:ext cx="7972500" cy="4214100"/>
          </a:xfrm>
          <a:prstGeom prst="rect">
            <a:avLst/>
          </a:prstGeom>
          <a:solidFill>
            <a:srgbClr val="37B9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6594006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1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37B9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7973699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desarroll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8 Título"/>
          <p:cNvSpPr>
            <a:spLocks noGrp="1" noChangeAspect="1"/>
          </p:cNvSpPr>
          <p:nvPr>
            <p:ph type="title" hasCustomPrompt="1"/>
          </p:nvPr>
        </p:nvSpPr>
        <p:spPr>
          <a:xfrm>
            <a:off x="4" y="0"/>
            <a:ext cx="9143999" cy="378042"/>
          </a:xfrm>
          <a:prstGeom prst="rect">
            <a:avLst/>
          </a:prstGeom>
          <a:solidFill>
            <a:srgbClr val="007AB3"/>
          </a:solidFill>
        </p:spPr>
        <p:txBody>
          <a:bodyPr/>
          <a:lstStyle>
            <a:lvl1pPr algn="l">
              <a:defRPr sz="166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AR" dirty="0"/>
          </a:p>
        </p:txBody>
      </p:sp>
      <p:sp>
        <p:nvSpPr>
          <p:cNvPr id="5" name="4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1979717" y="1275166"/>
            <a:ext cx="5117123" cy="2917031"/>
          </a:xfrm>
          <a:prstGeom prst="rect">
            <a:avLst/>
          </a:prstGeom>
        </p:spPr>
        <p:txBody>
          <a:bodyPr/>
          <a:lstStyle/>
          <a:p>
            <a:endParaRPr lang="es-AR"/>
          </a:p>
        </p:txBody>
      </p:sp>
      <p:sp>
        <p:nvSpPr>
          <p:cNvPr id="8" name="7 CuadroTexto"/>
          <p:cNvSpPr txBox="1"/>
          <p:nvPr userDrawn="1"/>
        </p:nvSpPr>
        <p:spPr>
          <a:xfrm>
            <a:off x="7596980" y="4894008"/>
            <a:ext cx="115212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12A2081-BC32-4BC8-AF46-5A08CB1273D5}" type="slidenum">
              <a:rPr lang="es-AR" sz="600" smtClean="0">
                <a:latin typeface="Calibri" panose="020F0502020204030204" pitchFamily="34" charset="0"/>
              </a:rPr>
              <a:t>‹Nº›</a:t>
            </a:fld>
            <a:endParaRPr lang="es-AR" sz="600" dirty="0">
              <a:latin typeface="Calibri" panose="020F0502020204030204" pitchFamily="34" charset="0"/>
            </a:endParaRPr>
          </a:p>
        </p:txBody>
      </p:sp>
      <p:pic>
        <p:nvPicPr>
          <p:cNvPr id="7" name="Imagen 3" descr="image00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16" y="4641415"/>
            <a:ext cx="1050219" cy="41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079121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bg>
      <p:bgPr>
        <a:solidFill>
          <a:srgbClr val="37B9EC"/>
        </a:soli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2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3627869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322025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 preserve="1">
  <p:cSld name="Blank slide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96978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 preserve="1">
  <p:cSld name="Blank slide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966880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 preserve="1">
  <p:cSld name="Blank slide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4416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 preserve="1">
  <p:cSld name="Blank slide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4925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8 Título"/>
          <p:cNvSpPr>
            <a:spLocks noGrp="1" noChangeAspect="1"/>
          </p:cNvSpPr>
          <p:nvPr>
            <p:ph type="title" hasCustomPrompt="1"/>
          </p:nvPr>
        </p:nvSpPr>
        <p:spPr>
          <a:xfrm>
            <a:off x="4" y="0"/>
            <a:ext cx="9143999" cy="378042"/>
          </a:xfrm>
          <a:prstGeom prst="rect">
            <a:avLst/>
          </a:prstGeom>
          <a:solidFill>
            <a:srgbClr val="007AB3"/>
          </a:solidFill>
        </p:spPr>
        <p:txBody>
          <a:bodyPr/>
          <a:lstStyle>
            <a:lvl1pPr algn="l">
              <a:defRPr sz="166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AR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sz="quarter" idx="10" hasCustomPrompt="1"/>
          </p:nvPr>
        </p:nvSpPr>
        <p:spPr>
          <a:xfrm>
            <a:off x="916209" y="843559"/>
            <a:ext cx="7335028" cy="188500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97100" indent="-197100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§"/>
              <a:defRPr sz="1247"/>
            </a:lvl1pPr>
            <a:lvl2pPr>
              <a:defRPr sz="1247"/>
            </a:lvl2pPr>
            <a:lvl3pPr>
              <a:defRPr sz="1247"/>
            </a:lvl3pPr>
            <a:lvl4pPr>
              <a:defRPr sz="1247"/>
            </a:lvl4pPr>
            <a:lvl5pPr>
              <a:defRPr sz="1247"/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0"/>
            <a:endParaRPr lang="es-ES" dirty="0"/>
          </a:p>
          <a:p>
            <a:pPr lvl="0"/>
            <a:endParaRPr lang="es-ES" dirty="0"/>
          </a:p>
          <a:p>
            <a:pPr lvl="0"/>
            <a:endParaRPr lang="es-ES" dirty="0"/>
          </a:p>
          <a:p>
            <a:pPr lvl="0"/>
            <a:endParaRPr lang="es-ES" dirty="0"/>
          </a:p>
          <a:p>
            <a:pPr lvl="0"/>
            <a:endParaRPr lang="es-AR" dirty="0"/>
          </a:p>
        </p:txBody>
      </p:sp>
      <p:sp>
        <p:nvSpPr>
          <p:cNvPr id="9" name="8 CuadroTexto"/>
          <p:cNvSpPr txBox="1"/>
          <p:nvPr userDrawn="1"/>
        </p:nvSpPr>
        <p:spPr>
          <a:xfrm>
            <a:off x="7596980" y="4894008"/>
            <a:ext cx="115212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12A2081-BC32-4BC8-AF46-5A08CB1273D5}" type="slidenum">
              <a:rPr lang="es-AR" sz="600" smtClean="0">
                <a:latin typeface="Calibri" panose="020F0502020204030204" pitchFamily="34" charset="0"/>
              </a:rPr>
              <a:t>‹Nº›</a:t>
            </a:fld>
            <a:endParaRPr lang="es-AR" sz="600" dirty="0">
              <a:latin typeface="Calibri" panose="020F0502020204030204" pitchFamily="34" charset="0"/>
            </a:endParaRPr>
          </a:p>
        </p:txBody>
      </p:sp>
      <p:pic>
        <p:nvPicPr>
          <p:cNvPr id="6" name="Imagen 3" descr="image00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16" y="4641415"/>
            <a:ext cx="1050219" cy="41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03689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12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quarter" idx="10"/>
          </p:nvPr>
        </p:nvSpPr>
        <p:spPr>
          <a:xfrm>
            <a:off x="2577935" y="2240745"/>
            <a:ext cx="3921667" cy="39074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939">
                <a:solidFill>
                  <a:schemeClr val="bg1"/>
                </a:solidFill>
              </a:defRPr>
            </a:lvl1pPr>
          </a:lstStyle>
          <a:p>
            <a:pPr lvl="0"/>
            <a:endParaRPr lang="es-AR" dirty="0"/>
          </a:p>
        </p:txBody>
      </p:sp>
      <p:sp>
        <p:nvSpPr>
          <p:cNvPr id="6" name="Rectangle 3"/>
          <p:cNvSpPr/>
          <p:nvPr userDrawn="1"/>
        </p:nvSpPr>
        <p:spPr>
          <a:xfrm>
            <a:off x="2" y="0"/>
            <a:ext cx="9143998" cy="4444036"/>
          </a:xfrm>
          <a:prstGeom prst="rect">
            <a:avLst/>
          </a:prstGeom>
          <a:solidFill>
            <a:srgbClr val="007AB3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en-US" sz="1050">
              <a:solidFill>
                <a:prstClr val="white"/>
              </a:solidFill>
            </a:endParaRPr>
          </a:p>
        </p:txBody>
      </p:sp>
      <p:pic>
        <p:nvPicPr>
          <p:cNvPr id="7" name="Picture 3" descr="Pantallas-18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122" y="4444036"/>
            <a:ext cx="1428305" cy="665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195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c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8 Título"/>
          <p:cNvSpPr>
            <a:spLocks noGrp="1" noChangeAspect="1"/>
          </p:cNvSpPr>
          <p:nvPr>
            <p:ph type="title" hasCustomPrompt="1"/>
          </p:nvPr>
        </p:nvSpPr>
        <p:spPr bwMode="gray">
          <a:xfrm>
            <a:off x="0" y="0"/>
            <a:ext cx="9143998" cy="378042"/>
          </a:xfrm>
          <a:prstGeom prst="rect">
            <a:avLst/>
          </a:prstGeom>
          <a:solidFill>
            <a:srgbClr val="4F81BD"/>
          </a:solidFill>
        </p:spPr>
        <p:txBody>
          <a:bodyPr anchor="ctr"/>
          <a:lstStyle>
            <a:lvl1pPr algn="l">
              <a:defRPr sz="165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AR" dirty="0"/>
          </a:p>
        </p:txBody>
      </p:sp>
      <p:sp>
        <p:nvSpPr>
          <p:cNvPr id="7" name="6 CuadroTexto"/>
          <p:cNvSpPr txBox="1"/>
          <p:nvPr userDrawn="1"/>
        </p:nvSpPr>
        <p:spPr>
          <a:xfrm>
            <a:off x="7596980" y="4894008"/>
            <a:ext cx="115212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12A2081-BC32-4BC8-AF46-5A08CB1273D5}" type="slidenum">
              <a:rPr lang="es-AR" sz="600" smtClean="0">
                <a:latin typeface="Calibri" panose="020F0502020204030204" pitchFamily="34" charset="0"/>
              </a:rPr>
              <a:t>‹Nº›</a:t>
            </a:fld>
            <a:endParaRPr lang="es-AR" sz="600" dirty="0">
              <a:latin typeface="Calibri" panose="020F0502020204030204" pitchFamily="34" charset="0"/>
            </a:endParaRPr>
          </a:p>
        </p:txBody>
      </p:sp>
      <p:pic>
        <p:nvPicPr>
          <p:cNvPr id="5" name="Imagen 3" descr="image00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16" y="4641415"/>
            <a:ext cx="1050219" cy="41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4623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ratul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/>
          <p:nvPr userDrawn="1"/>
        </p:nvSpPr>
        <p:spPr>
          <a:xfrm>
            <a:off x="4" y="1"/>
            <a:ext cx="9143999" cy="3975906"/>
          </a:xfrm>
          <a:prstGeom prst="rect">
            <a:avLst/>
          </a:prstGeom>
          <a:solidFill>
            <a:srgbClr val="007AB3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en-US" sz="1050">
              <a:solidFill>
                <a:prstClr val="white"/>
              </a:solidFill>
            </a:endParaRPr>
          </a:p>
        </p:txBody>
      </p:sp>
      <p:sp>
        <p:nvSpPr>
          <p:cNvPr id="11" name="10 Marcador de texto"/>
          <p:cNvSpPr>
            <a:spLocks noGrp="1"/>
          </p:cNvSpPr>
          <p:nvPr>
            <p:ph type="body" sz="quarter" idx="10"/>
          </p:nvPr>
        </p:nvSpPr>
        <p:spPr>
          <a:xfrm>
            <a:off x="982681" y="1167594"/>
            <a:ext cx="6979237" cy="54054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939" b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pPr lvl="0"/>
            <a:endParaRPr lang="es-AR" dirty="0"/>
          </a:p>
        </p:txBody>
      </p:sp>
      <p:sp>
        <p:nvSpPr>
          <p:cNvPr id="13" name="12 Marcador de texto"/>
          <p:cNvSpPr>
            <a:spLocks noGrp="1"/>
          </p:cNvSpPr>
          <p:nvPr>
            <p:ph type="body" sz="quarter" idx="11"/>
          </p:nvPr>
        </p:nvSpPr>
        <p:spPr>
          <a:xfrm>
            <a:off x="2777001" y="2895604"/>
            <a:ext cx="3656135" cy="4857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47" b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pPr lvl="0"/>
            <a:endParaRPr lang="es-AR" dirty="0"/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12"/>
          </p:nvPr>
        </p:nvSpPr>
        <p:spPr>
          <a:xfrm>
            <a:off x="5502570" y="195265"/>
            <a:ext cx="3389389" cy="2702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8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pPr lvl="0"/>
            <a:endParaRPr lang="es-AR" dirty="0"/>
          </a:p>
        </p:txBody>
      </p:sp>
      <p:pic>
        <p:nvPicPr>
          <p:cNvPr id="8" name="Imagen 3" descr="image00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989" y="4461961"/>
            <a:ext cx="1868663" cy="552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17361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 userDrawn="1"/>
        </p:nvSpPr>
        <p:spPr>
          <a:xfrm>
            <a:off x="7596980" y="4894008"/>
            <a:ext cx="115212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12A2081-BC32-4BC8-AF46-5A08CB1273D5}" type="slidenum">
              <a:rPr lang="es-AR" sz="600" smtClean="0">
                <a:latin typeface="Abadi" panose="020B0604020104020204" pitchFamily="34" charset="0"/>
              </a:rPr>
              <a:t>‹Nº›</a:t>
            </a:fld>
            <a:endParaRPr lang="es-AR" sz="600" dirty="0">
              <a:latin typeface="Abadi" panose="020B0604020104020204" pitchFamily="34" charset="0"/>
            </a:endParaRPr>
          </a:p>
        </p:txBody>
      </p:sp>
      <p:sp>
        <p:nvSpPr>
          <p:cNvPr id="6" name="8 Título"/>
          <p:cNvSpPr txBox="1">
            <a:spLocks noChangeAspect="1"/>
          </p:cNvSpPr>
          <p:nvPr userDrawn="1"/>
        </p:nvSpPr>
        <p:spPr>
          <a:xfrm>
            <a:off x="4" y="0"/>
            <a:ext cx="9143999" cy="378042"/>
          </a:xfrm>
          <a:prstGeom prst="rect">
            <a:avLst/>
          </a:prstGeom>
          <a:solidFill>
            <a:srgbClr val="007AB3"/>
          </a:solidFill>
        </p:spPr>
        <p:txBody>
          <a:bodyPr/>
          <a:lstStyle>
            <a:lvl1pPr algn="l" defTabSz="844042" rtl="0" eaLnBrk="1" latinLnBrk="0" hangingPunct="1">
              <a:spcBef>
                <a:spcPct val="0"/>
              </a:spcBef>
              <a:buNone/>
              <a:defRPr sz="2215" kern="1200">
                <a:solidFill>
                  <a:schemeClr val="bg1"/>
                </a:solidFill>
                <a:latin typeface="+mj-lt"/>
                <a:ea typeface="+mj-ea"/>
                <a:cs typeface="Times New Roman" panose="02020603050405020304" pitchFamily="18" charset="0"/>
              </a:defRPr>
            </a:lvl1pPr>
          </a:lstStyle>
          <a:p>
            <a:endParaRPr lang="es-AR" sz="1661" dirty="0"/>
          </a:p>
        </p:txBody>
      </p:sp>
      <p:pic>
        <p:nvPicPr>
          <p:cNvPr id="7" name="Imagen 3" descr="image00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16" y="4641415"/>
            <a:ext cx="1050219" cy="41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286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21" Type="http://schemas.openxmlformats.org/officeDocument/2006/relationships/slideLayout" Target="../slideLayouts/slideLayout41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Relationship Id="rId22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42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43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44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black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5074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</p:sldLayoutIdLst>
  <p:txStyles>
    <p:titleStyle>
      <a:lvl1pPr algn="ctr" defTabSz="633032" rtl="0" eaLnBrk="1" latinLnBrk="0" hangingPunct="1">
        <a:spcBef>
          <a:spcPct val="0"/>
        </a:spcBef>
        <a:buNone/>
        <a:defRPr sz="2492" kern="1200">
          <a:solidFill>
            <a:schemeClr val="bg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37387" indent="-237387" algn="l" defTabSz="633032" rtl="0" eaLnBrk="1" latinLnBrk="0" hangingPunct="1">
        <a:spcBef>
          <a:spcPct val="20000"/>
        </a:spcBef>
        <a:buFont typeface="Arial" panose="020B0604020202020204" pitchFamily="34" charset="0"/>
        <a:buChar char="•"/>
        <a:defRPr sz="2216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97822" algn="l" defTabSz="633032" rtl="0" eaLnBrk="1" latinLnBrk="0" hangingPunct="1">
        <a:spcBef>
          <a:spcPct val="20000"/>
        </a:spcBef>
        <a:buFont typeface="Arial" panose="020B0604020202020204" pitchFamily="34" charset="0"/>
        <a:buChar char="–"/>
        <a:defRPr sz="1939" kern="1200">
          <a:solidFill>
            <a:schemeClr val="tx1"/>
          </a:solidFill>
          <a:latin typeface="+mn-lt"/>
          <a:ea typeface="+mn-ea"/>
          <a:cs typeface="+mn-cs"/>
        </a:defRPr>
      </a:lvl2pPr>
      <a:lvl3pPr marL="791288" indent="-158259" algn="l" defTabSz="633032" rtl="0" eaLnBrk="1" latinLnBrk="0" hangingPunct="1">
        <a:spcBef>
          <a:spcPct val="20000"/>
        </a:spcBef>
        <a:buFont typeface="Arial" panose="020B0604020202020204" pitchFamily="34" charset="0"/>
        <a:buChar char="•"/>
        <a:defRPr sz="1661" kern="1200">
          <a:solidFill>
            <a:schemeClr val="tx1"/>
          </a:solidFill>
          <a:latin typeface="+mn-lt"/>
          <a:ea typeface="+mn-ea"/>
          <a:cs typeface="+mn-cs"/>
        </a:defRPr>
      </a:lvl3pPr>
      <a:lvl4pPr marL="1107803" indent="-158259" algn="l" defTabSz="633032" rtl="0" eaLnBrk="1" latinLnBrk="0" hangingPunct="1">
        <a:spcBef>
          <a:spcPct val="20000"/>
        </a:spcBef>
        <a:buFont typeface="Arial" panose="020B0604020202020204" pitchFamily="34" charset="0"/>
        <a:buChar char="–"/>
        <a:defRPr sz="1385" kern="1200">
          <a:solidFill>
            <a:schemeClr val="tx1"/>
          </a:solidFill>
          <a:latin typeface="+mn-lt"/>
          <a:ea typeface="+mn-ea"/>
          <a:cs typeface="+mn-cs"/>
        </a:defRPr>
      </a:lvl4pPr>
      <a:lvl5pPr marL="1424320" indent="-158259" algn="l" defTabSz="633032" rtl="0" eaLnBrk="1" latinLnBrk="0" hangingPunct="1">
        <a:spcBef>
          <a:spcPct val="20000"/>
        </a:spcBef>
        <a:buFont typeface="Arial" panose="020B0604020202020204" pitchFamily="34" charset="0"/>
        <a:buChar char="»"/>
        <a:defRPr sz="1385" kern="1200">
          <a:solidFill>
            <a:schemeClr val="tx1"/>
          </a:solidFill>
          <a:latin typeface="+mn-lt"/>
          <a:ea typeface="+mn-ea"/>
          <a:cs typeface="+mn-cs"/>
        </a:defRPr>
      </a:lvl5pPr>
      <a:lvl6pPr marL="1740833" indent="-158259" algn="l" defTabSz="633032" rtl="0" eaLnBrk="1" latinLnBrk="0" hangingPunct="1">
        <a:spcBef>
          <a:spcPct val="20000"/>
        </a:spcBef>
        <a:buFont typeface="Arial" panose="020B0604020202020204" pitchFamily="34" charset="0"/>
        <a:buChar char="•"/>
        <a:defRPr sz="1385" kern="1200">
          <a:solidFill>
            <a:schemeClr val="tx1"/>
          </a:solidFill>
          <a:latin typeface="+mn-lt"/>
          <a:ea typeface="+mn-ea"/>
          <a:cs typeface="+mn-cs"/>
        </a:defRPr>
      </a:lvl6pPr>
      <a:lvl7pPr marL="2057350" indent="-158259" algn="l" defTabSz="633032" rtl="0" eaLnBrk="1" latinLnBrk="0" hangingPunct="1">
        <a:spcBef>
          <a:spcPct val="20000"/>
        </a:spcBef>
        <a:buFont typeface="Arial" panose="020B0604020202020204" pitchFamily="34" charset="0"/>
        <a:buChar char="•"/>
        <a:defRPr sz="1385" kern="1200">
          <a:solidFill>
            <a:schemeClr val="tx1"/>
          </a:solidFill>
          <a:latin typeface="+mn-lt"/>
          <a:ea typeface="+mn-ea"/>
          <a:cs typeface="+mn-cs"/>
        </a:defRPr>
      </a:lvl7pPr>
      <a:lvl8pPr marL="2373864" indent="-158259" algn="l" defTabSz="633032" rtl="0" eaLnBrk="1" latinLnBrk="0" hangingPunct="1">
        <a:spcBef>
          <a:spcPct val="20000"/>
        </a:spcBef>
        <a:buFont typeface="Arial" panose="020B0604020202020204" pitchFamily="34" charset="0"/>
        <a:buChar char="•"/>
        <a:defRPr sz="1385" kern="1200">
          <a:solidFill>
            <a:schemeClr val="tx1"/>
          </a:solidFill>
          <a:latin typeface="+mn-lt"/>
          <a:ea typeface="+mn-ea"/>
          <a:cs typeface="+mn-cs"/>
        </a:defRPr>
      </a:lvl8pPr>
      <a:lvl9pPr marL="2690379" indent="-158259" algn="l" defTabSz="633032" rtl="0" eaLnBrk="1" latinLnBrk="0" hangingPunct="1">
        <a:spcBef>
          <a:spcPct val="20000"/>
        </a:spcBef>
        <a:buFont typeface="Arial" panose="020B0604020202020204" pitchFamily="34" charset="0"/>
        <a:buChar char="•"/>
        <a:defRPr sz="13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633032" rtl="0" eaLnBrk="1" latinLnBrk="0" hangingPunct="1">
        <a:defRPr sz="1247" kern="1200">
          <a:solidFill>
            <a:schemeClr val="tx1"/>
          </a:solidFill>
          <a:latin typeface="+mn-lt"/>
          <a:ea typeface="+mn-ea"/>
          <a:cs typeface="+mn-cs"/>
        </a:defRPr>
      </a:lvl1pPr>
      <a:lvl2pPr marL="316515" algn="l" defTabSz="633032" rtl="0" eaLnBrk="1" latinLnBrk="0" hangingPunct="1">
        <a:defRPr sz="1247" kern="1200">
          <a:solidFill>
            <a:schemeClr val="tx1"/>
          </a:solidFill>
          <a:latin typeface="+mn-lt"/>
          <a:ea typeface="+mn-ea"/>
          <a:cs typeface="+mn-cs"/>
        </a:defRPr>
      </a:lvl2pPr>
      <a:lvl3pPr marL="633032" algn="l" defTabSz="633032" rtl="0" eaLnBrk="1" latinLnBrk="0" hangingPunct="1">
        <a:defRPr sz="1247" kern="1200">
          <a:solidFill>
            <a:schemeClr val="tx1"/>
          </a:solidFill>
          <a:latin typeface="+mn-lt"/>
          <a:ea typeface="+mn-ea"/>
          <a:cs typeface="+mn-cs"/>
        </a:defRPr>
      </a:lvl3pPr>
      <a:lvl4pPr marL="949547" algn="l" defTabSz="633032" rtl="0" eaLnBrk="1" latinLnBrk="0" hangingPunct="1">
        <a:defRPr sz="1247" kern="1200">
          <a:solidFill>
            <a:schemeClr val="tx1"/>
          </a:solidFill>
          <a:latin typeface="+mn-lt"/>
          <a:ea typeface="+mn-ea"/>
          <a:cs typeface="+mn-cs"/>
        </a:defRPr>
      </a:lvl4pPr>
      <a:lvl5pPr marL="1266060" algn="l" defTabSz="633032" rtl="0" eaLnBrk="1" latinLnBrk="0" hangingPunct="1">
        <a:defRPr sz="1247" kern="1200">
          <a:solidFill>
            <a:schemeClr val="tx1"/>
          </a:solidFill>
          <a:latin typeface="+mn-lt"/>
          <a:ea typeface="+mn-ea"/>
          <a:cs typeface="+mn-cs"/>
        </a:defRPr>
      </a:lvl5pPr>
      <a:lvl6pPr marL="1582576" algn="l" defTabSz="633032" rtl="0" eaLnBrk="1" latinLnBrk="0" hangingPunct="1">
        <a:defRPr sz="1247" kern="1200">
          <a:solidFill>
            <a:schemeClr val="tx1"/>
          </a:solidFill>
          <a:latin typeface="+mn-lt"/>
          <a:ea typeface="+mn-ea"/>
          <a:cs typeface="+mn-cs"/>
        </a:defRPr>
      </a:lvl6pPr>
      <a:lvl7pPr marL="1899092" algn="l" defTabSz="633032" rtl="0" eaLnBrk="1" latinLnBrk="0" hangingPunct="1">
        <a:defRPr sz="1247" kern="1200">
          <a:solidFill>
            <a:schemeClr val="tx1"/>
          </a:solidFill>
          <a:latin typeface="+mn-lt"/>
          <a:ea typeface="+mn-ea"/>
          <a:cs typeface="+mn-cs"/>
        </a:defRPr>
      </a:lvl7pPr>
      <a:lvl8pPr marL="2215607" algn="l" defTabSz="633032" rtl="0" eaLnBrk="1" latinLnBrk="0" hangingPunct="1">
        <a:defRPr sz="1247" kern="1200">
          <a:solidFill>
            <a:schemeClr val="tx1"/>
          </a:solidFill>
          <a:latin typeface="+mn-lt"/>
          <a:ea typeface="+mn-ea"/>
          <a:cs typeface="+mn-cs"/>
        </a:defRPr>
      </a:lvl8pPr>
      <a:lvl9pPr marL="2532122" algn="l" defTabSz="633032" rtl="0" eaLnBrk="1" latinLnBrk="0" hangingPunct="1">
        <a:defRPr sz="124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black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038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</p:sldLayoutIdLst>
  <p:txStyles>
    <p:titleStyle>
      <a:lvl1pPr algn="ctr" defTabSz="633032" rtl="0" eaLnBrk="1" latinLnBrk="0" hangingPunct="1">
        <a:spcBef>
          <a:spcPct val="0"/>
        </a:spcBef>
        <a:buNone/>
        <a:defRPr sz="2492" kern="1200">
          <a:solidFill>
            <a:schemeClr val="bg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37387" indent="-237387" algn="l" defTabSz="633032" rtl="0" eaLnBrk="1" latinLnBrk="0" hangingPunct="1">
        <a:spcBef>
          <a:spcPct val="20000"/>
        </a:spcBef>
        <a:buFont typeface="Arial" panose="020B0604020202020204" pitchFamily="34" charset="0"/>
        <a:buChar char="•"/>
        <a:defRPr sz="2216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97822" algn="l" defTabSz="633032" rtl="0" eaLnBrk="1" latinLnBrk="0" hangingPunct="1">
        <a:spcBef>
          <a:spcPct val="20000"/>
        </a:spcBef>
        <a:buFont typeface="Arial" panose="020B0604020202020204" pitchFamily="34" charset="0"/>
        <a:buChar char="–"/>
        <a:defRPr sz="1939" kern="1200">
          <a:solidFill>
            <a:schemeClr val="tx1"/>
          </a:solidFill>
          <a:latin typeface="+mn-lt"/>
          <a:ea typeface="+mn-ea"/>
          <a:cs typeface="+mn-cs"/>
        </a:defRPr>
      </a:lvl2pPr>
      <a:lvl3pPr marL="791288" indent="-158259" algn="l" defTabSz="633032" rtl="0" eaLnBrk="1" latinLnBrk="0" hangingPunct="1">
        <a:spcBef>
          <a:spcPct val="20000"/>
        </a:spcBef>
        <a:buFont typeface="Arial" panose="020B0604020202020204" pitchFamily="34" charset="0"/>
        <a:buChar char="•"/>
        <a:defRPr sz="1661" kern="1200">
          <a:solidFill>
            <a:schemeClr val="tx1"/>
          </a:solidFill>
          <a:latin typeface="+mn-lt"/>
          <a:ea typeface="+mn-ea"/>
          <a:cs typeface="+mn-cs"/>
        </a:defRPr>
      </a:lvl3pPr>
      <a:lvl4pPr marL="1107803" indent="-158259" algn="l" defTabSz="633032" rtl="0" eaLnBrk="1" latinLnBrk="0" hangingPunct="1">
        <a:spcBef>
          <a:spcPct val="20000"/>
        </a:spcBef>
        <a:buFont typeface="Arial" panose="020B0604020202020204" pitchFamily="34" charset="0"/>
        <a:buChar char="–"/>
        <a:defRPr sz="1385" kern="1200">
          <a:solidFill>
            <a:schemeClr val="tx1"/>
          </a:solidFill>
          <a:latin typeface="+mn-lt"/>
          <a:ea typeface="+mn-ea"/>
          <a:cs typeface="+mn-cs"/>
        </a:defRPr>
      </a:lvl4pPr>
      <a:lvl5pPr marL="1424320" indent="-158259" algn="l" defTabSz="633032" rtl="0" eaLnBrk="1" latinLnBrk="0" hangingPunct="1">
        <a:spcBef>
          <a:spcPct val="20000"/>
        </a:spcBef>
        <a:buFont typeface="Arial" panose="020B0604020202020204" pitchFamily="34" charset="0"/>
        <a:buChar char="»"/>
        <a:defRPr sz="1385" kern="1200">
          <a:solidFill>
            <a:schemeClr val="tx1"/>
          </a:solidFill>
          <a:latin typeface="+mn-lt"/>
          <a:ea typeface="+mn-ea"/>
          <a:cs typeface="+mn-cs"/>
        </a:defRPr>
      </a:lvl5pPr>
      <a:lvl6pPr marL="1740833" indent="-158259" algn="l" defTabSz="633032" rtl="0" eaLnBrk="1" latinLnBrk="0" hangingPunct="1">
        <a:spcBef>
          <a:spcPct val="20000"/>
        </a:spcBef>
        <a:buFont typeface="Arial" panose="020B0604020202020204" pitchFamily="34" charset="0"/>
        <a:buChar char="•"/>
        <a:defRPr sz="1385" kern="1200">
          <a:solidFill>
            <a:schemeClr val="tx1"/>
          </a:solidFill>
          <a:latin typeface="+mn-lt"/>
          <a:ea typeface="+mn-ea"/>
          <a:cs typeface="+mn-cs"/>
        </a:defRPr>
      </a:lvl6pPr>
      <a:lvl7pPr marL="2057350" indent="-158259" algn="l" defTabSz="633032" rtl="0" eaLnBrk="1" latinLnBrk="0" hangingPunct="1">
        <a:spcBef>
          <a:spcPct val="20000"/>
        </a:spcBef>
        <a:buFont typeface="Arial" panose="020B0604020202020204" pitchFamily="34" charset="0"/>
        <a:buChar char="•"/>
        <a:defRPr sz="1385" kern="1200">
          <a:solidFill>
            <a:schemeClr val="tx1"/>
          </a:solidFill>
          <a:latin typeface="+mn-lt"/>
          <a:ea typeface="+mn-ea"/>
          <a:cs typeface="+mn-cs"/>
        </a:defRPr>
      </a:lvl7pPr>
      <a:lvl8pPr marL="2373864" indent="-158259" algn="l" defTabSz="633032" rtl="0" eaLnBrk="1" latinLnBrk="0" hangingPunct="1">
        <a:spcBef>
          <a:spcPct val="20000"/>
        </a:spcBef>
        <a:buFont typeface="Arial" panose="020B0604020202020204" pitchFamily="34" charset="0"/>
        <a:buChar char="•"/>
        <a:defRPr sz="1385" kern="1200">
          <a:solidFill>
            <a:schemeClr val="tx1"/>
          </a:solidFill>
          <a:latin typeface="+mn-lt"/>
          <a:ea typeface="+mn-ea"/>
          <a:cs typeface="+mn-cs"/>
        </a:defRPr>
      </a:lvl8pPr>
      <a:lvl9pPr marL="2690379" indent="-158259" algn="l" defTabSz="633032" rtl="0" eaLnBrk="1" latinLnBrk="0" hangingPunct="1">
        <a:spcBef>
          <a:spcPct val="20000"/>
        </a:spcBef>
        <a:buFont typeface="Arial" panose="020B0604020202020204" pitchFamily="34" charset="0"/>
        <a:buChar char="•"/>
        <a:defRPr sz="13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633032" rtl="0" eaLnBrk="1" latinLnBrk="0" hangingPunct="1">
        <a:defRPr sz="1247" kern="1200">
          <a:solidFill>
            <a:schemeClr val="tx1"/>
          </a:solidFill>
          <a:latin typeface="+mn-lt"/>
          <a:ea typeface="+mn-ea"/>
          <a:cs typeface="+mn-cs"/>
        </a:defRPr>
      </a:lvl1pPr>
      <a:lvl2pPr marL="316515" algn="l" defTabSz="633032" rtl="0" eaLnBrk="1" latinLnBrk="0" hangingPunct="1">
        <a:defRPr sz="1247" kern="1200">
          <a:solidFill>
            <a:schemeClr val="tx1"/>
          </a:solidFill>
          <a:latin typeface="+mn-lt"/>
          <a:ea typeface="+mn-ea"/>
          <a:cs typeface="+mn-cs"/>
        </a:defRPr>
      </a:lvl2pPr>
      <a:lvl3pPr marL="633032" algn="l" defTabSz="633032" rtl="0" eaLnBrk="1" latinLnBrk="0" hangingPunct="1">
        <a:defRPr sz="1247" kern="1200">
          <a:solidFill>
            <a:schemeClr val="tx1"/>
          </a:solidFill>
          <a:latin typeface="+mn-lt"/>
          <a:ea typeface="+mn-ea"/>
          <a:cs typeface="+mn-cs"/>
        </a:defRPr>
      </a:lvl3pPr>
      <a:lvl4pPr marL="949547" algn="l" defTabSz="633032" rtl="0" eaLnBrk="1" latinLnBrk="0" hangingPunct="1">
        <a:defRPr sz="1247" kern="1200">
          <a:solidFill>
            <a:schemeClr val="tx1"/>
          </a:solidFill>
          <a:latin typeface="+mn-lt"/>
          <a:ea typeface="+mn-ea"/>
          <a:cs typeface="+mn-cs"/>
        </a:defRPr>
      </a:lvl4pPr>
      <a:lvl5pPr marL="1266060" algn="l" defTabSz="633032" rtl="0" eaLnBrk="1" latinLnBrk="0" hangingPunct="1">
        <a:defRPr sz="1247" kern="1200">
          <a:solidFill>
            <a:schemeClr val="tx1"/>
          </a:solidFill>
          <a:latin typeface="+mn-lt"/>
          <a:ea typeface="+mn-ea"/>
          <a:cs typeface="+mn-cs"/>
        </a:defRPr>
      </a:lvl5pPr>
      <a:lvl6pPr marL="1582576" algn="l" defTabSz="633032" rtl="0" eaLnBrk="1" latinLnBrk="0" hangingPunct="1">
        <a:defRPr sz="1247" kern="1200">
          <a:solidFill>
            <a:schemeClr val="tx1"/>
          </a:solidFill>
          <a:latin typeface="+mn-lt"/>
          <a:ea typeface="+mn-ea"/>
          <a:cs typeface="+mn-cs"/>
        </a:defRPr>
      </a:lvl6pPr>
      <a:lvl7pPr marL="1899092" algn="l" defTabSz="633032" rtl="0" eaLnBrk="1" latinLnBrk="0" hangingPunct="1">
        <a:defRPr sz="1247" kern="1200">
          <a:solidFill>
            <a:schemeClr val="tx1"/>
          </a:solidFill>
          <a:latin typeface="+mn-lt"/>
          <a:ea typeface="+mn-ea"/>
          <a:cs typeface="+mn-cs"/>
        </a:defRPr>
      </a:lvl7pPr>
      <a:lvl8pPr marL="2215607" algn="l" defTabSz="633032" rtl="0" eaLnBrk="1" latinLnBrk="0" hangingPunct="1">
        <a:defRPr sz="1247" kern="1200">
          <a:solidFill>
            <a:schemeClr val="tx1"/>
          </a:solidFill>
          <a:latin typeface="+mn-lt"/>
          <a:ea typeface="+mn-ea"/>
          <a:cs typeface="+mn-cs"/>
        </a:defRPr>
      </a:lvl8pPr>
      <a:lvl9pPr marL="2532122" algn="l" defTabSz="633032" rtl="0" eaLnBrk="1" latinLnBrk="0" hangingPunct="1">
        <a:defRPr sz="124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black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3628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37" r:id="rId6"/>
  </p:sldLayoutIdLst>
  <p:txStyles>
    <p:titleStyle>
      <a:lvl1pPr algn="ctr" defTabSz="719293" rtl="0" eaLnBrk="1" latinLnBrk="0" hangingPunct="1">
        <a:spcBef>
          <a:spcPct val="0"/>
        </a:spcBef>
        <a:buNone/>
        <a:defRPr sz="2800" kern="1200">
          <a:solidFill>
            <a:schemeClr val="bg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69735" indent="-269735" algn="l" defTabSz="7192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584424" indent="-224779" algn="l" defTabSz="719293" rtl="0" eaLnBrk="1" latinLnBrk="0" hangingPunct="1">
        <a:spcBef>
          <a:spcPct val="20000"/>
        </a:spcBef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899114" indent="-179824" algn="l" defTabSz="71929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258760" indent="-179824" algn="l" defTabSz="719293" rtl="0" eaLnBrk="1" latinLnBrk="0" hangingPunct="1">
        <a:spcBef>
          <a:spcPct val="20000"/>
        </a:spcBef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18407" indent="-179824" algn="l" defTabSz="719293" rtl="0" eaLnBrk="1" latinLnBrk="0" hangingPunct="1">
        <a:spcBef>
          <a:spcPct val="20000"/>
        </a:spcBef>
        <a:buFont typeface="Arial" panose="020B0604020202020204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978050" indent="-179824" algn="l" defTabSz="719293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37698" indent="-179824" algn="l" defTabSz="719293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697343" indent="-179824" algn="l" defTabSz="719293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056988" indent="-179824" algn="l" defTabSz="719293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71929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9645" algn="l" defTabSz="71929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9293" algn="l" defTabSz="71929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78938" algn="l" defTabSz="71929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38582" algn="l" defTabSz="71929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98228" algn="l" defTabSz="71929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57874" algn="l" defTabSz="71929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17520" algn="l" defTabSz="71929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77165" algn="l" defTabSz="71929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B9EC"/>
              </a:buClr>
              <a:buSzPts val="2800"/>
              <a:buFont typeface="Roboto Thin"/>
              <a:buNone/>
              <a:defRPr sz="2800" b="0" i="0" u="none" strike="noStrike" cap="none">
                <a:solidFill>
                  <a:srgbClr val="37B9EC"/>
                </a:solidFill>
                <a:latin typeface="Roboto Thin"/>
                <a:ea typeface="Roboto Thin"/>
                <a:cs typeface="Roboto Thin"/>
                <a:sym typeface="Roboto Th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1545D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rgbClr val="51545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1545D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rgbClr val="51545D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1545D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rgbClr val="51545D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1545D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rgbClr val="51545D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1545D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rgbClr val="51545D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1545D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rgbClr val="51545D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1545D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rgbClr val="51545D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1545D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rgbClr val="51545D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51545D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rgbClr val="51545D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4766446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  <p:sldLayoutId id="2147483724" r:id="rId17"/>
    <p:sldLayoutId id="2147483725" r:id="rId18"/>
    <p:sldLayoutId id="2147483726" r:id="rId19"/>
    <p:sldLayoutId id="2147483727" r:id="rId20"/>
    <p:sldLayoutId id="2147483728" r:id="rId2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E2A47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4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147" name="Google Shape;147;p24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5345271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0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E2A47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4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147" name="Google Shape;147;p24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6589842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2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E2A47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4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147" name="Google Shape;147;p24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8497734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4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E2A47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4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147" name="Google Shape;147;p24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0751386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6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1.xml"/><Relationship Id="rId4" Type="http://schemas.openxmlformats.org/officeDocument/2006/relationships/chart" Target="../charts/char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1.xml"/><Relationship Id="rId4" Type="http://schemas.openxmlformats.org/officeDocument/2006/relationships/chart" Target="../charts/char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1.xml"/><Relationship Id="rId4" Type="http://schemas.openxmlformats.org/officeDocument/2006/relationships/chart" Target="../charts/char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6.xml"/><Relationship Id="rId4" Type="http://schemas.openxmlformats.org/officeDocument/2006/relationships/chart" Target="../charts/chart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6.xml"/><Relationship Id="rId4" Type="http://schemas.openxmlformats.org/officeDocument/2006/relationships/chart" Target="../charts/chart2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6.xml"/><Relationship Id="rId4" Type="http://schemas.openxmlformats.org/officeDocument/2006/relationships/chart" Target="../charts/chart2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nv.gov.ar/descargas/marcoregulatorio/blob/8ef2c993-e443-491d-bc6c-ec8061ab1074" TargetMode="External"/><Relationship Id="rId3" Type="http://schemas.openxmlformats.org/officeDocument/2006/relationships/hyperlink" Target="https://www.cnv.gov.ar/descargas/marcoregulatorio/blob/fa48ff4e-ee49-4f5d-89c0-48ae72b89b62" TargetMode="External"/><Relationship Id="rId7" Type="http://schemas.openxmlformats.org/officeDocument/2006/relationships/hyperlink" Target="https://www.cnv.gov.ar/descargas/marcoregulatorio/blob/146f64b3-3b8f-43b0-bf6b-f8eb5f61c7bb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1.xml"/><Relationship Id="rId6" Type="http://schemas.openxmlformats.org/officeDocument/2006/relationships/hyperlink" Target="https://www.cnv.gov.ar/descargas/marcoregulatorio/blob/3a3b1a27-95f6-463f-bf2b-9360cb57cfdd" TargetMode="External"/><Relationship Id="rId5" Type="http://schemas.openxmlformats.org/officeDocument/2006/relationships/hyperlink" Target="https://www.cnv.gov.ar/descargas/marcoregulatorio/blob/61a1ffdc-a9f9-4d31-9aad-e14cdafa2695" TargetMode="External"/><Relationship Id="rId4" Type="http://schemas.openxmlformats.org/officeDocument/2006/relationships/hyperlink" Target="https://www.cnv.gov.ar/descargas/marcoregulatorio/blob/e1fbe3a5-7647-40bd-b9a7-e0ce0e833ba7" TargetMode="External"/><Relationship Id="rId9" Type="http://schemas.openxmlformats.org/officeDocument/2006/relationships/hyperlink" Target="https://www.cnv.gov.ar/descargas/marcoregulatorio/blob/6911b32a-888e-4515-aba0-5c9490ce8ff0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5" name="Google Shape;155;p26"/>
          <p:cNvCxnSpPr/>
          <p:nvPr/>
        </p:nvCxnSpPr>
        <p:spPr>
          <a:xfrm rot="10800000" flipH="1">
            <a:off x="7530008" y="3073003"/>
            <a:ext cx="783900" cy="300"/>
          </a:xfrm>
          <a:prstGeom prst="straightConnector1">
            <a:avLst/>
          </a:prstGeom>
          <a:noFill/>
          <a:ln w="762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" name="Google Shape;154;p26"/>
          <p:cNvSpPr txBox="1">
            <a:spLocks noGrp="1"/>
          </p:cNvSpPr>
          <p:nvPr/>
        </p:nvSpPr>
        <p:spPr>
          <a:xfrm>
            <a:off x="1578543" y="1165775"/>
            <a:ext cx="6824466" cy="186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5000"/>
              <a:buFont typeface="Encode Sans"/>
              <a:buNone/>
              <a:defRPr sz="5300" b="1" i="0" u="none" strike="noStrike" cap="none">
                <a:solidFill>
                  <a:srgbClr val="F2F2F2"/>
                </a:solidFill>
                <a:latin typeface="Encode Sans"/>
                <a:ea typeface="Encode Sans"/>
                <a:cs typeface="Encode Sans"/>
                <a:sym typeface="Encode Sans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" sz="3600" dirty="0"/>
              <a:t>Informe ejecutivo del Mercado de Capitales</a:t>
            </a:r>
            <a:endParaRPr sz="36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4842368-2268-41CF-954D-89B04015C9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JUNIO 2022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11;p31"/>
          <p:cNvSpPr txBox="1">
            <a:spLocks noGrp="1"/>
          </p:cNvSpPr>
          <p:nvPr>
            <p:ph type="title"/>
          </p:nvPr>
        </p:nvSpPr>
        <p:spPr>
          <a:xfrm>
            <a:off x="461676" y="81789"/>
            <a:ext cx="6965036" cy="6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SzPts val="2800"/>
            </a:pPr>
            <a:r>
              <a:rPr lang="en-US" sz="1800" dirty="0">
                <a:latin typeface="Encode Sans" pitchFamily="2" charset="0"/>
                <a:ea typeface="Roboto Thin"/>
                <a:cs typeface="Roboto Thin"/>
                <a:sym typeface="Roboto Thin"/>
              </a:rPr>
              <a:t>Ecosistema del Mercado de </a:t>
            </a:r>
            <a:r>
              <a:rPr lang="en-US" sz="1800" dirty="0" err="1">
                <a:latin typeface="Encode Sans" pitchFamily="2" charset="0"/>
                <a:ea typeface="Roboto Thin"/>
                <a:cs typeface="Roboto Thin"/>
                <a:sym typeface="Roboto Thin"/>
              </a:rPr>
              <a:t>Capitales</a:t>
            </a:r>
            <a:endParaRPr lang="en-US" sz="1800" dirty="0">
              <a:latin typeface="Encode Sans" pitchFamily="2" charset="0"/>
              <a:ea typeface="Roboto Thin"/>
              <a:cs typeface="Roboto Thin"/>
              <a:sym typeface="Roboto Thin"/>
            </a:endParaRPr>
          </a:p>
        </p:txBody>
      </p:sp>
      <p:sp>
        <p:nvSpPr>
          <p:cNvPr id="12" name="4 Rectángulo"/>
          <p:cNvSpPr/>
          <p:nvPr/>
        </p:nvSpPr>
        <p:spPr>
          <a:xfrm>
            <a:off x="1875857" y="948419"/>
            <a:ext cx="4541544" cy="430887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 sz="1000" b="1" i="0" u="none" strike="noStrike" kern="1200" spc="0" baseline="0">
                <a:solidFill>
                  <a:srgbClr val="B2CFEB">
                    <a:lumMod val="50000"/>
                  </a:srgbClr>
                </a:solidFill>
                <a:latin typeface="Encode Sans" panose="020B0604020202020204" charset="0"/>
                <a:ea typeface="+mn-ea"/>
                <a:cs typeface="+mn-cs"/>
              </a:defRPr>
            </a:pPr>
            <a:r>
              <a:rPr lang="es-AR" sz="1100" b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Evolución de Agentes Autorizados</a:t>
            </a:r>
            <a:endParaRPr lang="es-AR" sz="1100" b="1" kern="1200" dirty="0">
              <a:solidFill>
                <a:schemeClr val="tx2">
                  <a:lumMod val="50000"/>
                </a:schemeClr>
              </a:solidFill>
              <a:latin typeface="Encode Sans" panose="020B0604020202020204" charset="0"/>
            </a:endParaRPr>
          </a:p>
          <a:p>
            <a:pPr algn="ctr"/>
            <a:r>
              <a:rPr lang="es-AR" sz="1100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(dic 2019 – jun 2022) </a:t>
            </a:r>
            <a:endParaRPr lang="es-AR" sz="1100" dirty="0">
              <a:solidFill>
                <a:srgbClr val="FFFFFF">
                  <a:lumMod val="50000"/>
                </a:srgbClr>
              </a:solidFill>
              <a:latin typeface="Encode Sans" pitchFamily="2" charset="0"/>
            </a:endParaRPr>
          </a:p>
        </p:txBody>
      </p:sp>
      <p:sp>
        <p:nvSpPr>
          <p:cNvPr id="13" name="211 CuadroTexto"/>
          <p:cNvSpPr txBox="1">
            <a:spLocks noChangeArrowheads="1"/>
          </p:cNvSpPr>
          <p:nvPr/>
        </p:nvSpPr>
        <p:spPr bwMode="auto">
          <a:xfrm>
            <a:off x="893617" y="4830633"/>
            <a:ext cx="4471988" cy="190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4276" tIns="37139" rIns="74276" bIns="37139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9pPr>
          </a:lstStyle>
          <a:p>
            <a:pPr defTabSz="685701">
              <a:spcBef>
                <a:spcPct val="30000"/>
              </a:spcBef>
              <a:buClrTx/>
            </a:pPr>
            <a:r>
              <a:rPr lang="es-E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Fuente</a:t>
            </a:r>
            <a:r>
              <a:rPr lang="es-ES" altLang="es-AR" sz="750" i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: elaboración propia en base a información de </a:t>
            </a:r>
            <a:r>
              <a:rPr lang="es-E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CNV.</a:t>
            </a:r>
            <a:endParaRPr lang="en-US" altLang="es-AR" sz="750" i="1" kern="1200" dirty="0">
              <a:solidFill>
                <a:schemeClr val="tx2">
                  <a:lumMod val="50000"/>
                </a:schemeClr>
              </a:solidFill>
              <a:latin typeface="Encode Sans" panose="020B0604020202020204" charset="0"/>
              <a:cs typeface="+mn-cs"/>
            </a:endParaRPr>
          </a:p>
        </p:txBody>
      </p:sp>
      <p:sp>
        <p:nvSpPr>
          <p:cNvPr id="6" name="11 Rectángulo redondeado"/>
          <p:cNvSpPr/>
          <p:nvPr/>
        </p:nvSpPr>
        <p:spPr>
          <a:xfrm>
            <a:off x="6928793" y="2001692"/>
            <a:ext cx="1402589" cy="1518037"/>
          </a:xfrm>
          <a:prstGeom prst="roundRect">
            <a:avLst>
              <a:gd name="adj" fmla="val 9541"/>
            </a:avLst>
          </a:prstGeom>
          <a:solidFill>
            <a:srgbClr val="F2F9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000" b="1" dirty="0" smtClean="0">
                <a:solidFill>
                  <a:schemeClr val="tx2">
                    <a:lumMod val="25000"/>
                  </a:schemeClr>
                </a:solidFill>
                <a:latin typeface="Encode Sans" panose="020B0604020202020204" charset="0"/>
              </a:rPr>
              <a:t>+44%</a:t>
            </a:r>
            <a:endParaRPr lang="es-AR" sz="2000" b="1" dirty="0">
              <a:solidFill>
                <a:schemeClr val="tx2">
                  <a:lumMod val="25000"/>
                </a:schemeClr>
              </a:solidFill>
              <a:latin typeface="Encode Sans" panose="020B0604020202020204" charset="0"/>
            </a:endParaRPr>
          </a:p>
          <a:p>
            <a:pPr algn="ctr"/>
            <a:r>
              <a:rPr lang="es-AR" sz="1200" dirty="0" smtClean="0">
                <a:solidFill>
                  <a:schemeClr val="accent5">
                    <a:lumMod val="50000"/>
                  </a:schemeClr>
                </a:solidFill>
                <a:latin typeface="Encode Sans" panose="020B0604020202020204" charset="0"/>
              </a:rPr>
              <a:t>creció la cantidad de agentes desde 2019.</a:t>
            </a:r>
            <a:endParaRPr lang="es-AR" sz="1200" dirty="0">
              <a:solidFill>
                <a:schemeClr val="accent5">
                  <a:lumMod val="50000"/>
                </a:schemeClr>
              </a:solidFill>
              <a:latin typeface="Encode Sans" panose="020B0604020202020204" charset="0"/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2750907"/>
              </p:ext>
            </p:extLst>
          </p:nvPr>
        </p:nvGraphicFramePr>
        <p:xfrm>
          <a:off x="762000" y="1333139"/>
          <a:ext cx="6074229" cy="32715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0014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8">
            <a:extLst>
              <a:ext uri="{FF2B5EF4-FFF2-40B4-BE49-F238E27FC236}">
                <a16:creationId xmlns:a16="http://schemas.microsoft.com/office/drawing/2014/main" id="{9A2C3700-2CEC-4865-8C1D-2D365B016C9B}"/>
              </a:ext>
            </a:extLst>
          </p:cNvPr>
          <p:cNvSpPr txBox="1">
            <a:spLocks/>
          </p:cNvSpPr>
          <p:nvPr/>
        </p:nvSpPr>
        <p:spPr>
          <a:xfrm>
            <a:off x="112889" y="110278"/>
            <a:ext cx="91440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B9EC"/>
              </a:buClr>
              <a:buSzPts val="2800"/>
              <a:buFont typeface="Roboto Thin"/>
              <a:buNone/>
              <a:defRPr sz="2800" b="0" i="0" u="none" strike="noStrike" cap="none">
                <a:solidFill>
                  <a:srgbClr val="37B9EC"/>
                </a:solidFill>
                <a:latin typeface="Roboto Thin"/>
                <a:ea typeface="Roboto Thin"/>
                <a:cs typeface="Roboto Thin"/>
                <a:sym typeface="Roboto Th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AR" sz="1600" b="1" dirty="0">
                <a:latin typeface="Encode Sans" pitchFamily="2" charset="0"/>
              </a:rPr>
              <a:t>Financiamiento en el </a:t>
            </a:r>
            <a:r>
              <a:rPr lang="es-AR" sz="1600" b="1" dirty="0" err="1">
                <a:latin typeface="Encode Sans" pitchFamily="2" charset="0"/>
              </a:rPr>
              <a:t>MdC</a:t>
            </a:r>
            <a:r>
              <a:rPr lang="es-AR" sz="1600" b="1" dirty="0">
                <a:latin typeface="Encode Sans" pitchFamily="2" charset="0"/>
              </a:rPr>
              <a:t> – Participación de emisiones mercado primario</a:t>
            </a:r>
            <a:endParaRPr lang="en-US" sz="2400" b="1" dirty="0"/>
          </a:p>
        </p:txBody>
      </p:sp>
      <p:sp>
        <p:nvSpPr>
          <p:cNvPr id="5" name="4 Rectángulo"/>
          <p:cNvSpPr/>
          <p:nvPr/>
        </p:nvSpPr>
        <p:spPr>
          <a:xfrm>
            <a:off x="1532559" y="917284"/>
            <a:ext cx="4541544" cy="553998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 sz="1000" b="1" i="0" u="none" strike="noStrike" kern="1200" spc="0" baseline="0">
                <a:solidFill>
                  <a:srgbClr val="B2CFEB">
                    <a:lumMod val="50000"/>
                  </a:srgbClr>
                </a:solidFill>
                <a:latin typeface="Encode Sans" panose="020B0604020202020204" charset="0"/>
                <a:ea typeface="+mn-ea"/>
                <a:cs typeface="+mn-cs"/>
              </a:defRPr>
            </a:pPr>
            <a:r>
              <a:rPr lang="es-AR" sz="1000" b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Financiamiento Mercado Primario</a:t>
            </a:r>
          </a:p>
          <a:p>
            <a:pPr algn="ctr">
              <a:defRPr sz="1000" b="1" i="0" u="none" strike="noStrike" kern="1200" spc="0" baseline="0">
                <a:solidFill>
                  <a:srgbClr val="B2CFEB">
                    <a:lumMod val="50000"/>
                  </a:srgbClr>
                </a:solidFill>
                <a:latin typeface="Encode Sans" panose="020B0604020202020204" charset="0"/>
                <a:ea typeface="+mn-ea"/>
                <a:cs typeface="+mn-cs"/>
              </a:defRPr>
            </a:pPr>
            <a:r>
              <a:rPr lang="es-AR" sz="1000" b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Monto emisión y participación por instrumento en mill. de pesos</a:t>
            </a:r>
            <a:endParaRPr lang="es-AR" sz="1000" b="1" kern="1200" dirty="0">
              <a:solidFill>
                <a:schemeClr val="tx2">
                  <a:lumMod val="50000"/>
                </a:schemeClr>
              </a:solidFill>
              <a:latin typeface="Encode Sans" panose="020B0604020202020204" charset="0"/>
            </a:endParaRPr>
          </a:p>
          <a:p>
            <a:pPr algn="ctr"/>
            <a:r>
              <a:rPr lang="es-AR" sz="900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(I </a:t>
            </a:r>
            <a:r>
              <a:rPr lang="es-AR" sz="900" dirty="0" err="1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trim</a:t>
            </a:r>
            <a:r>
              <a:rPr lang="es-AR" sz="900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. 2020 – II </a:t>
            </a:r>
            <a:r>
              <a:rPr lang="es-AR" sz="900" dirty="0" err="1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trim</a:t>
            </a:r>
            <a:r>
              <a:rPr lang="es-AR" sz="900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. 2022) </a:t>
            </a:r>
            <a:endParaRPr lang="es-AR" sz="900" dirty="0">
              <a:solidFill>
                <a:srgbClr val="FFFFFF">
                  <a:lumMod val="50000"/>
                </a:srgbClr>
              </a:solidFill>
              <a:latin typeface="Encode Sans" pitchFamily="2" charset="0"/>
            </a:endParaRPr>
          </a:p>
        </p:txBody>
      </p:sp>
      <p:sp>
        <p:nvSpPr>
          <p:cNvPr id="7" name="211 CuadroTexto"/>
          <p:cNvSpPr txBox="1">
            <a:spLocks noChangeArrowheads="1"/>
          </p:cNvSpPr>
          <p:nvPr/>
        </p:nvSpPr>
        <p:spPr bwMode="auto">
          <a:xfrm>
            <a:off x="212901" y="4668901"/>
            <a:ext cx="4471988" cy="640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4276" tIns="37139" rIns="74276" bIns="37139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9pPr>
          </a:lstStyle>
          <a:p>
            <a:pPr defTabSz="685701">
              <a:spcBef>
                <a:spcPct val="30000"/>
              </a:spcBef>
              <a:buClrTx/>
            </a:pPr>
            <a:r>
              <a:rPr lang="es-ES" altLang="es-AR" sz="750" i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* YPF S.A. </a:t>
            </a:r>
            <a:r>
              <a:rPr lang="es-E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representó </a:t>
            </a:r>
            <a:r>
              <a:rPr lang="es-ES" altLang="es-AR" sz="750" i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el  70% de la emisión del trimestre</a:t>
            </a:r>
          </a:p>
          <a:p>
            <a:pPr defTabSz="685701">
              <a:spcBef>
                <a:spcPct val="30000"/>
              </a:spcBef>
              <a:buClrTx/>
            </a:pPr>
            <a:r>
              <a:rPr lang="es-E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Fuente</a:t>
            </a:r>
            <a:r>
              <a:rPr lang="es-ES" altLang="es-AR" sz="750" i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: elaboración propia en base a información de </a:t>
            </a:r>
            <a:r>
              <a:rPr lang="es-E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CNV.</a:t>
            </a:r>
          </a:p>
          <a:p>
            <a:pPr defTabSz="685701">
              <a:spcBef>
                <a:spcPct val="30000"/>
              </a:spcBef>
              <a:buClrTx/>
            </a:pPr>
            <a:r>
              <a:rPr lang="es-MX" sz="750" i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Se utiliza el tipo de cambio Comunicación “A” 3500 del Banco Central de la República Argentina</a:t>
            </a:r>
            <a:endParaRPr lang="en-US" altLang="es-AR" sz="750" i="1" kern="1200" dirty="0">
              <a:solidFill>
                <a:schemeClr val="tx2">
                  <a:lumMod val="50000"/>
                </a:schemeClr>
              </a:solidFill>
              <a:latin typeface="Encode Sans" panose="020B0604020202020204" charset="0"/>
            </a:endParaRPr>
          </a:p>
          <a:p>
            <a:pPr defTabSz="685701">
              <a:spcBef>
                <a:spcPct val="30000"/>
              </a:spcBef>
              <a:buClrTx/>
            </a:pPr>
            <a:endParaRPr lang="es-ES" altLang="es-AR" sz="750" i="1" kern="1200" dirty="0" smtClean="0">
              <a:solidFill>
                <a:schemeClr val="tx2">
                  <a:lumMod val="50000"/>
                </a:schemeClr>
              </a:solidFill>
              <a:latin typeface="Encode Sans" panose="020B0604020202020204" charset="0"/>
              <a:cs typeface="+mn-cs"/>
            </a:endParaRPr>
          </a:p>
        </p:txBody>
      </p:sp>
      <p:sp>
        <p:nvSpPr>
          <p:cNvPr id="8" name="11 Rectángulo redondeado"/>
          <p:cNvSpPr/>
          <p:nvPr/>
        </p:nvSpPr>
        <p:spPr>
          <a:xfrm>
            <a:off x="7612396" y="2057591"/>
            <a:ext cx="1325927" cy="1791276"/>
          </a:xfrm>
          <a:prstGeom prst="roundRect">
            <a:avLst>
              <a:gd name="adj" fmla="val 4016"/>
            </a:avLst>
          </a:prstGeom>
          <a:solidFill>
            <a:srgbClr val="F2F9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MX" sz="2000" b="1" dirty="0" smtClean="0">
                <a:solidFill>
                  <a:schemeClr val="tx2">
                    <a:lumMod val="25000"/>
                  </a:schemeClr>
                </a:solidFill>
                <a:latin typeface="Encode Sans" panose="020B0604020202020204" charset="0"/>
              </a:rPr>
              <a:t>+36%</a:t>
            </a:r>
            <a:endParaRPr lang="es-AR" sz="2000" b="1" dirty="0">
              <a:solidFill>
                <a:schemeClr val="tx2">
                  <a:lumMod val="25000"/>
                </a:schemeClr>
              </a:solidFill>
              <a:latin typeface="Encode Sans" panose="020B0604020202020204" charset="0"/>
            </a:endParaRPr>
          </a:p>
          <a:p>
            <a:pPr lvl="0" algn="ctr"/>
            <a:r>
              <a:rPr lang="es-AR" sz="1200" dirty="0" smtClean="0">
                <a:solidFill>
                  <a:schemeClr val="tx2">
                    <a:lumMod val="25000"/>
                  </a:schemeClr>
                </a:solidFill>
                <a:latin typeface="Encode Sans" panose="020B0604020202020204" charset="0"/>
              </a:rPr>
              <a:t>creció </a:t>
            </a:r>
            <a:r>
              <a:rPr lang="es-AR" sz="1200" dirty="0">
                <a:solidFill>
                  <a:schemeClr val="tx2">
                    <a:lumMod val="25000"/>
                  </a:schemeClr>
                </a:solidFill>
                <a:latin typeface="Encode Sans" panose="020B0604020202020204" charset="0"/>
              </a:rPr>
              <a:t>el financiamiento </a:t>
            </a:r>
            <a:r>
              <a:rPr lang="es-AR" sz="1200" dirty="0" smtClean="0">
                <a:solidFill>
                  <a:schemeClr val="tx2">
                    <a:lumMod val="25000"/>
                  </a:schemeClr>
                </a:solidFill>
                <a:latin typeface="Encode Sans" panose="020B0604020202020204" charset="0"/>
              </a:rPr>
              <a:t>con respecto al </a:t>
            </a:r>
            <a:r>
              <a:rPr lang="es-AR" sz="1200" dirty="0" err="1" smtClean="0">
                <a:solidFill>
                  <a:schemeClr val="tx2">
                    <a:lumMod val="25000"/>
                  </a:schemeClr>
                </a:solidFill>
                <a:latin typeface="Encode Sans" panose="020B0604020202020204" charset="0"/>
              </a:rPr>
              <a:t>Trim</a:t>
            </a:r>
            <a:r>
              <a:rPr lang="es-AR" sz="1200" dirty="0" smtClean="0">
                <a:solidFill>
                  <a:schemeClr val="tx2">
                    <a:lumMod val="25000"/>
                  </a:schemeClr>
                </a:solidFill>
                <a:latin typeface="Encode Sans" panose="020B0604020202020204" charset="0"/>
              </a:rPr>
              <a:t>. II 2021</a:t>
            </a:r>
          </a:p>
        </p:txBody>
      </p:sp>
      <p:graphicFrame>
        <p:nvGraphicFramePr>
          <p:cNvPr id="10" name="2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5340967"/>
              </p:ext>
            </p:extLst>
          </p:nvPr>
        </p:nvGraphicFramePr>
        <p:xfrm>
          <a:off x="112889" y="1082821"/>
          <a:ext cx="7354253" cy="37408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85987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8">
            <a:extLst>
              <a:ext uri="{FF2B5EF4-FFF2-40B4-BE49-F238E27FC236}">
                <a16:creationId xmlns:a16="http://schemas.microsoft.com/office/drawing/2014/main" id="{9A2C3700-2CEC-4865-8C1D-2D365B016C9B}"/>
              </a:ext>
            </a:extLst>
          </p:cNvPr>
          <p:cNvSpPr txBox="1">
            <a:spLocks/>
          </p:cNvSpPr>
          <p:nvPr/>
        </p:nvSpPr>
        <p:spPr>
          <a:xfrm>
            <a:off x="0" y="58825"/>
            <a:ext cx="91440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B9EC"/>
              </a:buClr>
              <a:buSzPts val="2800"/>
              <a:buFont typeface="Roboto Thin"/>
              <a:buNone/>
              <a:defRPr sz="2800" b="0" i="0" u="none" strike="noStrike" cap="none">
                <a:solidFill>
                  <a:srgbClr val="37B9EC"/>
                </a:solidFill>
                <a:latin typeface="Roboto Thin"/>
                <a:ea typeface="Roboto Thin"/>
                <a:cs typeface="Roboto Thin"/>
                <a:sym typeface="Roboto Th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AR" sz="1800" b="1" dirty="0">
                <a:latin typeface="Encode Sans" pitchFamily="2" charset="0"/>
              </a:rPr>
              <a:t>Financiamiento en el </a:t>
            </a:r>
            <a:r>
              <a:rPr lang="es-AR" sz="1800" b="1" dirty="0" err="1">
                <a:latin typeface="Encode Sans" pitchFamily="2" charset="0"/>
              </a:rPr>
              <a:t>MdC</a:t>
            </a:r>
            <a:r>
              <a:rPr lang="es-AR" sz="1800" b="1" dirty="0">
                <a:latin typeface="Encode Sans" pitchFamily="2" charset="0"/>
              </a:rPr>
              <a:t> – </a:t>
            </a:r>
            <a:r>
              <a:rPr lang="es-AR" sz="1600" b="1" dirty="0">
                <a:latin typeface="Encode Sans" pitchFamily="2" charset="0"/>
              </a:rPr>
              <a:t>Participación</a:t>
            </a:r>
            <a:r>
              <a:rPr lang="es-AR" sz="1800" b="1" dirty="0">
                <a:latin typeface="Encode Sans" pitchFamily="2" charset="0"/>
              </a:rPr>
              <a:t> de emisiones mercado primario</a:t>
            </a:r>
            <a:endParaRPr lang="en-US" b="1" dirty="0"/>
          </a:p>
        </p:txBody>
      </p:sp>
      <p:sp>
        <p:nvSpPr>
          <p:cNvPr id="5" name="4 Rectángulo"/>
          <p:cNvSpPr/>
          <p:nvPr/>
        </p:nvSpPr>
        <p:spPr>
          <a:xfrm>
            <a:off x="2282079" y="625563"/>
            <a:ext cx="4400252" cy="507831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 sz="1000" b="1" i="0" u="none" strike="noStrike" kern="1200" spc="0" baseline="0">
                <a:solidFill>
                  <a:srgbClr val="B2CFEB">
                    <a:lumMod val="50000"/>
                  </a:srgbClr>
                </a:solidFill>
                <a:latin typeface="Encode Sans" panose="020B0604020202020204" charset="0"/>
                <a:ea typeface="+mn-ea"/>
                <a:cs typeface="+mn-cs"/>
              </a:defRPr>
            </a:pPr>
            <a:r>
              <a:rPr lang="es-AR" sz="900" b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Financiamiento Mercado Primario</a:t>
            </a:r>
          </a:p>
          <a:p>
            <a:pPr algn="ctr">
              <a:defRPr sz="1000" b="1" i="0" u="none" strike="noStrike" kern="1200" spc="0" baseline="0">
                <a:solidFill>
                  <a:srgbClr val="B2CFEB">
                    <a:lumMod val="50000"/>
                  </a:srgbClr>
                </a:solidFill>
                <a:latin typeface="Encode Sans" panose="020B0604020202020204" charset="0"/>
                <a:ea typeface="+mn-ea"/>
                <a:cs typeface="+mn-cs"/>
              </a:defRPr>
            </a:pPr>
            <a:r>
              <a:rPr lang="es-AR" sz="900" b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Monto emisión y participación por sector en </a:t>
            </a:r>
            <a:r>
              <a:rPr lang="es-AR" sz="900" b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mill. de pesos</a:t>
            </a:r>
          </a:p>
          <a:p>
            <a:pPr algn="ctr"/>
            <a:r>
              <a:rPr lang="es-AR" sz="900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(I </a:t>
            </a:r>
            <a:r>
              <a:rPr lang="es-AR" sz="900" dirty="0" err="1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trim</a:t>
            </a:r>
            <a:r>
              <a:rPr lang="es-AR" sz="900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. 2020 – II </a:t>
            </a:r>
            <a:r>
              <a:rPr lang="es-AR" sz="900" dirty="0" err="1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trim</a:t>
            </a:r>
            <a:r>
              <a:rPr lang="es-AR" sz="900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. 2022)</a:t>
            </a:r>
            <a:endParaRPr lang="es-AR" sz="900" dirty="0">
              <a:solidFill>
                <a:srgbClr val="FFFFFF">
                  <a:lumMod val="50000"/>
                </a:srgbClr>
              </a:solidFill>
              <a:latin typeface="Encode Sans" pitchFamily="2" charset="0"/>
            </a:endParaRPr>
          </a:p>
        </p:txBody>
      </p:sp>
      <p:sp>
        <p:nvSpPr>
          <p:cNvPr id="8" name="211 CuadroTexto"/>
          <p:cNvSpPr txBox="1">
            <a:spLocks noChangeArrowheads="1"/>
          </p:cNvSpPr>
          <p:nvPr/>
        </p:nvSpPr>
        <p:spPr bwMode="auto">
          <a:xfrm>
            <a:off x="825354" y="4569429"/>
            <a:ext cx="4471988" cy="640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4276" tIns="37139" rIns="74276" bIns="37139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9pPr>
          </a:lstStyle>
          <a:p>
            <a:pPr defTabSz="685701">
              <a:spcBef>
                <a:spcPct val="30000"/>
              </a:spcBef>
              <a:buClrTx/>
            </a:pPr>
            <a:r>
              <a:rPr lang="es-E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(*) Se encuentra pendiente la asignación por sector.</a:t>
            </a:r>
          </a:p>
          <a:p>
            <a:pPr defTabSz="685701">
              <a:spcBef>
                <a:spcPct val="30000"/>
              </a:spcBef>
              <a:buClrTx/>
            </a:pPr>
            <a:r>
              <a:rPr lang="es-E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Fuente</a:t>
            </a:r>
            <a:r>
              <a:rPr lang="es-ES" altLang="es-AR" sz="750" i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: elaboración propia en base a información de </a:t>
            </a:r>
            <a:r>
              <a:rPr lang="es-E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CNV.</a:t>
            </a:r>
          </a:p>
          <a:p>
            <a:pPr defTabSz="685701">
              <a:spcBef>
                <a:spcPct val="30000"/>
              </a:spcBef>
              <a:buClrTx/>
            </a:pPr>
            <a:r>
              <a:rPr lang="es-MX" sz="750" i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Se utiliza el tipo de cambio Comunicación “A” 3500 del Banco Central de la República Argentina</a:t>
            </a:r>
            <a:endParaRPr lang="en-US" altLang="es-AR" sz="750" i="1" kern="1200" dirty="0">
              <a:solidFill>
                <a:schemeClr val="tx2">
                  <a:lumMod val="50000"/>
                </a:schemeClr>
              </a:solidFill>
              <a:latin typeface="Encode Sans" panose="020B0604020202020204" charset="0"/>
            </a:endParaRPr>
          </a:p>
          <a:p>
            <a:pPr defTabSz="685701">
              <a:spcBef>
                <a:spcPct val="30000"/>
              </a:spcBef>
              <a:buClrTx/>
            </a:pPr>
            <a:endParaRPr lang="en-US" altLang="es-AR" sz="750" i="1" kern="1200" dirty="0">
              <a:solidFill>
                <a:schemeClr val="tx2">
                  <a:lumMod val="50000"/>
                </a:schemeClr>
              </a:solidFill>
              <a:latin typeface="Encode Sans" panose="020B0604020202020204" charset="0"/>
              <a:cs typeface="+mn-cs"/>
            </a:endParaRPr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8497776"/>
              </p:ext>
            </p:extLst>
          </p:nvPr>
        </p:nvGraphicFramePr>
        <p:xfrm>
          <a:off x="101600" y="1133395"/>
          <a:ext cx="9042400" cy="35402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37487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8">
            <a:extLst>
              <a:ext uri="{FF2B5EF4-FFF2-40B4-BE49-F238E27FC236}">
                <a16:creationId xmlns:a16="http://schemas.microsoft.com/office/drawing/2014/main" id="{9A2C3700-2CEC-4865-8C1D-2D365B016C9B}"/>
              </a:ext>
            </a:extLst>
          </p:cNvPr>
          <p:cNvSpPr txBox="1">
            <a:spLocks/>
          </p:cNvSpPr>
          <p:nvPr/>
        </p:nvSpPr>
        <p:spPr>
          <a:xfrm>
            <a:off x="112889" y="110278"/>
            <a:ext cx="91440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B9EC"/>
              </a:buClr>
              <a:buSzPts val="2800"/>
              <a:buFont typeface="Roboto Thin"/>
              <a:buNone/>
              <a:defRPr sz="2800" b="0" i="0" u="none" strike="noStrike" cap="none">
                <a:solidFill>
                  <a:srgbClr val="37B9EC"/>
                </a:solidFill>
                <a:latin typeface="Roboto Thin"/>
                <a:ea typeface="Roboto Thin"/>
                <a:cs typeface="Roboto Thin"/>
                <a:sym typeface="Roboto Th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AR" sz="1600" b="1" dirty="0">
                <a:latin typeface="Encode Sans" pitchFamily="2" charset="0"/>
              </a:rPr>
              <a:t>Financiamiento en el </a:t>
            </a:r>
            <a:r>
              <a:rPr lang="es-AR" sz="1600" b="1" dirty="0" err="1">
                <a:latin typeface="Encode Sans" pitchFamily="2" charset="0"/>
              </a:rPr>
              <a:t>MdC</a:t>
            </a:r>
            <a:r>
              <a:rPr lang="es-AR" sz="1600" b="1" dirty="0">
                <a:latin typeface="Encode Sans" pitchFamily="2" charset="0"/>
              </a:rPr>
              <a:t> – Participación de emisiones mercado primario</a:t>
            </a:r>
            <a:endParaRPr lang="en-US" sz="1600" b="1" dirty="0"/>
          </a:p>
        </p:txBody>
      </p:sp>
      <p:sp>
        <p:nvSpPr>
          <p:cNvPr id="5" name="4 Rectángulo"/>
          <p:cNvSpPr/>
          <p:nvPr/>
        </p:nvSpPr>
        <p:spPr>
          <a:xfrm>
            <a:off x="2114870" y="763041"/>
            <a:ext cx="5140037" cy="507831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 sz="1000" b="1" i="0" u="none" strike="noStrike" kern="1200" spc="0" baseline="0">
                <a:solidFill>
                  <a:srgbClr val="B2CFEB">
                    <a:lumMod val="50000"/>
                  </a:srgbClr>
                </a:solidFill>
                <a:latin typeface="Encode Sans" panose="020B0604020202020204" charset="0"/>
                <a:ea typeface="+mn-ea"/>
                <a:cs typeface="+mn-cs"/>
              </a:defRPr>
            </a:pPr>
            <a:r>
              <a:rPr lang="es-AR" sz="900" b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Financiamiento Mercado Primario</a:t>
            </a:r>
          </a:p>
          <a:p>
            <a:pPr algn="ctr">
              <a:defRPr sz="1000" b="1" i="0" u="none" strike="noStrike" kern="1200" spc="0" baseline="0">
                <a:solidFill>
                  <a:srgbClr val="B2CFEB">
                    <a:lumMod val="50000"/>
                  </a:srgbClr>
                </a:solidFill>
                <a:latin typeface="Encode Sans" panose="020B0604020202020204" charset="0"/>
                <a:ea typeface="+mn-ea"/>
                <a:cs typeface="+mn-cs"/>
              </a:defRPr>
            </a:pPr>
            <a:r>
              <a:rPr lang="es-AR" sz="900" b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Monto emisión y participación por tamaño de empresa en mill. de pesos </a:t>
            </a:r>
          </a:p>
          <a:p>
            <a:pPr algn="ctr"/>
            <a:r>
              <a:rPr lang="es-AR" sz="900" dirty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(</a:t>
            </a:r>
            <a:r>
              <a:rPr lang="es-AR" sz="900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I </a:t>
            </a:r>
            <a:r>
              <a:rPr lang="es-AR" sz="900" dirty="0" err="1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trim</a:t>
            </a:r>
            <a:r>
              <a:rPr lang="es-AR" sz="900" dirty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. </a:t>
            </a:r>
            <a:r>
              <a:rPr lang="es-AR" sz="900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2020 </a:t>
            </a:r>
            <a:r>
              <a:rPr lang="es-AR" sz="900" dirty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– </a:t>
            </a:r>
            <a:r>
              <a:rPr lang="es-AR" sz="900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II </a:t>
            </a:r>
            <a:r>
              <a:rPr lang="es-AR" sz="900" dirty="0" err="1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trim</a:t>
            </a:r>
            <a:r>
              <a:rPr lang="es-AR" sz="900" dirty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. </a:t>
            </a:r>
            <a:r>
              <a:rPr lang="es-AR" sz="900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2022)</a:t>
            </a:r>
            <a:endParaRPr lang="es-AR" sz="900" dirty="0">
              <a:solidFill>
                <a:srgbClr val="FFFFFF">
                  <a:lumMod val="50000"/>
                </a:srgbClr>
              </a:solidFill>
              <a:latin typeface="Encode Sans" pitchFamily="2" charset="0"/>
            </a:endParaRPr>
          </a:p>
        </p:txBody>
      </p:sp>
      <p:sp>
        <p:nvSpPr>
          <p:cNvPr id="8" name="211 CuadroTexto"/>
          <p:cNvSpPr txBox="1">
            <a:spLocks noChangeArrowheads="1"/>
          </p:cNvSpPr>
          <p:nvPr/>
        </p:nvSpPr>
        <p:spPr bwMode="auto">
          <a:xfrm>
            <a:off x="865908" y="4712291"/>
            <a:ext cx="4471988" cy="490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4276" tIns="37139" rIns="74276" bIns="37139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9pPr>
          </a:lstStyle>
          <a:p>
            <a:pPr defTabSz="685701">
              <a:spcBef>
                <a:spcPct val="30000"/>
              </a:spcBef>
              <a:buClrTx/>
            </a:pPr>
            <a:r>
              <a:rPr lang="es-E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Fuente</a:t>
            </a:r>
            <a:r>
              <a:rPr lang="es-ES" altLang="es-AR" sz="750" i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: elaboración propia en base a información de </a:t>
            </a:r>
            <a:r>
              <a:rPr lang="es-E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CNV y MAV</a:t>
            </a:r>
          </a:p>
          <a:p>
            <a:pPr defTabSz="685701">
              <a:spcBef>
                <a:spcPct val="30000"/>
              </a:spcBef>
              <a:buClrTx/>
            </a:pPr>
            <a:r>
              <a:rPr lang="es-MX" sz="750" i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Se utiliza el tipo de cambio Comunicación “A” 3500 del Banco Central de la República Argentina</a:t>
            </a:r>
            <a:endParaRPr lang="en-US" altLang="es-AR" sz="750" i="1" kern="1200" dirty="0">
              <a:solidFill>
                <a:schemeClr val="tx2">
                  <a:lumMod val="50000"/>
                </a:schemeClr>
              </a:solidFill>
              <a:latin typeface="Encode Sans" panose="020B0604020202020204" charset="0"/>
            </a:endParaRPr>
          </a:p>
          <a:p>
            <a:pPr defTabSz="685701">
              <a:spcBef>
                <a:spcPct val="30000"/>
              </a:spcBef>
              <a:buClrTx/>
            </a:pPr>
            <a:endParaRPr lang="en-US" altLang="es-AR" sz="750" i="1" kern="1200" dirty="0">
              <a:solidFill>
                <a:schemeClr val="tx2">
                  <a:lumMod val="50000"/>
                </a:schemeClr>
              </a:solidFill>
              <a:latin typeface="Encode Sans" panose="020B0604020202020204" charset="0"/>
              <a:cs typeface="+mn-cs"/>
            </a:endParaRPr>
          </a:p>
        </p:txBody>
      </p:sp>
      <p:sp>
        <p:nvSpPr>
          <p:cNvPr id="9" name="11 Rectángulo redondeado"/>
          <p:cNvSpPr/>
          <p:nvPr/>
        </p:nvSpPr>
        <p:spPr>
          <a:xfrm>
            <a:off x="7618185" y="1663700"/>
            <a:ext cx="1325927" cy="2165016"/>
          </a:xfrm>
          <a:prstGeom prst="roundRect">
            <a:avLst>
              <a:gd name="adj" fmla="val 16947"/>
            </a:avLst>
          </a:prstGeom>
          <a:solidFill>
            <a:srgbClr val="F2F9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MX" sz="2000" b="1" dirty="0" smtClean="0">
                <a:solidFill>
                  <a:schemeClr val="tx2">
                    <a:lumMod val="25000"/>
                  </a:schemeClr>
                </a:solidFill>
                <a:latin typeface="Encode Sans" panose="020B0604020202020204" charset="0"/>
              </a:rPr>
              <a:t>+55%</a:t>
            </a:r>
            <a:endParaRPr lang="es-AR" sz="2000" b="1" dirty="0">
              <a:solidFill>
                <a:schemeClr val="tx2">
                  <a:lumMod val="25000"/>
                </a:schemeClr>
              </a:solidFill>
              <a:latin typeface="Encode Sans" panose="020B0604020202020204" charset="0"/>
            </a:endParaRPr>
          </a:p>
          <a:p>
            <a:pPr lvl="0" algn="ctr"/>
            <a:r>
              <a:rPr lang="es-AR" sz="1200" dirty="0" smtClean="0">
                <a:solidFill>
                  <a:schemeClr val="tx2">
                    <a:lumMod val="25000"/>
                  </a:schemeClr>
                </a:solidFill>
                <a:latin typeface="Encode Sans" panose="020B0604020202020204" charset="0"/>
              </a:rPr>
              <a:t>Aumentó la emisión  de las </a:t>
            </a:r>
            <a:r>
              <a:rPr lang="es-AR" sz="1200" dirty="0" err="1" smtClean="0">
                <a:solidFill>
                  <a:schemeClr val="tx2">
                    <a:lumMod val="25000"/>
                  </a:schemeClr>
                </a:solidFill>
                <a:latin typeface="Encode Sans" panose="020B0604020202020204" charset="0"/>
              </a:rPr>
              <a:t>PyMEs</a:t>
            </a:r>
            <a:r>
              <a:rPr lang="es-AR" sz="1200" dirty="0" smtClean="0">
                <a:solidFill>
                  <a:schemeClr val="tx2">
                    <a:lumMod val="25000"/>
                  </a:schemeClr>
                </a:solidFill>
                <a:latin typeface="Encode Sans" panose="020B0604020202020204" charset="0"/>
              </a:rPr>
              <a:t> respecto del </a:t>
            </a:r>
            <a:r>
              <a:rPr lang="es-AR" sz="1200" dirty="0" err="1">
                <a:solidFill>
                  <a:schemeClr val="tx2">
                    <a:lumMod val="25000"/>
                  </a:schemeClr>
                </a:solidFill>
                <a:latin typeface="Encode Sans" panose="020B0604020202020204" charset="0"/>
              </a:rPr>
              <a:t>T</a:t>
            </a:r>
            <a:r>
              <a:rPr lang="es-AR" sz="1200" dirty="0" err="1" smtClean="0">
                <a:solidFill>
                  <a:schemeClr val="tx2">
                    <a:lumMod val="25000"/>
                  </a:schemeClr>
                </a:solidFill>
                <a:latin typeface="Encode Sans" panose="020B0604020202020204" charset="0"/>
              </a:rPr>
              <a:t>rim</a:t>
            </a:r>
            <a:r>
              <a:rPr lang="es-AR" sz="1200" dirty="0" smtClean="0">
                <a:solidFill>
                  <a:schemeClr val="tx2">
                    <a:lumMod val="25000"/>
                  </a:schemeClr>
                </a:solidFill>
                <a:latin typeface="Encode Sans" panose="020B0604020202020204" charset="0"/>
              </a:rPr>
              <a:t>. II 2021</a:t>
            </a:r>
          </a:p>
          <a:p>
            <a:pPr lvl="0" algn="ctr"/>
            <a:endParaRPr lang="es-AR" sz="1200" dirty="0" smtClean="0">
              <a:solidFill>
                <a:schemeClr val="tx2">
                  <a:lumMod val="25000"/>
                </a:schemeClr>
              </a:solidFill>
              <a:latin typeface="Encode Sans" panose="020B0604020202020204" charset="0"/>
            </a:endParaRPr>
          </a:p>
          <a:p>
            <a:pPr lvl="0" algn="ctr"/>
            <a:endParaRPr lang="es-AR" sz="1800" dirty="0">
              <a:solidFill>
                <a:schemeClr val="tx2">
                  <a:lumMod val="25000"/>
                </a:schemeClr>
              </a:solidFill>
              <a:latin typeface="Encode Sans" panose="020B0604020202020204" charset="0"/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1753833"/>
              </p:ext>
            </p:extLst>
          </p:nvPr>
        </p:nvGraphicFramePr>
        <p:xfrm>
          <a:off x="220133" y="1204057"/>
          <a:ext cx="7306734" cy="3575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612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idx="4294967295"/>
          </p:nvPr>
        </p:nvSpPr>
        <p:spPr>
          <a:xfrm>
            <a:off x="76200" y="103909"/>
            <a:ext cx="9144000" cy="377825"/>
          </a:xfrm>
          <a:prstGeom prst="rect">
            <a:avLst/>
          </a:prstGeom>
        </p:spPr>
        <p:txBody>
          <a:bodyPr/>
          <a:lstStyle/>
          <a:p>
            <a:r>
              <a:rPr lang="es-AR" sz="1600" b="1" dirty="0" smtClean="0">
                <a:latin typeface="Encode Sans" pitchFamily="2" charset="0"/>
              </a:rPr>
              <a:t>Stocks mercado </a:t>
            </a:r>
            <a:r>
              <a:rPr lang="es-AR" sz="1600" b="1" dirty="0">
                <a:latin typeface="Encode Sans" pitchFamily="2" charset="0"/>
              </a:rPr>
              <a:t>de capitales &amp; sistema bancario (SPNF</a:t>
            </a:r>
            <a:r>
              <a:rPr lang="es-AR" sz="1600" b="1" dirty="0" smtClean="0">
                <a:latin typeface="Encode Sans" pitchFamily="2" charset="0"/>
              </a:rPr>
              <a:t>)</a:t>
            </a:r>
            <a:endParaRPr lang="es-AR" sz="1600" b="1" dirty="0">
              <a:latin typeface="Encode Sans" pitchFamily="2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893617" y="4287982"/>
            <a:ext cx="7398325" cy="43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701">
              <a:buClrTx/>
            </a:pPr>
            <a:r>
              <a:rPr 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ea typeface="+mn-ea"/>
                <a:cs typeface="+mn-cs"/>
              </a:rPr>
              <a:t>* </a:t>
            </a:r>
            <a:r>
              <a:rPr lang="es-AR" sz="750" i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ea typeface="+mn-ea"/>
                <a:cs typeface="+mn-cs"/>
              </a:rPr>
              <a:t>Incluye Adelantos en cuenta corriente, Otros adelantos, Documentos a sola firma, Documentos descontados, Documentos comprados, préstamos hipotecarios, préstamos prendarios, préstamos personales, A titulares de tarjetas de crédito, Créditos documentarios,  Otros préstamos,  préstamos de títulos valores públicos del país, de títulos privados, de otros activos financieros, e intereses documentados.</a:t>
            </a:r>
          </a:p>
        </p:txBody>
      </p:sp>
      <p:sp>
        <p:nvSpPr>
          <p:cNvPr id="13" name="211 CuadroTexto"/>
          <p:cNvSpPr txBox="1">
            <a:spLocks noChangeArrowheads="1"/>
          </p:cNvSpPr>
          <p:nvPr/>
        </p:nvSpPr>
        <p:spPr bwMode="auto">
          <a:xfrm>
            <a:off x="893617" y="4754433"/>
            <a:ext cx="4471988" cy="490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4276" tIns="37139" rIns="74276" bIns="37139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9pPr>
          </a:lstStyle>
          <a:p>
            <a:pPr defTabSz="685701">
              <a:spcBef>
                <a:spcPct val="30000"/>
              </a:spcBef>
              <a:buClrTx/>
            </a:pPr>
            <a:r>
              <a:rPr lang="es-E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Fuente</a:t>
            </a:r>
            <a:r>
              <a:rPr lang="es-ES" altLang="es-AR" sz="750" i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: elaboración propia en base a información de CNV y BCRA</a:t>
            </a:r>
            <a:r>
              <a:rPr lang="es-E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.</a:t>
            </a:r>
          </a:p>
          <a:p>
            <a:pPr defTabSz="685701">
              <a:spcBef>
                <a:spcPct val="30000"/>
              </a:spcBef>
              <a:buClrTx/>
            </a:pPr>
            <a:r>
              <a:rPr lang="es-MX" sz="750" i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Se utiliza el tipo de cambio Comunicación “A” 3500 del Banco Central de la República Argentina</a:t>
            </a:r>
            <a:endParaRPr lang="en-US" altLang="es-AR" sz="750" i="1" kern="1200" dirty="0">
              <a:solidFill>
                <a:schemeClr val="tx2">
                  <a:lumMod val="50000"/>
                </a:schemeClr>
              </a:solidFill>
              <a:latin typeface="Encode Sans" panose="020B0604020202020204" charset="0"/>
            </a:endParaRPr>
          </a:p>
          <a:p>
            <a:pPr defTabSz="685701">
              <a:spcBef>
                <a:spcPct val="30000"/>
              </a:spcBef>
              <a:buClrTx/>
            </a:pPr>
            <a:endParaRPr lang="en-US" altLang="es-AR" sz="750" i="1" kern="1200" dirty="0">
              <a:solidFill>
                <a:schemeClr val="tx2">
                  <a:lumMod val="50000"/>
                </a:schemeClr>
              </a:solidFill>
              <a:latin typeface="Encode Sans" panose="020B0604020202020204" charset="0"/>
              <a:cs typeface="+mn-cs"/>
            </a:endParaRPr>
          </a:p>
        </p:txBody>
      </p:sp>
      <p:sp>
        <p:nvSpPr>
          <p:cNvPr id="7" name="11 Rectángulo redondeado"/>
          <p:cNvSpPr/>
          <p:nvPr/>
        </p:nvSpPr>
        <p:spPr>
          <a:xfrm>
            <a:off x="7006014" y="1359674"/>
            <a:ext cx="1789643" cy="2771571"/>
          </a:xfrm>
          <a:prstGeom prst="roundRect">
            <a:avLst>
              <a:gd name="adj" fmla="val 11216"/>
            </a:avLst>
          </a:prstGeom>
          <a:solidFill>
            <a:srgbClr val="F2F9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800" b="1" dirty="0" smtClean="0">
              <a:solidFill>
                <a:schemeClr val="accent5">
                  <a:lumMod val="50000"/>
                </a:schemeClr>
              </a:solidFill>
              <a:latin typeface="Encode Sans" panose="020B0604020202020204" charset="0"/>
            </a:endParaRPr>
          </a:p>
          <a:p>
            <a:pPr algn="ctr"/>
            <a:r>
              <a:rPr lang="es-AR" sz="1800" b="1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+39%</a:t>
            </a:r>
            <a:endParaRPr lang="es-AR" sz="1800" b="1" dirty="0">
              <a:solidFill>
                <a:schemeClr val="tx2">
                  <a:lumMod val="50000"/>
                </a:schemeClr>
              </a:solidFill>
              <a:latin typeface="Encode Sans" panose="020B0604020202020204" charset="0"/>
            </a:endParaRPr>
          </a:p>
          <a:p>
            <a:pPr algn="ctr"/>
            <a:r>
              <a:rPr lang="es-AR" sz="1200" b="1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Mercado de Capitales</a:t>
            </a:r>
            <a:endParaRPr lang="es-AR" sz="1200" dirty="0" smtClean="0">
              <a:solidFill>
                <a:schemeClr val="tx2">
                  <a:lumMod val="50000"/>
                </a:schemeClr>
              </a:solidFill>
              <a:latin typeface="Encode Sans" panose="020B0604020202020204" charset="0"/>
            </a:endParaRPr>
          </a:p>
          <a:p>
            <a:pPr algn="ctr"/>
            <a:r>
              <a:rPr lang="es-AR" sz="11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Var. % jun. 21- jun. 22</a:t>
            </a:r>
            <a:endParaRPr lang="es-AR" sz="1100" dirty="0">
              <a:solidFill>
                <a:schemeClr val="tx2">
                  <a:lumMod val="50000"/>
                </a:schemeClr>
              </a:solidFill>
              <a:latin typeface="Encode Sans" panose="020B0604020202020204" charset="0"/>
            </a:endParaRPr>
          </a:p>
          <a:p>
            <a:pPr algn="ctr"/>
            <a:endParaRPr lang="es-AR" sz="1100" dirty="0">
              <a:solidFill>
                <a:schemeClr val="tx2">
                  <a:lumMod val="50000"/>
                </a:schemeClr>
              </a:solidFill>
              <a:latin typeface="Encode Sans" panose="020B0604020202020204" charset="0"/>
            </a:endParaRPr>
          </a:p>
          <a:p>
            <a:pPr algn="ctr"/>
            <a:r>
              <a:rPr lang="es-AR" sz="1800" b="1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+63%</a:t>
            </a:r>
            <a:endParaRPr lang="es-AR" sz="1800" b="1" dirty="0">
              <a:solidFill>
                <a:schemeClr val="tx2">
                  <a:lumMod val="50000"/>
                </a:schemeClr>
              </a:solidFill>
              <a:latin typeface="Encode Sans" panose="020B0604020202020204" charset="0"/>
            </a:endParaRPr>
          </a:p>
          <a:p>
            <a:pPr algn="ctr"/>
            <a:r>
              <a:rPr lang="es-AR" sz="1100" b="1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Crédito Bancario al SPNF*</a:t>
            </a:r>
            <a:endParaRPr lang="es-AR" sz="900" dirty="0">
              <a:solidFill>
                <a:schemeClr val="tx2">
                  <a:lumMod val="50000"/>
                </a:schemeClr>
              </a:solidFill>
              <a:latin typeface="Encode Sans" panose="020B0604020202020204" charset="0"/>
            </a:endParaRPr>
          </a:p>
          <a:p>
            <a:pPr algn="ctr"/>
            <a:r>
              <a:rPr lang="es-AR" sz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Var. % </a:t>
            </a:r>
            <a:r>
              <a:rPr lang="es-AR" sz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jun. 21- jun. 22</a:t>
            </a:r>
            <a:endParaRPr lang="es-AR" sz="1100" dirty="0" smtClean="0">
              <a:solidFill>
                <a:schemeClr val="tx2">
                  <a:lumMod val="50000"/>
                </a:schemeClr>
              </a:solidFill>
              <a:latin typeface="Encode Sans" panose="020B0604020202020204" charset="0"/>
            </a:endParaRPr>
          </a:p>
          <a:p>
            <a:pPr algn="ctr"/>
            <a:endParaRPr lang="es-AR" sz="1100" dirty="0">
              <a:solidFill>
                <a:schemeClr val="accent5">
                  <a:lumMod val="50000"/>
                </a:schemeClr>
              </a:solidFill>
              <a:latin typeface="Encode Sans" panose="020B0604020202020204" charset="0"/>
            </a:endParaRPr>
          </a:p>
          <a:p>
            <a:pPr algn="ctr"/>
            <a:endParaRPr lang="es-AR" sz="1100" dirty="0" smtClean="0">
              <a:solidFill>
                <a:schemeClr val="accent5">
                  <a:lumMod val="50000"/>
                </a:schemeClr>
              </a:solidFill>
              <a:latin typeface="Encode Sans" panose="020B0604020202020204" charset="0"/>
            </a:endParaRPr>
          </a:p>
        </p:txBody>
      </p:sp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4642983"/>
              </p:ext>
            </p:extLst>
          </p:nvPr>
        </p:nvGraphicFramePr>
        <p:xfrm>
          <a:off x="893615" y="1359674"/>
          <a:ext cx="5876616" cy="2801175"/>
        </p:xfrm>
        <a:graphic>
          <a:graphicData uri="http://schemas.openxmlformats.org/drawingml/2006/table">
            <a:tbl>
              <a:tblPr/>
              <a:tblGrid>
                <a:gridCol w="14691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91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91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91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3534"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es-AR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Encode Sans"/>
                        </a:rPr>
                        <a:t>Mercado de Capitales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353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Encode Sans"/>
                        </a:rPr>
                        <a:t>Instrumento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Encode Sans"/>
                        </a:rPr>
                        <a:t>Jun-21</a:t>
                      </a:r>
                      <a:endParaRPr lang="es-AR" sz="800" b="1" i="0" u="none" strike="noStrike" dirty="0">
                        <a:solidFill>
                          <a:srgbClr val="FFFFFF"/>
                        </a:solidFill>
                        <a:effectLst/>
                        <a:latin typeface="Encode San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Encode Sans"/>
                        </a:rPr>
                        <a:t>dic-21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Encode Sans"/>
                        </a:rPr>
                        <a:t>jun-22</a:t>
                      </a:r>
                      <a:endParaRPr lang="es-AR" sz="800" b="1" i="0" u="none" strike="noStrike" dirty="0">
                        <a:solidFill>
                          <a:srgbClr val="FFFFFF"/>
                        </a:solidFill>
                        <a:effectLst/>
                        <a:latin typeface="Encode San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353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800" b="0" i="0" u="none" strike="noStrike" dirty="0">
                          <a:solidFill>
                            <a:srgbClr val="181818"/>
                          </a:solidFill>
                          <a:effectLst/>
                          <a:latin typeface="Encode Sans"/>
                        </a:rPr>
                        <a:t>Free </a:t>
                      </a:r>
                      <a:r>
                        <a:rPr lang="es-AR" sz="800" b="0" i="0" u="none" strike="noStrike" dirty="0" err="1">
                          <a:solidFill>
                            <a:srgbClr val="181818"/>
                          </a:solidFill>
                          <a:effectLst/>
                          <a:latin typeface="Encode Sans"/>
                        </a:rPr>
                        <a:t>Float</a:t>
                      </a:r>
                      <a:r>
                        <a:rPr lang="es-AR" sz="800" b="0" i="0" u="none" strike="noStrike" dirty="0">
                          <a:solidFill>
                            <a:srgbClr val="181818"/>
                          </a:solidFill>
                          <a:effectLst/>
                          <a:latin typeface="Encode Sans"/>
                        </a:rPr>
                        <a:t> </a:t>
                      </a:r>
                      <a:r>
                        <a:rPr lang="es-AR" sz="800" b="0" i="0" u="none" strike="noStrike" dirty="0" smtClean="0">
                          <a:solidFill>
                            <a:srgbClr val="181818"/>
                          </a:solidFill>
                          <a:effectLst/>
                          <a:latin typeface="Encode Sans"/>
                        </a:rPr>
                        <a:t>Acciones</a:t>
                      </a:r>
                      <a:endParaRPr lang="es-AR" sz="800" b="0" i="0" u="none" strike="noStrike" dirty="0">
                        <a:solidFill>
                          <a:srgbClr val="181818"/>
                        </a:solidFill>
                        <a:effectLst/>
                        <a:latin typeface="Encode San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800" b="0" i="0" u="none" strike="noStrike" dirty="0" smtClean="0">
                          <a:solidFill>
                            <a:srgbClr val="181818"/>
                          </a:solidFill>
                          <a:effectLst/>
                          <a:latin typeface="Encode Sans"/>
                        </a:rPr>
                        <a:t>1.067.995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800" b="0" i="0" u="none" strike="noStrike" dirty="0">
                          <a:solidFill>
                            <a:srgbClr val="181818"/>
                          </a:solidFill>
                          <a:effectLst/>
                          <a:latin typeface="Encode Sans"/>
                        </a:rPr>
                        <a:t>1.368.121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800" b="0" i="0" u="none" strike="noStrike" dirty="0" smtClean="0">
                          <a:solidFill>
                            <a:srgbClr val="181818"/>
                          </a:solidFill>
                          <a:effectLst/>
                          <a:latin typeface="Encode Sans"/>
                        </a:rPr>
                        <a:t>1.428.823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120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800" b="0" i="0" u="none" strike="noStrike" dirty="0">
                          <a:solidFill>
                            <a:srgbClr val="181818"/>
                          </a:solidFill>
                          <a:effectLst/>
                          <a:latin typeface="Encode Sans"/>
                        </a:rPr>
                        <a:t>Obligaciones Negociables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800" b="0" i="0" u="none" strike="noStrike" dirty="0" smtClean="0">
                          <a:solidFill>
                            <a:srgbClr val="181818"/>
                          </a:solidFill>
                          <a:effectLst/>
                          <a:latin typeface="Encode Sans"/>
                        </a:rPr>
                        <a:t>2.003.365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800" b="0" i="0" u="none" strike="noStrike" dirty="0">
                          <a:solidFill>
                            <a:srgbClr val="181818"/>
                          </a:solidFill>
                          <a:effectLst/>
                          <a:latin typeface="Encode Sans"/>
                        </a:rPr>
                        <a:t>2.292.898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800" b="0" i="0" u="none" strike="noStrike" dirty="0" smtClean="0">
                          <a:solidFill>
                            <a:srgbClr val="181818"/>
                          </a:solidFill>
                          <a:effectLst/>
                          <a:latin typeface="Encode Sans"/>
                        </a:rPr>
                        <a:t>2.790.605</a:t>
                      </a:r>
                      <a:endParaRPr lang="es-AR" sz="800" b="0" i="0" u="none" strike="noStrike" dirty="0">
                        <a:solidFill>
                          <a:srgbClr val="181818"/>
                        </a:solidFill>
                        <a:effectLst/>
                        <a:latin typeface="Encode San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120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800" b="0" i="0" u="none" strike="noStrike" dirty="0">
                          <a:solidFill>
                            <a:srgbClr val="181818"/>
                          </a:solidFill>
                          <a:effectLst/>
                          <a:latin typeface="Encode Sans"/>
                        </a:rPr>
                        <a:t>Fideicomisos Financieros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800" b="0" i="0" u="none" strike="noStrike" dirty="0" smtClean="0">
                          <a:solidFill>
                            <a:srgbClr val="181818"/>
                          </a:solidFill>
                          <a:effectLst/>
                          <a:latin typeface="Encode Sans"/>
                        </a:rPr>
                        <a:t>120.329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800" b="0" i="0" u="none" strike="noStrike" dirty="0">
                          <a:solidFill>
                            <a:srgbClr val="181818"/>
                          </a:solidFill>
                          <a:effectLst/>
                          <a:latin typeface="Encode Sans"/>
                        </a:rPr>
                        <a:t>127.141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800" b="0" i="0" u="none" strike="noStrike" dirty="0" smtClean="0">
                          <a:solidFill>
                            <a:srgbClr val="181818"/>
                          </a:solidFill>
                          <a:effectLst/>
                          <a:latin typeface="Encode Sans"/>
                        </a:rPr>
                        <a:t>147.545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353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800" b="0" i="0" u="none" strike="noStrike" dirty="0">
                          <a:solidFill>
                            <a:srgbClr val="181818"/>
                          </a:solidFill>
                          <a:effectLst/>
                          <a:latin typeface="Encode Sans"/>
                        </a:rPr>
                        <a:t>Fondos Cerrados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800" b="0" i="0" u="none" strike="noStrike" dirty="0" smtClean="0">
                          <a:solidFill>
                            <a:srgbClr val="181818"/>
                          </a:solidFill>
                          <a:effectLst/>
                          <a:latin typeface="Encode Sans"/>
                        </a:rPr>
                        <a:t>41.452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800" b="0" i="0" u="none" strike="noStrike" dirty="0">
                          <a:solidFill>
                            <a:srgbClr val="181818"/>
                          </a:solidFill>
                          <a:effectLst/>
                          <a:latin typeface="Encode Sans"/>
                        </a:rPr>
                        <a:t>44.238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800" b="0" i="0" u="none" strike="noStrike" dirty="0" smtClean="0">
                          <a:solidFill>
                            <a:srgbClr val="181818"/>
                          </a:solidFill>
                          <a:effectLst/>
                          <a:latin typeface="Encode Sans"/>
                        </a:rPr>
                        <a:t>62.138</a:t>
                      </a:r>
                      <a:endParaRPr lang="es-AR" sz="800" b="0" i="0" u="none" strike="noStrike" dirty="0">
                        <a:solidFill>
                          <a:srgbClr val="181818"/>
                        </a:solidFill>
                        <a:effectLst/>
                        <a:latin typeface="Encode San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353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800" b="0" i="0" u="none" strike="noStrike" dirty="0">
                          <a:solidFill>
                            <a:srgbClr val="181818"/>
                          </a:solidFill>
                          <a:effectLst/>
                          <a:latin typeface="Encode Sans"/>
                        </a:rPr>
                        <a:t>CPD, Pagaré y FCE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800" b="0" i="0" u="none" strike="noStrike" dirty="0" smtClean="0">
                          <a:solidFill>
                            <a:srgbClr val="181818"/>
                          </a:solidFill>
                          <a:effectLst/>
                          <a:latin typeface="Encode Sans"/>
                        </a:rPr>
                        <a:t>101.077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800" b="0" i="0" u="none" strike="noStrike" dirty="0">
                          <a:solidFill>
                            <a:srgbClr val="181818"/>
                          </a:solidFill>
                          <a:effectLst/>
                          <a:latin typeface="Encode Sans"/>
                        </a:rPr>
                        <a:t>137.954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800" b="0" i="0" u="none" strike="noStrike" dirty="0" smtClean="0">
                          <a:solidFill>
                            <a:srgbClr val="181818"/>
                          </a:solidFill>
                          <a:effectLst/>
                          <a:latin typeface="Encode Sans"/>
                        </a:rPr>
                        <a:t>197.820</a:t>
                      </a:r>
                      <a:endParaRPr lang="es-AR" sz="800" b="0" i="0" u="none" strike="noStrike" dirty="0">
                        <a:solidFill>
                          <a:srgbClr val="181818"/>
                        </a:solidFill>
                        <a:effectLst/>
                        <a:latin typeface="Encode San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3534">
                <a:tc>
                  <a:txBody>
                    <a:bodyPr/>
                    <a:lstStyle/>
                    <a:p>
                      <a:pPr algn="l" rtl="0" fontAlgn="b"/>
                      <a:r>
                        <a:rPr lang="es-AR" sz="800" b="0" i="0" u="none" strike="noStrike" dirty="0">
                          <a:solidFill>
                            <a:srgbClr val="B2CFEB"/>
                          </a:solidFill>
                          <a:effectLst/>
                          <a:latin typeface="Encode Sans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8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Encode Sans"/>
                        </a:rPr>
                        <a:t>3.334.218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Encode Sans"/>
                        </a:rPr>
                        <a:t>3.970.351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8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Encode Sans"/>
                        </a:rPr>
                        <a:t>4.626.931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3B3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6356">
                <a:tc>
                  <a:txBody>
                    <a:bodyPr/>
                    <a:lstStyle/>
                    <a:p>
                      <a:pPr algn="r" rtl="0" fontAlgn="ctr"/>
                      <a:r>
                        <a:rPr lang="es-A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Encode Sans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1800" b="0" i="0" u="none" strike="noStrike" dirty="0">
                          <a:solidFill>
                            <a:srgbClr val="50535C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1800" b="0" i="0" u="none" strike="noStrike" dirty="0">
                          <a:solidFill>
                            <a:srgbClr val="50535C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1800" b="0" i="0" u="none" strike="noStrike" dirty="0">
                          <a:solidFill>
                            <a:srgbClr val="50535C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120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8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Encode Sans"/>
                        </a:rPr>
                        <a:t>Crédito Bancario al SPNF*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Encode Sans"/>
                        </a:rPr>
                        <a:t> 3.643.939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AR" sz="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Encode Sans"/>
                        </a:rPr>
                        <a:t>4.616.029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Encode Sans"/>
                        </a:rPr>
                        <a:t> 5.930.396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8" name="7 Rectángulo"/>
          <p:cNvSpPr/>
          <p:nvPr/>
        </p:nvSpPr>
        <p:spPr>
          <a:xfrm>
            <a:off x="1777413" y="651399"/>
            <a:ext cx="5385387" cy="538609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 sz="1000" b="1" i="0" u="none" strike="noStrike" kern="1200" spc="0" baseline="0">
                <a:solidFill>
                  <a:srgbClr val="B2CFEB">
                    <a:lumMod val="50000"/>
                  </a:srgbClr>
                </a:solidFill>
                <a:latin typeface="Encode Sans" panose="020B0604020202020204" charset="0"/>
                <a:ea typeface="+mn-ea"/>
                <a:cs typeface="+mn-cs"/>
              </a:defRPr>
            </a:pPr>
            <a:r>
              <a:rPr lang="es-AR" sz="1000" b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Stocks de valores negociables del sector privado</a:t>
            </a:r>
          </a:p>
          <a:p>
            <a:pPr algn="ctr">
              <a:defRPr sz="1000" b="1" i="0" u="none" strike="noStrike" kern="1200" spc="0" baseline="0">
                <a:solidFill>
                  <a:srgbClr val="B2CFEB">
                    <a:lumMod val="50000"/>
                  </a:srgbClr>
                </a:solidFill>
                <a:latin typeface="Encode Sans" panose="020B0604020202020204" charset="0"/>
                <a:ea typeface="+mn-ea"/>
                <a:cs typeface="+mn-cs"/>
              </a:defRPr>
            </a:pPr>
            <a:r>
              <a:rPr lang="es-AR" sz="1000" b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M</a:t>
            </a:r>
            <a:r>
              <a:rPr lang="es-AR" sz="1000" b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ercado </a:t>
            </a:r>
            <a:r>
              <a:rPr lang="es-AR" sz="1000" b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de capitales </a:t>
            </a:r>
            <a:r>
              <a:rPr lang="es-AR" sz="1000" b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&amp; financiamiento </a:t>
            </a:r>
            <a:r>
              <a:rPr lang="es-AR" sz="1000" b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bancario (</a:t>
            </a:r>
            <a:r>
              <a:rPr lang="es-AR" sz="1000" b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SPNF)</a:t>
            </a:r>
            <a:r>
              <a:rPr lang="es-AR" sz="1000" b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 </a:t>
            </a:r>
            <a:r>
              <a:rPr lang="es-AR" sz="1000" b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en mill. de pesos </a:t>
            </a:r>
          </a:p>
          <a:p>
            <a:pPr algn="ctr"/>
            <a:r>
              <a:rPr lang="es-AR" sz="900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(un 2021 </a:t>
            </a:r>
            <a:r>
              <a:rPr lang="es-AR" sz="900" dirty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– </a:t>
            </a:r>
            <a:r>
              <a:rPr lang="es-AR" sz="900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Jun 2022)</a:t>
            </a:r>
            <a:endParaRPr lang="es-AR" sz="900" dirty="0">
              <a:solidFill>
                <a:srgbClr val="FFFFFF">
                  <a:lumMod val="50000"/>
                </a:srgbClr>
              </a:solidFill>
              <a:latin typeface="Encode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198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idx="4294967295"/>
          </p:nvPr>
        </p:nvSpPr>
        <p:spPr>
          <a:xfrm>
            <a:off x="90055" y="72020"/>
            <a:ext cx="9144000" cy="377825"/>
          </a:xfrm>
        </p:spPr>
        <p:txBody>
          <a:bodyPr/>
          <a:lstStyle/>
          <a:p>
            <a:r>
              <a:rPr lang="es-AR" sz="1800" b="1" dirty="0">
                <a:solidFill>
                  <a:srgbClr val="00B0F0"/>
                </a:solidFill>
                <a:latin typeface="Encode Sans" pitchFamily="2" charset="0"/>
              </a:rPr>
              <a:t>Stock Financiamiento mercado de capitales &amp; </a:t>
            </a:r>
            <a:r>
              <a:rPr lang="es-AR" sz="1800" b="1" dirty="0" smtClean="0">
                <a:solidFill>
                  <a:srgbClr val="00B0F0"/>
                </a:solidFill>
                <a:latin typeface="Encode Sans" pitchFamily="2" charset="0"/>
              </a:rPr>
              <a:t>sistema </a:t>
            </a:r>
            <a:r>
              <a:rPr lang="es-AR" sz="1800" b="1" dirty="0">
                <a:solidFill>
                  <a:srgbClr val="00B0F0"/>
                </a:solidFill>
                <a:latin typeface="Encode Sans" pitchFamily="2" charset="0"/>
              </a:rPr>
              <a:t>bancario (SPNF)</a:t>
            </a:r>
            <a:endParaRPr lang="es-AR" sz="1800" b="1" dirty="0">
              <a:solidFill>
                <a:srgbClr val="00B0F0"/>
              </a:solidFill>
            </a:endParaRPr>
          </a:p>
        </p:txBody>
      </p:sp>
      <p:sp>
        <p:nvSpPr>
          <p:cNvPr id="13" name="211 CuadroTexto"/>
          <p:cNvSpPr txBox="1">
            <a:spLocks noChangeArrowheads="1"/>
          </p:cNvSpPr>
          <p:nvPr/>
        </p:nvSpPr>
        <p:spPr bwMode="auto">
          <a:xfrm>
            <a:off x="1134585" y="4675379"/>
            <a:ext cx="4739742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4276" tIns="37139" rIns="74276" bIns="37139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9pPr>
          </a:lstStyle>
          <a:p>
            <a:pPr defTabSz="685701">
              <a:spcBef>
                <a:spcPct val="30000"/>
              </a:spcBef>
              <a:buClrTx/>
            </a:pPr>
            <a:r>
              <a:rPr lang="es-ES" altLang="es-AR" sz="788" i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Fuente: elaboración propia en base a información de CNV y BCRA</a:t>
            </a:r>
            <a:r>
              <a:rPr lang="es-ES" altLang="es-AR" sz="788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.</a:t>
            </a:r>
          </a:p>
          <a:p>
            <a:pPr defTabSz="685701">
              <a:spcBef>
                <a:spcPct val="30000"/>
              </a:spcBef>
              <a:buClrTx/>
            </a:pPr>
            <a:r>
              <a:rPr lang="es-MX" sz="800" i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Se utiliza el tipo de cambio Comunicación “A” 3500 del Banco Central de la República Argentina</a:t>
            </a:r>
            <a:endParaRPr lang="en-US" altLang="es-AR" sz="800" i="1" kern="1200" dirty="0">
              <a:solidFill>
                <a:schemeClr val="tx2">
                  <a:lumMod val="50000"/>
                </a:schemeClr>
              </a:solidFill>
              <a:latin typeface="Encode Sans" panose="020B0604020202020204" charset="0"/>
            </a:endParaRPr>
          </a:p>
          <a:p>
            <a:pPr defTabSz="685701">
              <a:spcBef>
                <a:spcPct val="30000"/>
              </a:spcBef>
              <a:buClrTx/>
            </a:pPr>
            <a:endParaRPr lang="es-ES" altLang="es-AR" sz="788" i="1" kern="1200" dirty="0" smtClean="0">
              <a:solidFill>
                <a:schemeClr val="tx2">
                  <a:lumMod val="50000"/>
                </a:schemeClr>
              </a:solidFill>
              <a:latin typeface="Encode Sans" panose="020B0604020202020204" charset="0"/>
              <a:cs typeface="+mn-cs"/>
            </a:endParaRPr>
          </a:p>
          <a:p>
            <a:pPr defTabSz="685701">
              <a:spcBef>
                <a:spcPct val="30000"/>
              </a:spcBef>
              <a:buClrTx/>
            </a:pPr>
            <a:endParaRPr lang="en-US" altLang="es-AR" sz="788" i="1" kern="1200" dirty="0">
              <a:solidFill>
                <a:schemeClr val="tx2">
                  <a:lumMod val="50000"/>
                </a:schemeClr>
              </a:solidFill>
              <a:latin typeface="Encode Sans" panose="020B0604020202020204" charset="0"/>
              <a:cs typeface="+mn-cs"/>
            </a:endParaRPr>
          </a:p>
        </p:txBody>
      </p:sp>
      <p:sp>
        <p:nvSpPr>
          <p:cNvPr id="28" name="4 Rectángulo"/>
          <p:cNvSpPr/>
          <p:nvPr/>
        </p:nvSpPr>
        <p:spPr>
          <a:xfrm>
            <a:off x="2288747" y="948419"/>
            <a:ext cx="4400252" cy="553998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 sz="1000" b="1" i="0" u="none" strike="noStrike" kern="1200" spc="0" baseline="0">
                <a:solidFill>
                  <a:srgbClr val="B2CFEB">
                    <a:lumMod val="50000"/>
                  </a:srgbClr>
                </a:solidFill>
                <a:latin typeface="Encode Sans" panose="020B0604020202020204" charset="0"/>
                <a:ea typeface="+mn-ea"/>
                <a:cs typeface="+mn-cs"/>
              </a:defRPr>
            </a:pPr>
            <a:r>
              <a:rPr lang="es-AR" sz="1000" b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Composición de los stocks del sistema financiero según pertenezcan al mercado de capitales o al sistema bancario</a:t>
            </a:r>
          </a:p>
          <a:p>
            <a:pPr algn="ctr"/>
            <a:r>
              <a:rPr lang="es-AR" sz="900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(jun 2021 – jun 2022)</a:t>
            </a:r>
            <a:endParaRPr lang="es-AR" sz="900" dirty="0">
              <a:solidFill>
                <a:srgbClr val="FFFFFF">
                  <a:lumMod val="50000"/>
                </a:srgbClr>
              </a:solidFill>
              <a:latin typeface="Encode Sans" pitchFamily="2" charset="0"/>
            </a:endParaRPr>
          </a:p>
        </p:txBody>
      </p:sp>
      <p:graphicFrame>
        <p:nvGraphicFramePr>
          <p:cNvPr id="8" name="7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0442608"/>
              </p:ext>
            </p:extLst>
          </p:nvPr>
        </p:nvGraphicFramePr>
        <p:xfrm>
          <a:off x="1257300" y="1590674"/>
          <a:ext cx="6305549" cy="2790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3605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3" name="Google Shape;183;p29"/>
          <p:cNvCxnSpPr/>
          <p:nvPr/>
        </p:nvCxnSpPr>
        <p:spPr>
          <a:xfrm rot="10800000" flipH="1">
            <a:off x="3237296" y="1384925"/>
            <a:ext cx="783900" cy="30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4" name="Google Shape;184;p29"/>
          <p:cNvSpPr txBox="1">
            <a:spLocks noGrp="1"/>
          </p:cNvSpPr>
          <p:nvPr>
            <p:ph type="ctrTitle"/>
          </p:nvPr>
        </p:nvSpPr>
        <p:spPr>
          <a:xfrm>
            <a:off x="3161100" y="2758000"/>
            <a:ext cx="6406412" cy="7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1425" rIns="91425" bIns="91425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n" sz="4600" dirty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rPr>
              <a:t>03</a:t>
            </a:r>
            <a:endParaRPr sz="4600" dirty="0">
              <a:solidFill>
                <a:srgbClr val="FFFFFF"/>
              </a:solidFill>
              <a:latin typeface="Roboto Black"/>
              <a:ea typeface="Roboto Black"/>
              <a:cs typeface="Roboto Black"/>
              <a:sym typeface="Roboto Black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endParaRPr sz="4600" dirty="0">
              <a:solidFill>
                <a:srgbClr val="FFFFFF"/>
              </a:solidFill>
              <a:latin typeface="Roboto Black"/>
              <a:ea typeface="Roboto Black"/>
              <a:cs typeface="Roboto Black"/>
              <a:sym typeface="Robot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s-AR" sz="3400" dirty="0">
                <a:solidFill>
                  <a:srgbClr val="FFFFFF"/>
                </a:solidFill>
              </a:rPr>
              <a:t>Mercado Secundario</a:t>
            </a:r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7922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4 Rectángulo"/>
          <p:cNvSpPr/>
          <p:nvPr/>
        </p:nvSpPr>
        <p:spPr>
          <a:xfrm>
            <a:off x="956182" y="554815"/>
            <a:ext cx="3273853" cy="507831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 sz="1000" b="1" i="0" u="none" strike="noStrike" kern="1200" spc="0" baseline="0">
                <a:solidFill>
                  <a:srgbClr val="B2CFEB">
                    <a:lumMod val="50000"/>
                  </a:srgbClr>
                </a:solidFill>
                <a:latin typeface="Encode Sans" panose="020B0604020202020204" charset="0"/>
                <a:ea typeface="+mn-ea"/>
                <a:cs typeface="+mn-cs"/>
              </a:defRPr>
            </a:pPr>
            <a:r>
              <a:rPr lang="es-AR" sz="900" b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Monto negociación secundaria por instrumento</a:t>
            </a:r>
          </a:p>
          <a:p>
            <a:pPr algn="ctr">
              <a:defRPr sz="1000" b="1" i="0" u="none" strike="noStrike" kern="1200" spc="0" baseline="0">
                <a:solidFill>
                  <a:srgbClr val="B2CFEB">
                    <a:lumMod val="50000"/>
                  </a:srgbClr>
                </a:solidFill>
                <a:latin typeface="Encode Sans" panose="020B0604020202020204" charset="0"/>
                <a:ea typeface="+mn-ea"/>
                <a:cs typeface="+mn-cs"/>
              </a:defRPr>
            </a:pPr>
            <a:r>
              <a:rPr lang="es-AR" sz="900" b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en millones de pesos</a:t>
            </a:r>
          </a:p>
          <a:p>
            <a:pPr algn="ctr"/>
            <a:r>
              <a:rPr lang="es-AR" sz="900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(dic 2019 – junio 22)</a:t>
            </a:r>
            <a:endParaRPr lang="es-AR" sz="900" dirty="0">
              <a:solidFill>
                <a:srgbClr val="FFFFFF">
                  <a:lumMod val="50000"/>
                </a:srgbClr>
              </a:solidFill>
              <a:latin typeface="Encode Sans" pitchFamily="2" charset="0"/>
            </a:endParaRPr>
          </a:p>
        </p:txBody>
      </p:sp>
      <p:sp>
        <p:nvSpPr>
          <p:cNvPr id="16" name="1 Título"/>
          <p:cNvSpPr txBox="1">
            <a:spLocks/>
          </p:cNvSpPr>
          <p:nvPr/>
        </p:nvSpPr>
        <p:spPr>
          <a:xfrm>
            <a:off x="0" y="0"/>
            <a:ext cx="91440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B9EC"/>
              </a:buClr>
              <a:buSzPts val="2800"/>
              <a:buFont typeface="Roboto Thin"/>
              <a:buNone/>
              <a:defRPr sz="2800" b="0" i="0" u="none" strike="noStrike" cap="none">
                <a:solidFill>
                  <a:srgbClr val="37B9EC"/>
                </a:solidFill>
                <a:latin typeface="Roboto Thin"/>
                <a:ea typeface="Roboto Thin"/>
                <a:cs typeface="Roboto Thin"/>
                <a:sym typeface="Roboto Thin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AR" sz="1600" b="1" dirty="0" smtClean="0">
                <a:latin typeface="Encode Sans" pitchFamily="2" charset="0"/>
              </a:rPr>
              <a:t>Negociación Mercado Secundario de Contado – Apertura por instrumento</a:t>
            </a:r>
            <a:endParaRPr lang="es-AR" sz="1600" b="1" dirty="0"/>
          </a:p>
        </p:txBody>
      </p:sp>
      <p:sp>
        <p:nvSpPr>
          <p:cNvPr id="10" name="211 CuadroTexto"/>
          <p:cNvSpPr txBox="1">
            <a:spLocks noChangeArrowheads="1"/>
          </p:cNvSpPr>
          <p:nvPr/>
        </p:nvSpPr>
        <p:spPr bwMode="auto">
          <a:xfrm>
            <a:off x="661122" y="4769530"/>
            <a:ext cx="4471988" cy="340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4276" tIns="37139" rIns="74276" bIns="37139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9pPr>
          </a:lstStyle>
          <a:p>
            <a:pPr defTabSz="685701">
              <a:spcBef>
                <a:spcPct val="30000"/>
              </a:spcBef>
              <a:buClrTx/>
            </a:pPr>
            <a:r>
              <a:rPr lang="es-E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Fuente</a:t>
            </a:r>
            <a:r>
              <a:rPr lang="es-ES" altLang="es-AR" sz="750" i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: </a:t>
            </a:r>
            <a:r>
              <a:rPr lang="es-E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 elaboración </a:t>
            </a:r>
            <a:r>
              <a:rPr lang="es-ES" altLang="es-AR" sz="750" i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propia en base a información de </a:t>
            </a:r>
            <a:r>
              <a:rPr lang="es-E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 BYMA, MAE y MAV.</a:t>
            </a:r>
          </a:p>
          <a:p>
            <a:pPr defTabSz="685701">
              <a:spcBef>
                <a:spcPct val="30000"/>
              </a:spcBef>
              <a:buClrTx/>
            </a:pPr>
            <a:r>
              <a:rPr lang="es-MX" sz="750" i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Se utiliza el tipo de cambio Comunicación “A” 3500 del Banco Central de la República Argentina</a:t>
            </a:r>
            <a:endParaRPr lang="en-US" altLang="es-AR" sz="750" i="1" kern="1200" dirty="0">
              <a:solidFill>
                <a:schemeClr val="tx2">
                  <a:lumMod val="50000"/>
                </a:schemeClr>
              </a:solidFill>
              <a:latin typeface="Encode Sans" panose="020B0604020202020204" charset="0"/>
              <a:cs typeface="+mn-cs"/>
            </a:endParaRPr>
          </a:p>
        </p:txBody>
      </p:sp>
      <p:graphicFrame>
        <p:nvGraphicFramePr>
          <p:cNvPr id="17" name="Gráfico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4893246"/>
              </p:ext>
            </p:extLst>
          </p:nvPr>
        </p:nvGraphicFramePr>
        <p:xfrm>
          <a:off x="-518392" y="1083892"/>
          <a:ext cx="5090392" cy="4373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" name="4 Rectángulo"/>
          <p:cNvSpPr/>
          <p:nvPr/>
        </p:nvSpPr>
        <p:spPr>
          <a:xfrm>
            <a:off x="5110098" y="576061"/>
            <a:ext cx="3273853" cy="507831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 sz="1000" b="1" i="0" u="none" strike="noStrike" kern="1200" spc="0" baseline="0">
                <a:solidFill>
                  <a:srgbClr val="B2CFEB">
                    <a:lumMod val="50000"/>
                  </a:srgbClr>
                </a:solidFill>
                <a:latin typeface="Encode Sans" panose="020B0604020202020204" charset="0"/>
                <a:ea typeface="+mn-ea"/>
                <a:cs typeface="+mn-cs"/>
              </a:defRPr>
            </a:pPr>
            <a:r>
              <a:rPr lang="es-AR" sz="900" b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Monto </a:t>
            </a:r>
            <a:r>
              <a:rPr lang="es-AR" sz="900" b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negociación secundaria </a:t>
            </a:r>
            <a:r>
              <a:rPr lang="es-AR" sz="900" b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por </a:t>
            </a:r>
            <a:r>
              <a:rPr lang="es-AR" sz="900" b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instrumento</a:t>
            </a:r>
            <a:endParaRPr lang="es-AR" sz="900" b="1" kern="1200" dirty="0">
              <a:solidFill>
                <a:schemeClr val="tx2">
                  <a:lumMod val="50000"/>
                </a:schemeClr>
              </a:solidFill>
              <a:latin typeface="Encode Sans" panose="020B0604020202020204" charset="0"/>
            </a:endParaRPr>
          </a:p>
          <a:p>
            <a:pPr algn="ctr">
              <a:defRPr sz="1000" b="1" i="0" u="none" strike="noStrike" kern="1200" spc="0" baseline="0">
                <a:solidFill>
                  <a:srgbClr val="B2CFEB">
                    <a:lumMod val="50000"/>
                  </a:srgbClr>
                </a:solidFill>
                <a:latin typeface="Encode Sans" panose="020B0604020202020204" charset="0"/>
                <a:ea typeface="+mn-ea"/>
                <a:cs typeface="+mn-cs"/>
              </a:defRPr>
            </a:pPr>
            <a:r>
              <a:rPr lang="es-AR" sz="900" b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p</a:t>
            </a:r>
            <a:r>
              <a:rPr lang="es-AR" sz="900" b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articipación % sobre el total </a:t>
            </a:r>
          </a:p>
          <a:p>
            <a:pPr algn="ctr"/>
            <a:r>
              <a:rPr lang="es-AR" sz="900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(dic 2019 </a:t>
            </a:r>
            <a:r>
              <a:rPr lang="es-AR" sz="900" dirty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– </a:t>
            </a:r>
            <a:r>
              <a:rPr lang="es-AR" sz="900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junio 22)</a:t>
            </a:r>
            <a:endParaRPr lang="es-AR" sz="900" dirty="0">
              <a:solidFill>
                <a:srgbClr val="FFFFFF">
                  <a:lumMod val="50000"/>
                </a:srgbClr>
              </a:solidFill>
              <a:latin typeface="Encode Sans" pitchFamily="2" charset="0"/>
            </a:endParaRPr>
          </a:p>
        </p:txBody>
      </p:sp>
      <p:graphicFrame>
        <p:nvGraphicFramePr>
          <p:cNvPr id="22" name="Gráfico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8374289"/>
              </p:ext>
            </p:extLst>
          </p:nvPr>
        </p:nvGraphicFramePr>
        <p:xfrm>
          <a:off x="4572000" y="1083892"/>
          <a:ext cx="4544686" cy="4038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70043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4 Rectángulo"/>
          <p:cNvSpPr/>
          <p:nvPr/>
        </p:nvSpPr>
        <p:spPr>
          <a:xfrm>
            <a:off x="969817" y="489827"/>
            <a:ext cx="3273853" cy="507831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 sz="1000" b="1" i="0" u="none" strike="noStrike" kern="1200" spc="0" baseline="0">
                <a:solidFill>
                  <a:srgbClr val="B2CFEB">
                    <a:lumMod val="50000"/>
                  </a:srgbClr>
                </a:solidFill>
                <a:latin typeface="Encode Sans" panose="020B0604020202020204" charset="0"/>
                <a:ea typeface="+mn-ea"/>
                <a:cs typeface="+mn-cs"/>
              </a:defRPr>
            </a:pPr>
            <a:r>
              <a:rPr lang="es-AR" sz="900" b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Monto negociación secundaria por mercado</a:t>
            </a:r>
          </a:p>
          <a:p>
            <a:pPr algn="ctr">
              <a:defRPr sz="1000" b="1" i="0" u="none" strike="noStrike" kern="1200" spc="0" baseline="0">
                <a:solidFill>
                  <a:srgbClr val="B2CFEB">
                    <a:lumMod val="50000"/>
                  </a:srgbClr>
                </a:solidFill>
                <a:latin typeface="Encode Sans" panose="020B0604020202020204" charset="0"/>
                <a:ea typeface="+mn-ea"/>
                <a:cs typeface="+mn-cs"/>
              </a:defRPr>
            </a:pPr>
            <a:r>
              <a:rPr lang="es-AR" sz="900" b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en millones de pesos</a:t>
            </a:r>
          </a:p>
          <a:p>
            <a:pPr algn="ctr"/>
            <a:r>
              <a:rPr lang="es-AR" sz="900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(dic 2019 </a:t>
            </a:r>
            <a:r>
              <a:rPr lang="es-AR" sz="900" dirty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– </a:t>
            </a:r>
            <a:r>
              <a:rPr lang="es-AR" sz="900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jun 2022)</a:t>
            </a:r>
            <a:endParaRPr lang="es-AR" sz="900" dirty="0">
              <a:solidFill>
                <a:srgbClr val="FFFFFF">
                  <a:lumMod val="50000"/>
                </a:srgbClr>
              </a:solidFill>
              <a:latin typeface="Encode Sans" pitchFamily="2" charset="0"/>
            </a:endParaRPr>
          </a:p>
        </p:txBody>
      </p:sp>
      <p:sp>
        <p:nvSpPr>
          <p:cNvPr id="14" name="4 Rectángulo"/>
          <p:cNvSpPr/>
          <p:nvPr/>
        </p:nvSpPr>
        <p:spPr>
          <a:xfrm>
            <a:off x="5206638" y="463730"/>
            <a:ext cx="3273853" cy="523220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 sz="1000" b="1" i="0" u="none" strike="noStrike" kern="1200" spc="0" baseline="0">
                <a:solidFill>
                  <a:srgbClr val="B2CFEB">
                    <a:lumMod val="50000"/>
                  </a:srgbClr>
                </a:solidFill>
                <a:latin typeface="Encode Sans" panose="020B0604020202020204" charset="0"/>
                <a:ea typeface="+mn-ea"/>
                <a:cs typeface="+mn-cs"/>
              </a:defRPr>
            </a:pPr>
            <a:r>
              <a:rPr lang="es-AR" sz="900" b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Monto </a:t>
            </a:r>
            <a:r>
              <a:rPr lang="es-AR" sz="900" b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negociación secundaria </a:t>
            </a:r>
            <a:r>
              <a:rPr lang="es-AR" sz="900" b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por mercado</a:t>
            </a:r>
          </a:p>
          <a:p>
            <a:pPr algn="ctr">
              <a:defRPr sz="1000" b="1" i="0" u="none" strike="noStrike" kern="1200" spc="0" baseline="0">
                <a:solidFill>
                  <a:srgbClr val="B2CFEB">
                    <a:lumMod val="50000"/>
                  </a:srgbClr>
                </a:solidFill>
                <a:latin typeface="Encode Sans" panose="020B0604020202020204" charset="0"/>
                <a:ea typeface="+mn-ea"/>
                <a:cs typeface="+mn-cs"/>
              </a:defRPr>
            </a:pPr>
            <a:r>
              <a:rPr lang="es-AR" sz="900" b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participación % sobre el </a:t>
            </a:r>
            <a:r>
              <a:rPr lang="es-AR" sz="900" b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total</a:t>
            </a:r>
            <a:endParaRPr lang="es-AR" sz="900" b="1" kern="1200" dirty="0" smtClean="0">
              <a:solidFill>
                <a:srgbClr val="FF0000"/>
              </a:solidFill>
              <a:latin typeface="Encode Sans" panose="020B0604020202020204" charset="0"/>
            </a:endParaRPr>
          </a:p>
          <a:p>
            <a:pPr algn="ctr"/>
            <a:r>
              <a:rPr lang="es-AR" sz="900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(dic 2019 – jun 2022</a:t>
            </a:r>
            <a:r>
              <a:rPr lang="es-AR" sz="1000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)</a:t>
            </a:r>
            <a:endParaRPr lang="es-AR" sz="1000" dirty="0">
              <a:solidFill>
                <a:srgbClr val="FFFFFF">
                  <a:lumMod val="50000"/>
                </a:srgbClr>
              </a:solidFill>
              <a:latin typeface="Encode Sans" pitchFamily="2" charset="0"/>
            </a:endParaRPr>
          </a:p>
        </p:txBody>
      </p:sp>
      <p:sp>
        <p:nvSpPr>
          <p:cNvPr id="11" name="1 Título"/>
          <p:cNvSpPr txBox="1">
            <a:spLocks/>
          </p:cNvSpPr>
          <p:nvPr/>
        </p:nvSpPr>
        <p:spPr>
          <a:xfrm>
            <a:off x="0" y="0"/>
            <a:ext cx="91440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B9EC"/>
              </a:buClr>
              <a:buSzPts val="2800"/>
              <a:buFont typeface="Roboto Thin"/>
              <a:buNone/>
              <a:defRPr sz="2800" b="0" i="0" u="none" strike="noStrike" cap="none">
                <a:solidFill>
                  <a:srgbClr val="37B9EC"/>
                </a:solidFill>
                <a:latin typeface="Roboto Thin"/>
                <a:ea typeface="Roboto Thin"/>
                <a:cs typeface="Roboto Thin"/>
                <a:sym typeface="Roboto Thin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AR" sz="1600" b="1" dirty="0" smtClean="0">
                <a:latin typeface="Encode Sans" pitchFamily="2" charset="0"/>
              </a:rPr>
              <a:t>Negociación Mercado Secundario de Contado – Apertura por mercado</a:t>
            </a:r>
            <a:endParaRPr lang="es-AR" sz="1600" b="1" dirty="0"/>
          </a:p>
        </p:txBody>
      </p:sp>
      <p:sp>
        <p:nvSpPr>
          <p:cNvPr id="7" name="211 CuadroTexto"/>
          <p:cNvSpPr txBox="1">
            <a:spLocks noChangeArrowheads="1"/>
          </p:cNvSpPr>
          <p:nvPr/>
        </p:nvSpPr>
        <p:spPr bwMode="auto">
          <a:xfrm>
            <a:off x="969817" y="4774230"/>
            <a:ext cx="4471988" cy="490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4276" tIns="37139" rIns="74276" bIns="37139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9pPr>
          </a:lstStyle>
          <a:p>
            <a:pPr defTabSz="685701">
              <a:spcBef>
                <a:spcPct val="30000"/>
              </a:spcBef>
              <a:buClrTx/>
            </a:pPr>
            <a:r>
              <a:rPr lang="es-E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Fuente</a:t>
            </a:r>
            <a:r>
              <a:rPr lang="es-ES" altLang="es-AR" sz="750" i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: elaboración propia en base a información de </a:t>
            </a:r>
            <a:r>
              <a:rPr lang="es-E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BYMA, MAE y MAV</a:t>
            </a:r>
          </a:p>
          <a:p>
            <a:pPr defTabSz="685701">
              <a:spcBef>
                <a:spcPct val="30000"/>
              </a:spcBef>
              <a:buClrTx/>
            </a:pPr>
            <a:r>
              <a:rPr lang="es-MX" sz="750" i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Se utiliza el tipo de cambio Comunicación “A” 3500 del Banco Central de la República Argentina</a:t>
            </a:r>
            <a:endParaRPr lang="en-US" altLang="es-AR" sz="750" i="1" kern="1200" dirty="0">
              <a:solidFill>
                <a:schemeClr val="tx2">
                  <a:lumMod val="50000"/>
                </a:schemeClr>
              </a:solidFill>
              <a:latin typeface="Encode Sans" panose="020B0604020202020204" charset="0"/>
            </a:endParaRPr>
          </a:p>
          <a:p>
            <a:pPr defTabSz="685701">
              <a:spcBef>
                <a:spcPct val="30000"/>
              </a:spcBef>
              <a:buClrTx/>
            </a:pPr>
            <a:endParaRPr lang="en-US" altLang="es-AR" sz="750" i="1" kern="1200" dirty="0">
              <a:solidFill>
                <a:schemeClr val="tx2">
                  <a:lumMod val="50000"/>
                </a:schemeClr>
              </a:solidFill>
              <a:latin typeface="Encode Sans" panose="020B0604020202020204" charset="0"/>
              <a:cs typeface="+mn-cs"/>
            </a:endParaRP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3609313"/>
              </p:ext>
            </p:extLst>
          </p:nvPr>
        </p:nvGraphicFramePr>
        <p:xfrm>
          <a:off x="-71715" y="986950"/>
          <a:ext cx="4796869" cy="37765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4771297"/>
              </p:ext>
            </p:extLst>
          </p:nvPr>
        </p:nvGraphicFramePr>
        <p:xfrm>
          <a:off x="4420353" y="1072855"/>
          <a:ext cx="4723647" cy="3786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6939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4294967295"/>
          </p:nvPr>
        </p:nvSpPr>
        <p:spPr>
          <a:xfrm>
            <a:off x="70104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FA5048-469E-4C0B-8017-77C25B71C1B7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1E62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srgbClr val="001E62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4 Rectángulo"/>
          <p:cNvSpPr/>
          <p:nvPr/>
        </p:nvSpPr>
        <p:spPr>
          <a:xfrm>
            <a:off x="5248783" y="555071"/>
            <a:ext cx="3167853" cy="646331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 sz="1000" b="1" i="0" u="none" strike="noStrike" kern="1200" spc="0" baseline="0">
                <a:solidFill>
                  <a:srgbClr val="B2CFEB">
                    <a:lumMod val="50000"/>
                  </a:srgbClr>
                </a:solidFill>
                <a:latin typeface="Encode Sans" panose="020B0604020202020204" charset="0"/>
                <a:ea typeface="+mn-ea"/>
                <a:cs typeface="+mn-cs"/>
              </a:defRPr>
            </a:pPr>
            <a:r>
              <a:rPr lang="es-AR" sz="900" b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Monto negociación </a:t>
            </a:r>
            <a:r>
              <a:rPr lang="es-AR" sz="900" b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secundaria</a:t>
            </a:r>
          </a:p>
          <a:p>
            <a:pPr algn="ctr">
              <a:defRPr sz="1000" b="1" i="0" u="none" strike="noStrike" kern="1200" spc="0" baseline="0">
                <a:solidFill>
                  <a:srgbClr val="B2CFEB">
                    <a:lumMod val="50000"/>
                  </a:srgbClr>
                </a:solidFill>
                <a:latin typeface="Encode Sans" panose="020B0604020202020204" charset="0"/>
                <a:ea typeface="+mn-ea"/>
                <a:cs typeface="+mn-cs"/>
              </a:defRPr>
            </a:pPr>
            <a:r>
              <a:rPr lang="es-AR" sz="900" b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Títulos públicos y privados</a:t>
            </a:r>
          </a:p>
          <a:p>
            <a:pPr algn="ctr">
              <a:defRPr sz="1000" b="1" i="0" u="none" strike="noStrike" kern="1200" spc="0" baseline="0">
                <a:solidFill>
                  <a:srgbClr val="B2CFEB">
                    <a:lumMod val="50000"/>
                  </a:srgbClr>
                </a:solidFill>
                <a:latin typeface="Encode Sans" panose="020B0604020202020204" charset="0"/>
                <a:ea typeface="+mn-ea"/>
                <a:cs typeface="+mn-cs"/>
              </a:defRPr>
            </a:pPr>
            <a:r>
              <a:rPr lang="es-AR" sz="900" b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Participación % sobre el total</a:t>
            </a:r>
          </a:p>
          <a:p>
            <a:pPr algn="ctr"/>
            <a:r>
              <a:rPr lang="es-AR" sz="900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(dic 2019 – jun 2022)</a:t>
            </a:r>
            <a:endParaRPr lang="es-AR" sz="900" dirty="0">
              <a:solidFill>
                <a:srgbClr val="FFFFFF">
                  <a:lumMod val="50000"/>
                </a:srgbClr>
              </a:solidFill>
              <a:latin typeface="Encode Sans" pitchFamily="2" charset="0"/>
            </a:endParaRPr>
          </a:p>
        </p:txBody>
      </p:sp>
      <p:sp>
        <p:nvSpPr>
          <p:cNvPr id="16" name="4 Rectángulo"/>
          <p:cNvSpPr/>
          <p:nvPr/>
        </p:nvSpPr>
        <p:spPr>
          <a:xfrm>
            <a:off x="1026406" y="555071"/>
            <a:ext cx="3167853" cy="646331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 sz="1000" b="1" i="0" u="none" strike="noStrike" kern="1200" spc="0" baseline="0">
                <a:solidFill>
                  <a:srgbClr val="B2CFEB">
                    <a:lumMod val="50000"/>
                  </a:srgbClr>
                </a:solidFill>
                <a:latin typeface="Encode Sans" panose="020B0604020202020204" charset="0"/>
                <a:ea typeface="+mn-ea"/>
                <a:cs typeface="+mn-cs"/>
              </a:defRPr>
            </a:pPr>
            <a:r>
              <a:rPr lang="es-AR" sz="900" b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Monto negociación </a:t>
            </a:r>
            <a:r>
              <a:rPr lang="es-AR" sz="900" b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secundaria</a:t>
            </a:r>
          </a:p>
          <a:p>
            <a:pPr algn="ctr">
              <a:defRPr sz="1000" b="1" i="0" u="none" strike="noStrike" kern="1200" spc="0" baseline="0">
                <a:solidFill>
                  <a:srgbClr val="B2CFEB">
                    <a:lumMod val="50000"/>
                  </a:srgbClr>
                </a:solidFill>
                <a:latin typeface="Encode Sans" panose="020B0604020202020204" charset="0"/>
                <a:ea typeface="+mn-ea"/>
                <a:cs typeface="+mn-cs"/>
              </a:defRPr>
            </a:pPr>
            <a:r>
              <a:rPr lang="es-AR" sz="900" b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Títulos públicos y privados</a:t>
            </a:r>
          </a:p>
          <a:p>
            <a:pPr algn="ctr">
              <a:defRPr sz="1000" b="1" i="0" u="none" strike="noStrike" kern="1200" spc="0" baseline="0">
                <a:solidFill>
                  <a:srgbClr val="B2CFEB">
                    <a:lumMod val="50000"/>
                  </a:srgbClr>
                </a:solidFill>
                <a:latin typeface="Encode Sans" panose="020B0604020202020204" charset="0"/>
                <a:ea typeface="+mn-ea"/>
                <a:cs typeface="+mn-cs"/>
              </a:defRPr>
            </a:pPr>
            <a:r>
              <a:rPr lang="es-AR" sz="900" b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e</a:t>
            </a:r>
            <a:r>
              <a:rPr lang="es-AR" sz="900" b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n millones de pesos</a:t>
            </a:r>
            <a:endParaRPr lang="es-AR" sz="900" b="1" kern="1200" dirty="0">
              <a:solidFill>
                <a:schemeClr val="tx2">
                  <a:lumMod val="50000"/>
                </a:schemeClr>
              </a:solidFill>
              <a:latin typeface="Encode Sans" panose="020B0604020202020204" charset="0"/>
            </a:endParaRPr>
          </a:p>
          <a:p>
            <a:pPr algn="ctr"/>
            <a:r>
              <a:rPr lang="es-AR" sz="900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(dic 2019 – jun 22)</a:t>
            </a:r>
            <a:endParaRPr lang="es-AR" sz="900" dirty="0">
              <a:solidFill>
                <a:srgbClr val="FF0000"/>
              </a:solidFill>
              <a:latin typeface="Encode Sans" pitchFamily="2" charset="0"/>
            </a:endParaRPr>
          </a:p>
        </p:txBody>
      </p:sp>
      <p:sp>
        <p:nvSpPr>
          <p:cNvPr id="18" name="1 Título"/>
          <p:cNvSpPr txBox="1">
            <a:spLocks/>
          </p:cNvSpPr>
          <p:nvPr/>
        </p:nvSpPr>
        <p:spPr>
          <a:xfrm>
            <a:off x="0" y="0"/>
            <a:ext cx="91440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B9EC"/>
              </a:buClr>
              <a:buSzPts val="2800"/>
              <a:buFont typeface="Roboto Thin"/>
              <a:buNone/>
              <a:defRPr sz="2800" b="0" i="0" u="none" strike="noStrike" cap="none">
                <a:solidFill>
                  <a:srgbClr val="37B9EC"/>
                </a:solidFill>
                <a:latin typeface="Roboto Thin"/>
                <a:ea typeface="Roboto Thin"/>
                <a:cs typeface="Roboto Thin"/>
                <a:sym typeface="Roboto Thin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AR" sz="1800" b="1" dirty="0" smtClean="0">
                <a:latin typeface="Encode Sans" pitchFamily="2" charset="0"/>
              </a:rPr>
              <a:t>Negociación de Títulos Públicos y Títulos Privados</a:t>
            </a:r>
            <a:endParaRPr lang="es-AR" sz="1800" b="1" dirty="0"/>
          </a:p>
        </p:txBody>
      </p:sp>
      <p:sp>
        <p:nvSpPr>
          <p:cNvPr id="8" name="211 CuadroTexto"/>
          <p:cNvSpPr txBox="1">
            <a:spLocks noChangeArrowheads="1"/>
          </p:cNvSpPr>
          <p:nvPr/>
        </p:nvSpPr>
        <p:spPr bwMode="auto">
          <a:xfrm>
            <a:off x="586727" y="4744317"/>
            <a:ext cx="4662056" cy="340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4276" tIns="37139" rIns="74276" bIns="37139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9pPr>
          </a:lstStyle>
          <a:p>
            <a:pPr defTabSz="685701">
              <a:spcBef>
                <a:spcPct val="30000"/>
              </a:spcBef>
              <a:buClrTx/>
            </a:pPr>
            <a:r>
              <a:rPr lang="es-E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Fuente</a:t>
            </a:r>
            <a:r>
              <a:rPr lang="es-ES" altLang="es-AR" sz="750" i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: elaboración propia en base a información de </a:t>
            </a:r>
            <a:r>
              <a:rPr lang="es-E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BYMA, MAE y MAV. </a:t>
            </a:r>
          </a:p>
          <a:p>
            <a:pPr defTabSz="685701">
              <a:spcBef>
                <a:spcPct val="30000"/>
              </a:spcBef>
              <a:buClrTx/>
            </a:pPr>
            <a:r>
              <a:rPr lang="es-E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Títulos Privados: incluye ON, FF, CPD, FCE, Pagaré, y FCI Cerrados </a:t>
            </a:r>
            <a:endParaRPr lang="en-US" altLang="es-AR" sz="750" i="1" kern="1200" dirty="0">
              <a:solidFill>
                <a:schemeClr val="tx2">
                  <a:lumMod val="50000"/>
                </a:schemeClr>
              </a:solidFill>
              <a:latin typeface="Encode Sans" panose="020B0604020202020204" charset="0"/>
              <a:cs typeface="+mn-cs"/>
            </a:endParaRP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6176208"/>
              </p:ext>
            </p:extLst>
          </p:nvPr>
        </p:nvGraphicFramePr>
        <p:xfrm>
          <a:off x="4474029" y="1201402"/>
          <a:ext cx="4561113" cy="37261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Gráfico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2804794"/>
              </p:ext>
            </p:extLst>
          </p:nvPr>
        </p:nvGraphicFramePr>
        <p:xfrm>
          <a:off x="220079" y="747276"/>
          <a:ext cx="4253950" cy="40849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60747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7"/>
          <p:cNvSpPr txBox="1">
            <a:spLocks noGrp="1"/>
          </p:cNvSpPr>
          <p:nvPr>
            <p:ph type="title"/>
          </p:nvPr>
        </p:nvSpPr>
        <p:spPr>
          <a:xfrm>
            <a:off x="713600" y="762000"/>
            <a:ext cx="4570500" cy="6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dirty="0"/>
              <a:t>Índice</a:t>
            </a:r>
            <a:endParaRPr dirty="0"/>
          </a:p>
        </p:txBody>
      </p:sp>
      <p:sp>
        <p:nvSpPr>
          <p:cNvPr id="161" name="Google Shape;161;p27"/>
          <p:cNvSpPr txBox="1">
            <a:spLocks noGrp="1"/>
          </p:cNvSpPr>
          <p:nvPr>
            <p:ph type="title" idx="2"/>
          </p:nvPr>
        </p:nvSpPr>
        <p:spPr>
          <a:xfrm>
            <a:off x="578622" y="1564975"/>
            <a:ext cx="1119300" cy="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" dirty="0">
                <a:solidFill>
                  <a:srgbClr val="37B9EC"/>
                </a:solidFill>
                <a:latin typeface="Encode Sans" pitchFamily="2" charset="0"/>
                <a:ea typeface="Roboto"/>
                <a:cs typeface="Roboto"/>
                <a:sym typeface="Roboto"/>
              </a:rPr>
              <a:t>01</a:t>
            </a:r>
            <a:endParaRPr dirty="0">
              <a:solidFill>
                <a:srgbClr val="37B9EC"/>
              </a:solidFill>
              <a:latin typeface="Encode Sans" pitchFamily="2" charset="0"/>
              <a:ea typeface="Roboto"/>
              <a:cs typeface="Roboto"/>
              <a:sym typeface="Roboto"/>
            </a:endParaRPr>
          </a:p>
        </p:txBody>
      </p:sp>
      <p:sp>
        <p:nvSpPr>
          <p:cNvPr id="171" name="Google Shape;171;p27"/>
          <p:cNvSpPr txBox="1">
            <a:spLocks noGrp="1"/>
          </p:cNvSpPr>
          <p:nvPr>
            <p:ph type="subTitle" idx="1"/>
          </p:nvPr>
        </p:nvSpPr>
        <p:spPr>
          <a:xfrm>
            <a:off x="602944" y="2171397"/>
            <a:ext cx="23529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SzPts val="1500"/>
              <a:buNone/>
            </a:pPr>
            <a:r>
              <a:rPr lang="en" sz="1600" dirty="0" smtClean="0">
                <a:latin typeface="Encode Sans" pitchFamily="2" charset="0"/>
              </a:rPr>
              <a:t>NOVEDADES</a:t>
            </a:r>
            <a:endParaRPr sz="1600" dirty="0">
              <a:latin typeface="Encode Sans" pitchFamily="2" charset="0"/>
            </a:endParaRPr>
          </a:p>
        </p:txBody>
      </p:sp>
      <p:sp>
        <p:nvSpPr>
          <p:cNvPr id="172" name="Google Shape;172;p27"/>
          <p:cNvSpPr txBox="1">
            <a:spLocks noGrp="1"/>
          </p:cNvSpPr>
          <p:nvPr>
            <p:ph type="subTitle" idx="3"/>
          </p:nvPr>
        </p:nvSpPr>
        <p:spPr>
          <a:xfrm>
            <a:off x="618976" y="2538274"/>
            <a:ext cx="2459444" cy="6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s-AR" sz="1050" dirty="0" smtClean="0">
                <a:latin typeface="Encode Sans" pitchFamily="2" charset="0"/>
              </a:rPr>
              <a:t>Nuevos programas, políticas, convenios. Agenda de actividades. Educación </a:t>
            </a:r>
            <a:r>
              <a:rPr lang="es-AR" sz="1050" dirty="0">
                <a:latin typeface="Encode Sans" pitchFamily="2" charset="0"/>
              </a:rPr>
              <a:t>financiera</a:t>
            </a:r>
            <a:r>
              <a:rPr lang="es-AR" sz="1050" dirty="0"/>
              <a:t>. </a:t>
            </a:r>
          </a:p>
        </p:txBody>
      </p:sp>
      <p:sp>
        <p:nvSpPr>
          <p:cNvPr id="162" name="Google Shape;162;p27"/>
          <p:cNvSpPr txBox="1">
            <a:spLocks noGrp="1"/>
          </p:cNvSpPr>
          <p:nvPr>
            <p:ph type="title" idx="4"/>
          </p:nvPr>
        </p:nvSpPr>
        <p:spPr>
          <a:xfrm>
            <a:off x="3515494" y="1526491"/>
            <a:ext cx="1119300" cy="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" dirty="0">
                <a:solidFill>
                  <a:srgbClr val="37B9EC"/>
                </a:solidFill>
                <a:latin typeface="Encode Sans" pitchFamily="2" charset="0"/>
                <a:ea typeface="Roboto"/>
                <a:cs typeface="Roboto"/>
                <a:sym typeface="Roboto"/>
              </a:rPr>
              <a:t>02</a:t>
            </a:r>
            <a:endParaRPr dirty="0">
              <a:solidFill>
                <a:srgbClr val="37B9EC"/>
              </a:solidFill>
              <a:latin typeface="Encode Sans" pitchFamily="2" charset="0"/>
              <a:ea typeface="Roboto"/>
              <a:cs typeface="Roboto"/>
              <a:sym typeface="Roboto"/>
            </a:endParaRPr>
          </a:p>
        </p:txBody>
      </p:sp>
      <p:sp>
        <p:nvSpPr>
          <p:cNvPr id="163" name="Google Shape;163;p27"/>
          <p:cNvSpPr txBox="1">
            <a:spLocks noGrp="1"/>
          </p:cNvSpPr>
          <p:nvPr>
            <p:ph type="subTitle" idx="5"/>
          </p:nvPr>
        </p:nvSpPr>
        <p:spPr>
          <a:xfrm>
            <a:off x="3541991" y="2169680"/>
            <a:ext cx="2604447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SzPts val="1500"/>
              <a:buNone/>
            </a:pPr>
            <a:r>
              <a:rPr lang="en" sz="1600" dirty="0" smtClean="0">
                <a:latin typeface="Encode Sans" pitchFamily="2" charset="0"/>
              </a:rPr>
              <a:t>MERCADO PRIMARIO</a:t>
            </a:r>
            <a:endParaRPr sz="1600" dirty="0">
              <a:latin typeface="Encode Sans" pitchFamily="2" charset="0"/>
            </a:endParaRPr>
          </a:p>
        </p:txBody>
      </p:sp>
      <p:sp>
        <p:nvSpPr>
          <p:cNvPr id="164" name="Google Shape;164;p27"/>
          <p:cNvSpPr txBox="1">
            <a:spLocks noGrp="1"/>
          </p:cNvSpPr>
          <p:nvPr>
            <p:ph type="subTitle" idx="6"/>
          </p:nvPr>
        </p:nvSpPr>
        <p:spPr>
          <a:xfrm>
            <a:off x="3689575" y="2530544"/>
            <a:ext cx="2352900" cy="6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s-AR" sz="1000" dirty="0" smtClean="0">
                <a:latin typeface="Encode Sans" pitchFamily="2" charset="0"/>
              </a:rPr>
              <a:t>Ecosistema </a:t>
            </a:r>
            <a:r>
              <a:rPr lang="es-AR" sz="1000" dirty="0">
                <a:latin typeface="Encode Sans" pitchFamily="2" charset="0"/>
              </a:rPr>
              <a:t>del mercado de </a:t>
            </a:r>
            <a:r>
              <a:rPr lang="es-AR" sz="1000" dirty="0" smtClean="0">
                <a:latin typeface="Encode Sans" pitchFamily="2" charset="0"/>
              </a:rPr>
              <a:t>capitales. Emisoras de valores negociables. Flujos. Stocks.</a:t>
            </a:r>
            <a:endParaRPr sz="1000" dirty="0">
              <a:latin typeface="Encode Sans" pitchFamily="2" charset="0"/>
            </a:endParaRPr>
          </a:p>
        </p:txBody>
      </p:sp>
      <p:sp>
        <p:nvSpPr>
          <p:cNvPr id="165" name="Google Shape;165;p27"/>
          <p:cNvSpPr txBox="1">
            <a:spLocks noGrp="1"/>
          </p:cNvSpPr>
          <p:nvPr>
            <p:ph type="title" idx="7"/>
          </p:nvPr>
        </p:nvSpPr>
        <p:spPr>
          <a:xfrm>
            <a:off x="618976" y="2996331"/>
            <a:ext cx="1119300" cy="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" dirty="0" smtClean="0">
                <a:solidFill>
                  <a:srgbClr val="37B9EC"/>
                </a:solidFill>
                <a:latin typeface="Encode Sans" pitchFamily="2" charset="0"/>
              </a:rPr>
              <a:t>04</a:t>
            </a:r>
            <a:endParaRPr dirty="0">
              <a:solidFill>
                <a:srgbClr val="37B9EC"/>
              </a:solidFill>
              <a:latin typeface="Encode Sans" pitchFamily="2" charset="0"/>
            </a:endParaRPr>
          </a:p>
        </p:txBody>
      </p:sp>
      <p:sp>
        <p:nvSpPr>
          <p:cNvPr id="166" name="Google Shape;166;p27"/>
          <p:cNvSpPr txBox="1">
            <a:spLocks noGrp="1"/>
          </p:cNvSpPr>
          <p:nvPr>
            <p:ph type="subTitle" idx="8"/>
          </p:nvPr>
        </p:nvSpPr>
        <p:spPr>
          <a:xfrm>
            <a:off x="590612" y="3616253"/>
            <a:ext cx="2988541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SzPts val="1500"/>
              <a:buNone/>
            </a:pPr>
            <a:r>
              <a:rPr lang="en" sz="1600" dirty="0" smtClean="0">
                <a:latin typeface="Encode Sans" pitchFamily="2" charset="0"/>
              </a:rPr>
              <a:t>MERCADO DE ACCIONES</a:t>
            </a:r>
            <a:endParaRPr sz="1600" dirty="0">
              <a:latin typeface="Encode Sans" pitchFamily="2" charset="0"/>
            </a:endParaRPr>
          </a:p>
        </p:txBody>
      </p:sp>
      <p:sp>
        <p:nvSpPr>
          <p:cNvPr id="167" name="Google Shape;167;p27"/>
          <p:cNvSpPr txBox="1">
            <a:spLocks noGrp="1"/>
          </p:cNvSpPr>
          <p:nvPr>
            <p:ph type="subTitle" idx="9"/>
          </p:nvPr>
        </p:nvSpPr>
        <p:spPr>
          <a:xfrm>
            <a:off x="645950" y="4061750"/>
            <a:ext cx="2352900" cy="6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s-AR" sz="1000" dirty="0" smtClean="0">
                <a:latin typeface="Encode Sans" pitchFamily="2" charset="0"/>
              </a:rPr>
              <a:t>Oferta local y ADR. Negociación secundaria. Capitalización bursátil y Free </a:t>
            </a:r>
            <a:r>
              <a:rPr lang="es-AR" sz="1000" dirty="0" err="1" smtClean="0">
                <a:latin typeface="Encode Sans" pitchFamily="2" charset="0"/>
              </a:rPr>
              <a:t>float</a:t>
            </a:r>
            <a:r>
              <a:rPr lang="es-AR" sz="1000" dirty="0" smtClean="0">
                <a:latin typeface="Encode Sans" pitchFamily="2" charset="0"/>
              </a:rPr>
              <a:t>. Volumen negociado de acciones y Cedears.</a:t>
            </a:r>
            <a:endParaRPr sz="1000" dirty="0">
              <a:latin typeface="Encode Sans" pitchFamily="2" charset="0"/>
            </a:endParaRPr>
          </a:p>
        </p:txBody>
      </p:sp>
      <p:sp>
        <p:nvSpPr>
          <p:cNvPr id="168" name="Google Shape;168;p27"/>
          <p:cNvSpPr txBox="1">
            <a:spLocks noGrp="1"/>
          </p:cNvSpPr>
          <p:nvPr>
            <p:ph type="title" idx="13"/>
          </p:nvPr>
        </p:nvSpPr>
        <p:spPr>
          <a:xfrm>
            <a:off x="3579153" y="3006340"/>
            <a:ext cx="1119300" cy="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" dirty="0" smtClean="0">
                <a:solidFill>
                  <a:srgbClr val="37B9EC"/>
                </a:solidFill>
                <a:latin typeface="Encode Sans" pitchFamily="2" charset="0"/>
              </a:rPr>
              <a:t>05</a:t>
            </a:r>
            <a:endParaRPr dirty="0">
              <a:solidFill>
                <a:srgbClr val="37B9EC"/>
              </a:solidFill>
              <a:latin typeface="Encode Sans" pitchFamily="2" charset="0"/>
            </a:endParaRPr>
          </a:p>
        </p:txBody>
      </p:sp>
      <p:sp>
        <p:nvSpPr>
          <p:cNvPr id="169" name="Google Shape;169;p27"/>
          <p:cNvSpPr txBox="1">
            <a:spLocks noGrp="1"/>
          </p:cNvSpPr>
          <p:nvPr>
            <p:ph type="subTitle" idx="14"/>
          </p:nvPr>
        </p:nvSpPr>
        <p:spPr>
          <a:xfrm>
            <a:off x="3632425" y="3629825"/>
            <a:ext cx="23529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SzPts val="1500"/>
              <a:buNone/>
            </a:pPr>
            <a:r>
              <a:rPr lang="en" sz="1600" dirty="0" smtClean="0">
                <a:latin typeface="Encode Sans" pitchFamily="2" charset="0"/>
              </a:rPr>
              <a:t>FCI ABIERTOS</a:t>
            </a:r>
            <a:endParaRPr sz="1600" dirty="0">
              <a:latin typeface="Encode Sans" pitchFamily="2" charset="0"/>
            </a:endParaRPr>
          </a:p>
        </p:txBody>
      </p:sp>
      <p:sp>
        <p:nvSpPr>
          <p:cNvPr id="170" name="Google Shape;170;p27"/>
          <p:cNvSpPr txBox="1">
            <a:spLocks noGrp="1"/>
          </p:cNvSpPr>
          <p:nvPr>
            <p:ph type="subTitle" idx="15"/>
          </p:nvPr>
        </p:nvSpPr>
        <p:spPr>
          <a:xfrm>
            <a:off x="3689575" y="4005497"/>
            <a:ext cx="2352900" cy="6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s-AR" sz="1000" dirty="0" smtClean="0">
                <a:latin typeface="Encode Sans" pitchFamily="2" charset="0"/>
              </a:rPr>
              <a:t>Patrimonio administrado. Cantidades. Tipos. Composición de carteras. Cuentas. </a:t>
            </a:r>
            <a:endParaRPr lang="es-AR" sz="1000" dirty="0"/>
          </a:p>
        </p:txBody>
      </p:sp>
      <p:sp>
        <p:nvSpPr>
          <p:cNvPr id="15" name="Google Shape;168;p27"/>
          <p:cNvSpPr txBox="1">
            <a:spLocks/>
          </p:cNvSpPr>
          <p:nvPr/>
        </p:nvSpPr>
        <p:spPr>
          <a:xfrm>
            <a:off x="6303047" y="1500300"/>
            <a:ext cx="1119300" cy="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Roboto"/>
              <a:buNone/>
              <a:defRPr sz="3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" dirty="0" smtClean="0">
                <a:solidFill>
                  <a:srgbClr val="37B9EC"/>
                </a:solidFill>
                <a:latin typeface="Encode Sans" pitchFamily="2" charset="0"/>
              </a:rPr>
              <a:t>03</a:t>
            </a:r>
            <a:endParaRPr lang="en" dirty="0">
              <a:solidFill>
                <a:srgbClr val="37B9EC"/>
              </a:solidFill>
              <a:latin typeface="Encode Sans" pitchFamily="2" charset="0"/>
            </a:endParaRPr>
          </a:p>
        </p:txBody>
      </p:sp>
      <p:sp>
        <p:nvSpPr>
          <p:cNvPr id="16" name="Google Shape;169;p27"/>
          <p:cNvSpPr txBox="1">
            <a:spLocks/>
          </p:cNvSpPr>
          <p:nvPr/>
        </p:nvSpPr>
        <p:spPr>
          <a:xfrm>
            <a:off x="6309971" y="2158062"/>
            <a:ext cx="2956445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545D"/>
              </a:buClr>
              <a:buSzPts val="1500"/>
              <a:buFont typeface="Roboto"/>
              <a:buNone/>
              <a:defRPr sz="1800" b="0" i="0" u="none" strike="noStrike" cap="none">
                <a:solidFill>
                  <a:srgbClr val="51545D"/>
                </a:solidFill>
                <a:latin typeface="Roboto Thin"/>
                <a:ea typeface="Roboto Thin"/>
                <a:cs typeface="Roboto Thin"/>
                <a:sym typeface="Roboto Thin"/>
              </a:defRPr>
            </a:lvl1pPr>
            <a:lvl2pPr marL="914400" marR="0" lvl="1" indent="-323850" algn="l" rtl="0" eaLnBrk="1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51545D"/>
              </a:buClr>
              <a:buSzPts val="1500"/>
              <a:buFont typeface="Roboto"/>
              <a:buNone/>
              <a:defRPr sz="1800" b="0" i="0" u="none" strike="noStrike" cap="none">
                <a:solidFill>
                  <a:srgbClr val="51545D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L="1371600" marR="0" lvl="2" indent="-323850" algn="l" rtl="0" eaLnBrk="1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51545D"/>
              </a:buClr>
              <a:buSzPts val="1500"/>
              <a:buFont typeface="Roboto"/>
              <a:buNone/>
              <a:defRPr sz="1800" b="0" i="0" u="none" strike="noStrike" cap="none">
                <a:solidFill>
                  <a:srgbClr val="51545D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L="1828800" marR="0" lvl="3" indent="-323850" algn="l" rtl="0" eaLnBrk="1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51545D"/>
              </a:buClr>
              <a:buSzPts val="1500"/>
              <a:buFont typeface="Roboto"/>
              <a:buNone/>
              <a:defRPr sz="1800" b="0" i="0" u="none" strike="noStrike" cap="none">
                <a:solidFill>
                  <a:srgbClr val="51545D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L="2286000" marR="0" lvl="4" indent="-323850" algn="l" rtl="0" eaLnBrk="1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51545D"/>
              </a:buClr>
              <a:buSzPts val="1500"/>
              <a:buFont typeface="Roboto"/>
              <a:buNone/>
              <a:defRPr sz="1800" b="0" i="0" u="none" strike="noStrike" cap="none">
                <a:solidFill>
                  <a:srgbClr val="51545D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L="2743200" marR="0" lvl="5" indent="-323850" algn="l" rtl="0" eaLnBrk="1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51545D"/>
              </a:buClr>
              <a:buSzPts val="1500"/>
              <a:buFont typeface="Roboto"/>
              <a:buNone/>
              <a:defRPr sz="1800" b="0" i="0" u="none" strike="noStrike" cap="none">
                <a:solidFill>
                  <a:srgbClr val="51545D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L="3200400" marR="0" lvl="6" indent="-323850" algn="l" rtl="0" eaLnBrk="1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51545D"/>
              </a:buClr>
              <a:buSzPts val="1500"/>
              <a:buFont typeface="Roboto"/>
              <a:buNone/>
              <a:defRPr sz="1800" b="0" i="0" u="none" strike="noStrike" cap="none">
                <a:solidFill>
                  <a:srgbClr val="51545D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L="3657600" marR="0" lvl="7" indent="-317500" algn="l" rtl="0" eaLnBrk="1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51545D"/>
              </a:buClr>
              <a:buSzPts val="1400"/>
              <a:buFont typeface="Roboto"/>
              <a:buNone/>
              <a:defRPr sz="1800" b="0" i="0" u="none" strike="noStrike" cap="none">
                <a:solidFill>
                  <a:srgbClr val="51545D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L="4114800" marR="0" lvl="8" indent="-317500" algn="l" rtl="0" eaLnBrk="1" hangingPunct="1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51545D"/>
              </a:buClr>
              <a:buSzPts val="1400"/>
              <a:buFont typeface="Roboto"/>
              <a:buNone/>
              <a:defRPr sz="1800" b="0" i="0" u="none" strike="noStrike" cap="none">
                <a:solidFill>
                  <a:srgbClr val="51545D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pPr marL="0" indent="0">
              <a:spcAft>
                <a:spcPts val="1600"/>
              </a:spcAft>
            </a:pPr>
            <a:r>
              <a:rPr lang="es-AR" sz="1600" dirty="0" smtClean="0">
                <a:latin typeface="Encode Sans" pitchFamily="2" charset="0"/>
              </a:rPr>
              <a:t>MERCADO SECUNDARIO</a:t>
            </a:r>
            <a:endParaRPr lang="es-AR" sz="1600" dirty="0">
              <a:latin typeface="Encode Sans" pitchFamily="2" charset="0"/>
            </a:endParaRPr>
          </a:p>
        </p:txBody>
      </p:sp>
      <p:sp>
        <p:nvSpPr>
          <p:cNvPr id="17" name="Google Shape;170;p27"/>
          <p:cNvSpPr txBox="1">
            <a:spLocks/>
          </p:cNvSpPr>
          <p:nvPr/>
        </p:nvSpPr>
        <p:spPr>
          <a:xfrm>
            <a:off x="6367343" y="2525724"/>
            <a:ext cx="2352900" cy="6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545D"/>
              </a:buClr>
              <a:buSzPts val="1500"/>
              <a:buFont typeface="Roboto"/>
              <a:buNone/>
              <a:defRPr sz="1400" b="0" i="0" u="none" strike="noStrike" cap="none">
                <a:solidFill>
                  <a:srgbClr val="51545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l" rtl="0" eaLnBrk="1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51545D"/>
              </a:buClr>
              <a:buSzPts val="1500"/>
              <a:buFont typeface="Roboto"/>
              <a:buNone/>
              <a:defRPr sz="1500" b="0" i="0" u="none" strike="noStrike" cap="none">
                <a:solidFill>
                  <a:srgbClr val="51545D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l" rtl="0" eaLnBrk="1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51545D"/>
              </a:buClr>
              <a:buSzPts val="1500"/>
              <a:buFont typeface="Roboto"/>
              <a:buNone/>
              <a:defRPr sz="1500" b="0" i="0" u="none" strike="noStrike" cap="none">
                <a:solidFill>
                  <a:srgbClr val="51545D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l" rtl="0" eaLnBrk="1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51545D"/>
              </a:buClr>
              <a:buSzPts val="1500"/>
              <a:buFont typeface="Roboto"/>
              <a:buNone/>
              <a:defRPr sz="1500" b="0" i="0" u="none" strike="noStrike" cap="none">
                <a:solidFill>
                  <a:srgbClr val="51545D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l" rtl="0" eaLnBrk="1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51545D"/>
              </a:buClr>
              <a:buSzPts val="1500"/>
              <a:buFont typeface="Roboto"/>
              <a:buNone/>
              <a:defRPr sz="1500" b="0" i="0" u="none" strike="noStrike" cap="none">
                <a:solidFill>
                  <a:srgbClr val="51545D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l" rtl="0" eaLnBrk="1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51545D"/>
              </a:buClr>
              <a:buSzPts val="1500"/>
              <a:buFont typeface="Roboto"/>
              <a:buNone/>
              <a:defRPr sz="1500" b="0" i="0" u="none" strike="noStrike" cap="none">
                <a:solidFill>
                  <a:srgbClr val="51545D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l" rtl="0" eaLnBrk="1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51545D"/>
              </a:buClr>
              <a:buSzPts val="1500"/>
              <a:buFont typeface="Roboto"/>
              <a:buNone/>
              <a:defRPr sz="1500" b="0" i="0" u="none" strike="noStrike" cap="none">
                <a:solidFill>
                  <a:srgbClr val="51545D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 eaLnBrk="1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51545D"/>
              </a:buClr>
              <a:buSzPts val="1400"/>
              <a:buFont typeface="Roboto"/>
              <a:buNone/>
              <a:defRPr sz="1400" b="0" i="0" u="none" strike="noStrike" cap="none">
                <a:solidFill>
                  <a:srgbClr val="51545D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 eaLnBrk="1" hangingPunct="1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51545D"/>
              </a:buClr>
              <a:buSzPts val="1400"/>
              <a:buFont typeface="Roboto"/>
              <a:buNone/>
              <a:defRPr sz="1400" b="0" i="0" u="none" strike="noStrike" cap="none">
                <a:solidFill>
                  <a:srgbClr val="51545D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/>
            <a:r>
              <a:rPr lang="es-AR" sz="1000" dirty="0" smtClean="0">
                <a:latin typeface="Encode Sans" pitchFamily="2" charset="0"/>
              </a:rPr>
              <a:t>Negociación secundaria. Aperturas </a:t>
            </a:r>
            <a:r>
              <a:rPr lang="es-AR" sz="1000" dirty="0">
                <a:latin typeface="Encode Sans" pitchFamily="2" charset="0"/>
              </a:rPr>
              <a:t>por </a:t>
            </a:r>
            <a:r>
              <a:rPr lang="es-AR" sz="1000" dirty="0" smtClean="0">
                <a:latin typeface="Encode Sans" pitchFamily="2" charset="0"/>
              </a:rPr>
              <a:t>instrumento y mercado. Títulos </a:t>
            </a:r>
            <a:r>
              <a:rPr lang="es-AR" sz="1000" dirty="0">
                <a:latin typeface="Encode Sans" pitchFamily="2" charset="0"/>
              </a:rPr>
              <a:t>públicos </a:t>
            </a:r>
            <a:r>
              <a:rPr lang="es-AR" sz="1000" dirty="0" smtClean="0">
                <a:latin typeface="Encode Sans" pitchFamily="2" charset="0"/>
              </a:rPr>
              <a:t>y privados</a:t>
            </a:r>
            <a:r>
              <a:rPr lang="es-AR" sz="1000" dirty="0">
                <a:latin typeface="Encode Sans" pitchFamily="2" charset="0"/>
              </a:rPr>
              <a:t>. </a:t>
            </a:r>
            <a:r>
              <a:rPr lang="es-AR" sz="1000" dirty="0" smtClean="0">
                <a:latin typeface="Encode Sans" pitchFamily="2" charset="0"/>
              </a:rPr>
              <a:t>Futuros y derivados.</a:t>
            </a:r>
            <a:endParaRPr lang="es-AR" sz="1000" dirty="0">
              <a:latin typeface="Encode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746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4 Rectángulo"/>
          <p:cNvSpPr/>
          <p:nvPr/>
        </p:nvSpPr>
        <p:spPr>
          <a:xfrm>
            <a:off x="2133048" y="498514"/>
            <a:ext cx="4742435" cy="507831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 sz="1000" b="1" i="0" u="none" strike="noStrike" kern="1200" spc="0" baseline="0">
                <a:solidFill>
                  <a:srgbClr val="B2CFEB">
                    <a:lumMod val="50000"/>
                  </a:srgbClr>
                </a:solidFill>
                <a:latin typeface="Encode Sans" panose="020B0604020202020204" charset="0"/>
                <a:ea typeface="+mn-ea"/>
                <a:cs typeface="+mn-cs"/>
              </a:defRPr>
            </a:pPr>
            <a:r>
              <a:rPr lang="es-AR" sz="900" b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Volumen </a:t>
            </a:r>
            <a:r>
              <a:rPr lang="es-AR" sz="900" b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operado </a:t>
            </a:r>
            <a:r>
              <a:rPr lang="es-AR" sz="900" b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de derivados sobre acciones o índices de </a:t>
            </a:r>
            <a:r>
              <a:rPr lang="es-AR" sz="900" b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acciones</a:t>
            </a:r>
          </a:p>
          <a:p>
            <a:pPr algn="ctr">
              <a:defRPr sz="1000" b="1" i="0" u="none" strike="noStrike" kern="1200" spc="0" baseline="0">
                <a:solidFill>
                  <a:srgbClr val="B2CFEB">
                    <a:lumMod val="50000"/>
                  </a:srgbClr>
                </a:solidFill>
                <a:latin typeface="Encode Sans" panose="020B0604020202020204" charset="0"/>
                <a:ea typeface="+mn-ea"/>
                <a:cs typeface="+mn-cs"/>
              </a:defRPr>
            </a:pPr>
            <a:r>
              <a:rPr lang="es-AR" sz="900" b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en </a:t>
            </a:r>
            <a:r>
              <a:rPr lang="es-AR" sz="900" b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millones de pesos</a:t>
            </a:r>
          </a:p>
          <a:p>
            <a:pPr algn="ctr"/>
            <a:r>
              <a:rPr lang="es-AR" sz="900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(dic 2019 – jun 2022)</a:t>
            </a:r>
            <a:endParaRPr lang="es-AR" sz="900" dirty="0">
              <a:solidFill>
                <a:srgbClr val="FFFFFF">
                  <a:lumMod val="50000"/>
                </a:srgbClr>
              </a:solidFill>
              <a:latin typeface="Encode Sans" pitchFamily="2" charset="0"/>
            </a:endParaRPr>
          </a:p>
        </p:txBody>
      </p:sp>
      <p:sp>
        <p:nvSpPr>
          <p:cNvPr id="16" name="1 Título"/>
          <p:cNvSpPr txBox="1">
            <a:spLocks/>
          </p:cNvSpPr>
          <p:nvPr/>
        </p:nvSpPr>
        <p:spPr>
          <a:xfrm>
            <a:off x="0" y="45339"/>
            <a:ext cx="91440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B9EC"/>
              </a:buClr>
              <a:buSzPts val="2800"/>
              <a:buFont typeface="Roboto Thin"/>
              <a:buNone/>
              <a:defRPr sz="2800" b="0" i="0" u="none" strike="noStrike" cap="none">
                <a:solidFill>
                  <a:srgbClr val="37B9EC"/>
                </a:solidFill>
                <a:latin typeface="Roboto Thin"/>
                <a:ea typeface="Roboto Thin"/>
                <a:cs typeface="Roboto Thin"/>
                <a:sym typeface="Roboto Thin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AR" sz="1600" b="1" dirty="0">
                <a:latin typeface="Encode Sans"/>
                <a:ea typeface="Encode Sans"/>
                <a:cs typeface="Encode Sans"/>
                <a:sym typeface="Encode Sans"/>
              </a:rPr>
              <a:t>Negociación Mercado Operaciones a Plazo y Derivados</a:t>
            </a:r>
          </a:p>
        </p:txBody>
      </p:sp>
      <p:sp>
        <p:nvSpPr>
          <p:cNvPr id="7" name="211 CuadroTexto"/>
          <p:cNvSpPr txBox="1">
            <a:spLocks noChangeArrowheads="1"/>
          </p:cNvSpPr>
          <p:nvPr/>
        </p:nvSpPr>
        <p:spPr bwMode="auto">
          <a:xfrm>
            <a:off x="100011" y="4769530"/>
            <a:ext cx="4471988" cy="340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4276" tIns="37139" rIns="74276" bIns="37139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9pPr>
          </a:lstStyle>
          <a:p>
            <a:pPr defTabSz="685701">
              <a:spcBef>
                <a:spcPct val="30000"/>
              </a:spcBef>
              <a:buClrTx/>
            </a:pPr>
            <a:r>
              <a:rPr lang="es-E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Fuente</a:t>
            </a:r>
            <a:r>
              <a:rPr lang="es-ES" altLang="es-AR" sz="750" i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: elaboración propia en base a información </a:t>
            </a:r>
            <a:r>
              <a:rPr lang="es-E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de BYMA, y MATBA ROFEX</a:t>
            </a:r>
          </a:p>
          <a:p>
            <a:pPr defTabSz="685701">
              <a:spcBef>
                <a:spcPct val="30000"/>
              </a:spcBef>
              <a:buClrTx/>
            </a:pPr>
            <a:r>
              <a:rPr lang="es-MX" sz="750" i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Se utiliza el tipo de cambio Comunicación “A” 3500 del Banco Central de la República Argentina</a:t>
            </a:r>
            <a:endParaRPr lang="en-US" altLang="es-AR" sz="750" i="1" kern="1200" dirty="0">
              <a:solidFill>
                <a:schemeClr val="tx2">
                  <a:lumMod val="50000"/>
                </a:schemeClr>
              </a:solidFill>
              <a:latin typeface="Encode Sans" panose="020B0604020202020204" charset="0"/>
              <a:cs typeface="+mn-cs"/>
            </a:endParaRP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89689"/>
              </p:ext>
            </p:extLst>
          </p:nvPr>
        </p:nvGraphicFramePr>
        <p:xfrm>
          <a:off x="261257" y="423164"/>
          <a:ext cx="8686800" cy="42755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4880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 Título"/>
          <p:cNvSpPr txBox="1">
            <a:spLocks/>
          </p:cNvSpPr>
          <p:nvPr/>
        </p:nvSpPr>
        <p:spPr>
          <a:xfrm>
            <a:off x="113063" y="0"/>
            <a:ext cx="91440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B9EC"/>
              </a:buClr>
              <a:buSzPts val="2800"/>
              <a:buFont typeface="Roboto Thin"/>
              <a:buNone/>
              <a:defRPr sz="2800" b="0" i="0" u="none" strike="noStrike" cap="none">
                <a:solidFill>
                  <a:srgbClr val="37B9EC"/>
                </a:solidFill>
                <a:latin typeface="Roboto Thin"/>
                <a:ea typeface="Roboto Thin"/>
                <a:cs typeface="Roboto Thin"/>
                <a:sym typeface="Roboto Thin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AR" sz="1600" b="1" dirty="0">
                <a:latin typeface="Encode Sans" pitchFamily="2" charset="0"/>
              </a:rPr>
              <a:t>Negociación Mercado Operaciones a Plazo y </a:t>
            </a:r>
            <a:r>
              <a:rPr lang="es-AR" sz="1600" b="1" dirty="0">
                <a:latin typeface="Encode Sans" pitchFamily="2" charset="0"/>
                <a:sym typeface="Encode Sans"/>
              </a:rPr>
              <a:t>Derivados</a:t>
            </a:r>
          </a:p>
        </p:txBody>
      </p:sp>
      <p:sp>
        <p:nvSpPr>
          <p:cNvPr id="7" name="211 CuadroTexto"/>
          <p:cNvSpPr txBox="1">
            <a:spLocks noChangeArrowheads="1"/>
          </p:cNvSpPr>
          <p:nvPr/>
        </p:nvSpPr>
        <p:spPr bwMode="auto">
          <a:xfrm>
            <a:off x="100012" y="4739216"/>
            <a:ext cx="4471988" cy="340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4276" tIns="37139" rIns="74276" bIns="37139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9pPr>
          </a:lstStyle>
          <a:p>
            <a:pPr defTabSz="685701">
              <a:spcBef>
                <a:spcPct val="30000"/>
              </a:spcBef>
              <a:buClrTx/>
            </a:pPr>
            <a:r>
              <a:rPr lang="es-E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Fuente</a:t>
            </a:r>
            <a:r>
              <a:rPr lang="es-ES" altLang="es-AR" sz="750" i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: elaboración propia en base a información de </a:t>
            </a:r>
            <a:r>
              <a:rPr lang="es-E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MAE y MATBA ROFEX</a:t>
            </a:r>
          </a:p>
          <a:p>
            <a:pPr defTabSz="685701">
              <a:spcBef>
                <a:spcPct val="30000"/>
              </a:spcBef>
              <a:buClrTx/>
            </a:pPr>
            <a:r>
              <a:rPr lang="es-MX" sz="750" i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Se utiliza el tipo de cambio Comunicación “A” 3500 del Banco Central de la República Argentina</a:t>
            </a:r>
            <a:endParaRPr lang="en-US" altLang="es-AR" sz="750" i="1" kern="1200" dirty="0">
              <a:solidFill>
                <a:schemeClr val="tx2">
                  <a:lumMod val="50000"/>
                </a:schemeClr>
              </a:solidFill>
              <a:latin typeface="Encode Sans" panose="020B0604020202020204" charset="0"/>
              <a:cs typeface="+mn-cs"/>
            </a:endParaRPr>
          </a:p>
        </p:txBody>
      </p:sp>
      <p:sp>
        <p:nvSpPr>
          <p:cNvPr id="9" name="4 Rectángulo"/>
          <p:cNvSpPr/>
          <p:nvPr/>
        </p:nvSpPr>
        <p:spPr>
          <a:xfrm>
            <a:off x="1978971" y="614824"/>
            <a:ext cx="5095597" cy="507831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 sz="1000" b="1" i="0" u="none" strike="noStrike" kern="1200" spc="0" baseline="0">
                <a:solidFill>
                  <a:srgbClr val="B2CFEB">
                    <a:lumMod val="50000"/>
                  </a:srgbClr>
                </a:solidFill>
                <a:latin typeface="Encode Sans" panose="020B0604020202020204" charset="0"/>
                <a:ea typeface="+mn-ea"/>
                <a:cs typeface="+mn-cs"/>
              </a:defRPr>
            </a:pPr>
            <a:r>
              <a:rPr lang="es-AR" sz="900" b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Montos negociados de derivados por tipo </a:t>
            </a:r>
          </a:p>
          <a:p>
            <a:pPr algn="ctr">
              <a:defRPr sz="1000" b="1" i="0" u="none" strike="noStrike" kern="1200" spc="0" baseline="0">
                <a:solidFill>
                  <a:srgbClr val="B2CFEB">
                    <a:lumMod val="50000"/>
                  </a:srgbClr>
                </a:solidFill>
                <a:latin typeface="Encode Sans" panose="020B0604020202020204" charset="0"/>
                <a:ea typeface="+mn-ea"/>
                <a:cs typeface="+mn-cs"/>
              </a:defRPr>
            </a:pPr>
            <a:r>
              <a:rPr lang="es-AR" sz="900" b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e</a:t>
            </a:r>
            <a:r>
              <a:rPr lang="es-AR" sz="900" b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n millones </a:t>
            </a:r>
            <a:r>
              <a:rPr lang="es-AR" sz="900" b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de </a:t>
            </a:r>
            <a:r>
              <a:rPr lang="es-AR" sz="900" b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pesos</a:t>
            </a:r>
          </a:p>
          <a:p>
            <a:pPr algn="ctr"/>
            <a:r>
              <a:rPr lang="es-AR" sz="900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(dic </a:t>
            </a:r>
            <a:r>
              <a:rPr lang="es-AR" sz="900" dirty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2019 </a:t>
            </a:r>
            <a:r>
              <a:rPr lang="es-AR" sz="900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–jun 2022)</a:t>
            </a:r>
            <a:endParaRPr lang="es-AR" sz="900" dirty="0">
              <a:solidFill>
                <a:srgbClr val="FFFFFF">
                  <a:lumMod val="50000"/>
                </a:srgbClr>
              </a:solidFill>
              <a:latin typeface="Encode Sans" pitchFamily="2" charset="0"/>
            </a:endParaRP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7030191"/>
              </p:ext>
            </p:extLst>
          </p:nvPr>
        </p:nvGraphicFramePr>
        <p:xfrm>
          <a:off x="100013" y="522514"/>
          <a:ext cx="8869816" cy="4163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1607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243525" y="107524"/>
            <a:ext cx="5330100" cy="666600"/>
          </a:xfrm>
        </p:spPr>
        <p:txBody>
          <a:bodyPr/>
          <a:lstStyle/>
          <a:p>
            <a:r>
              <a:rPr lang="es-AR" sz="2400" dirty="0">
                <a:latin typeface="Encode Sans" pitchFamily="2" charset="0"/>
                <a:ea typeface="Roboto Thin"/>
                <a:cs typeface="Roboto Thin"/>
              </a:rPr>
              <a:t>Cuentas</a:t>
            </a:r>
            <a:r>
              <a:rPr lang="es-AR" sz="2400" dirty="0" smtClean="0">
                <a:solidFill>
                  <a:srgbClr val="FF0000"/>
                </a:solidFill>
              </a:rPr>
              <a:t> </a:t>
            </a:r>
            <a:r>
              <a:rPr lang="es-AR" sz="2400" dirty="0">
                <a:latin typeface="Encode Sans" pitchFamily="2" charset="0"/>
                <a:ea typeface="Roboto Thin"/>
                <a:cs typeface="Roboto Thin"/>
                <a:sym typeface="Roboto Thin"/>
              </a:rPr>
              <a:t>Comitentes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4294967295"/>
          </p:nvPr>
        </p:nvSpPr>
        <p:spPr>
          <a:xfrm>
            <a:off x="6825864" y="4714161"/>
            <a:ext cx="2133600" cy="27463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FA5048-469E-4C0B-8017-77C25B71C1B7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1E62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srgbClr val="001E62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4 Rectángulo"/>
          <p:cNvSpPr/>
          <p:nvPr/>
        </p:nvSpPr>
        <p:spPr>
          <a:xfrm>
            <a:off x="2223159" y="703005"/>
            <a:ext cx="3709746" cy="507831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AR" sz="900" b="1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Cantidad de Subcuentas Comitentes con </a:t>
            </a:r>
            <a:r>
              <a:rPr lang="es-AR" sz="900" b="1" dirty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s</a:t>
            </a:r>
            <a:r>
              <a:rPr lang="es-AR" sz="900" b="1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aldo</a:t>
            </a:r>
          </a:p>
          <a:p>
            <a:pPr algn="ctr"/>
            <a:r>
              <a:rPr lang="es-AR" sz="900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(dic 2019 – jun 2022)</a:t>
            </a:r>
            <a:endParaRPr lang="es-AR" sz="900" dirty="0">
              <a:solidFill>
                <a:srgbClr val="FFFFFF">
                  <a:lumMod val="50000"/>
                </a:srgbClr>
              </a:solidFill>
              <a:latin typeface="Encode Sans" pitchFamily="2" charset="0"/>
            </a:endParaRPr>
          </a:p>
          <a:p>
            <a:pPr algn="ctr"/>
            <a:endParaRPr lang="es-AR" sz="900" dirty="0">
              <a:solidFill>
                <a:srgbClr val="FF0000"/>
              </a:solidFill>
              <a:latin typeface="Encode Sans" pitchFamily="2" charset="0"/>
            </a:endParaRPr>
          </a:p>
        </p:txBody>
      </p:sp>
      <p:sp>
        <p:nvSpPr>
          <p:cNvPr id="7" name="211 CuadroTexto"/>
          <p:cNvSpPr txBox="1">
            <a:spLocks noChangeArrowheads="1"/>
          </p:cNvSpPr>
          <p:nvPr/>
        </p:nvSpPr>
        <p:spPr bwMode="auto">
          <a:xfrm>
            <a:off x="982979" y="4851480"/>
            <a:ext cx="4471988" cy="190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4276" tIns="37139" rIns="74276" bIns="37139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9pPr>
          </a:lstStyle>
          <a:p>
            <a:pPr defTabSz="685701">
              <a:spcBef>
                <a:spcPct val="30000"/>
              </a:spcBef>
              <a:buClrTx/>
            </a:pPr>
            <a:r>
              <a:rPr lang="es-E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Fuente</a:t>
            </a:r>
            <a:r>
              <a:rPr lang="es-ES" altLang="es-AR" sz="750" i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: elaboración propia en base a información de  </a:t>
            </a:r>
            <a:r>
              <a:rPr lang="es-E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Caja de Valores S.A.</a:t>
            </a:r>
            <a:endParaRPr lang="en-US" altLang="es-AR" sz="750" i="1" kern="1200" dirty="0">
              <a:solidFill>
                <a:schemeClr val="tx2">
                  <a:lumMod val="50000"/>
                </a:schemeClr>
              </a:solidFill>
              <a:latin typeface="Encode Sans" panose="020B0604020202020204" charset="0"/>
              <a:cs typeface="+mn-cs"/>
            </a:endParaRPr>
          </a:p>
        </p:txBody>
      </p:sp>
      <p:sp>
        <p:nvSpPr>
          <p:cNvPr id="12" name="11 Rectángulo redondeado"/>
          <p:cNvSpPr/>
          <p:nvPr/>
        </p:nvSpPr>
        <p:spPr>
          <a:xfrm>
            <a:off x="6867774" y="1729216"/>
            <a:ext cx="2049780" cy="1948070"/>
          </a:xfrm>
          <a:prstGeom prst="roundRect">
            <a:avLst>
              <a:gd name="adj" fmla="val 12593"/>
            </a:avLst>
          </a:prstGeom>
          <a:solidFill>
            <a:srgbClr val="F2F9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 smtClean="0">
                <a:solidFill>
                  <a:schemeClr val="accent5">
                    <a:lumMod val="50000"/>
                  </a:schemeClr>
                </a:solidFill>
                <a:latin typeface="Encode Sans" panose="020B0604020202020204" charset="0"/>
              </a:rPr>
              <a:t>+13% </a:t>
            </a:r>
          </a:p>
          <a:p>
            <a:pPr algn="ctr"/>
            <a:r>
              <a:rPr lang="es-AR" sz="1600" dirty="0" smtClean="0">
                <a:solidFill>
                  <a:schemeClr val="accent5">
                    <a:lumMod val="50000"/>
                  </a:schemeClr>
                </a:solidFill>
                <a:latin typeface="Encode Sans" panose="020B0604020202020204" charset="0"/>
              </a:rPr>
              <a:t>Crecieron las cuentas con respecto a junio 2021</a:t>
            </a:r>
            <a:endParaRPr lang="es-MX" sz="1600" dirty="0" smtClean="0">
              <a:solidFill>
                <a:schemeClr val="accent5">
                  <a:lumMod val="50000"/>
                </a:schemeClr>
              </a:solidFill>
              <a:latin typeface="Encode Sans" panose="020B0604020202020204" charset="0"/>
            </a:endParaRP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2275001"/>
              </p:ext>
            </p:extLst>
          </p:nvPr>
        </p:nvGraphicFramePr>
        <p:xfrm>
          <a:off x="348343" y="1154017"/>
          <a:ext cx="6477521" cy="33032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40773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3" name="Google Shape;183;p29"/>
          <p:cNvCxnSpPr/>
          <p:nvPr/>
        </p:nvCxnSpPr>
        <p:spPr>
          <a:xfrm rot="10800000" flipH="1">
            <a:off x="3237296" y="1384925"/>
            <a:ext cx="783900" cy="30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4" name="Google Shape;184;p29"/>
          <p:cNvSpPr txBox="1">
            <a:spLocks noGrp="1"/>
          </p:cNvSpPr>
          <p:nvPr>
            <p:ph type="ctrTitle"/>
          </p:nvPr>
        </p:nvSpPr>
        <p:spPr>
          <a:xfrm>
            <a:off x="3123000" y="2571750"/>
            <a:ext cx="6406412" cy="7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1425" rIns="91425" bIns="91425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n" sz="4600" dirty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rPr>
              <a:t>04</a:t>
            </a:r>
            <a:endParaRPr sz="4600" dirty="0">
              <a:solidFill>
                <a:srgbClr val="FFFFFF"/>
              </a:solidFill>
              <a:latin typeface="Roboto Black"/>
              <a:ea typeface="Roboto Black"/>
              <a:cs typeface="Roboto Black"/>
              <a:sym typeface="Roboto Black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endParaRPr sz="4600" dirty="0">
              <a:solidFill>
                <a:srgbClr val="FFFFFF"/>
              </a:solidFill>
              <a:latin typeface="Roboto Black"/>
              <a:ea typeface="Roboto Black"/>
              <a:cs typeface="Roboto Black"/>
              <a:sym typeface="Robot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s-AR" sz="3400" dirty="0">
                <a:solidFill>
                  <a:srgbClr val="FFFFFF"/>
                </a:solidFill>
              </a:rPr>
              <a:t>Mercado de Acciones</a:t>
            </a:r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25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70685" y="80744"/>
            <a:ext cx="8973315" cy="666600"/>
          </a:xfrm>
        </p:spPr>
        <p:txBody>
          <a:bodyPr/>
          <a:lstStyle/>
          <a:p>
            <a:r>
              <a:rPr lang="es-AR" sz="2000" dirty="0"/>
              <a:t>MERCADO DE ACCIONES – Capitalización bursátil y Free </a:t>
            </a:r>
            <a:r>
              <a:rPr lang="es-AR" sz="2000" dirty="0" err="1"/>
              <a:t>Float</a:t>
            </a:r>
            <a:r>
              <a:rPr lang="es-AR" sz="2000" dirty="0"/>
              <a:t>	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4294967295"/>
          </p:nvPr>
        </p:nvSpPr>
        <p:spPr>
          <a:xfrm>
            <a:off x="70104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FA5048-469E-4C0B-8017-77C25B71C1B7}" type="slidenum">
              <a:rPr lang="es-AR" smtClean="0"/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srgbClr val="001E62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4 Rectángulo"/>
          <p:cNvSpPr/>
          <p:nvPr/>
        </p:nvSpPr>
        <p:spPr>
          <a:xfrm>
            <a:off x="5410201" y="941722"/>
            <a:ext cx="2905124" cy="384721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AR" sz="1000" b="1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Evolución del Free </a:t>
            </a:r>
            <a:r>
              <a:rPr lang="es-AR" sz="1000" b="1" dirty="0" err="1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Float</a:t>
            </a:r>
            <a:r>
              <a:rPr lang="es-AR" sz="1000" b="1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  Vs. </a:t>
            </a:r>
            <a:r>
              <a:rPr lang="es-AR" sz="1000" b="1" dirty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Cap. bursátil </a:t>
            </a:r>
            <a:endParaRPr lang="es-AR" sz="1000" b="1" dirty="0" smtClean="0">
              <a:solidFill>
                <a:srgbClr val="FFFFFF">
                  <a:lumMod val="50000"/>
                </a:srgbClr>
              </a:solidFill>
              <a:latin typeface="Encode Sans" pitchFamily="2" charset="0"/>
            </a:endParaRPr>
          </a:p>
          <a:p>
            <a:pPr algn="ctr"/>
            <a:r>
              <a:rPr lang="es-AR" sz="900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(jun 2021 – jun 2022)</a:t>
            </a:r>
            <a:endParaRPr lang="es-AR" sz="900" dirty="0">
              <a:solidFill>
                <a:srgbClr val="FFFFFF">
                  <a:lumMod val="50000"/>
                </a:srgbClr>
              </a:solidFill>
              <a:latin typeface="Encode Sans" pitchFamily="2" charset="0"/>
            </a:endParaRPr>
          </a:p>
        </p:txBody>
      </p:sp>
      <p:sp>
        <p:nvSpPr>
          <p:cNvPr id="28" name="4 Rectángulo"/>
          <p:cNvSpPr/>
          <p:nvPr/>
        </p:nvSpPr>
        <p:spPr>
          <a:xfrm>
            <a:off x="1109882" y="964866"/>
            <a:ext cx="2685398" cy="384721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AR" sz="1000" b="1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Evolución de la Cap. bursátil</a:t>
            </a:r>
          </a:p>
          <a:p>
            <a:pPr algn="ctr"/>
            <a:r>
              <a:rPr lang="es-AR" sz="900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(jun 2021 – jun 2022)</a:t>
            </a:r>
            <a:endParaRPr lang="es-AR" sz="900" dirty="0">
              <a:solidFill>
                <a:srgbClr val="FF0000"/>
              </a:solidFill>
              <a:latin typeface="Encode Sans" pitchFamily="2" charset="0"/>
            </a:endParaRPr>
          </a:p>
        </p:txBody>
      </p:sp>
      <p:sp>
        <p:nvSpPr>
          <p:cNvPr id="8" name="211 CuadroTexto"/>
          <p:cNvSpPr txBox="1">
            <a:spLocks noChangeArrowheads="1"/>
          </p:cNvSpPr>
          <p:nvPr/>
        </p:nvSpPr>
        <p:spPr bwMode="auto">
          <a:xfrm>
            <a:off x="554184" y="4516809"/>
            <a:ext cx="4471988" cy="640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4276" tIns="37139" rIns="74276" bIns="37139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9pPr>
          </a:lstStyle>
          <a:p>
            <a:pPr defTabSz="685701">
              <a:spcBef>
                <a:spcPct val="30000"/>
              </a:spcBef>
              <a:buClrTx/>
            </a:pPr>
            <a:r>
              <a:rPr lang="es-E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Fuente</a:t>
            </a:r>
            <a:r>
              <a:rPr lang="es-ES" altLang="es-AR" sz="750" i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: elaboración propia en base a información de </a:t>
            </a:r>
            <a:r>
              <a:rPr lang="es-E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CNV.- C</a:t>
            </a:r>
          </a:p>
          <a:p>
            <a:pPr defTabSz="685701">
              <a:spcBef>
                <a:spcPct val="30000"/>
              </a:spcBef>
              <a:buClrTx/>
            </a:pPr>
            <a:r>
              <a:rPr lang="es-E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Cálculo de </a:t>
            </a:r>
            <a:r>
              <a:rPr lang="es-ES" altLang="es-AR" sz="750" i="1" kern="1200" dirty="0" err="1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Freet</a:t>
            </a:r>
            <a:r>
              <a:rPr lang="es-E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 </a:t>
            </a:r>
            <a:r>
              <a:rPr lang="es-ES" altLang="es-AR" sz="750" i="1" kern="1200" dirty="0" err="1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Float</a:t>
            </a:r>
            <a:r>
              <a:rPr lang="es-E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 excluye tenencia del Fondo de Garantía de Sustentabilidad (FGS)-</a:t>
            </a:r>
          </a:p>
          <a:p>
            <a:pPr defTabSz="685701">
              <a:spcBef>
                <a:spcPct val="30000"/>
              </a:spcBef>
              <a:buClrTx/>
            </a:pPr>
            <a:r>
              <a:rPr lang="es-MX" sz="750" i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Se utiliza el tipo de cambio Comunicación “A” 3500 del Banco Central de la República Argentina</a:t>
            </a:r>
            <a:endParaRPr lang="en-US" altLang="es-AR" sz="750" i="1" kern="1200" dirty="0">
              <a:solidFill>
                <a:schemeClr val="tx2">
                  <a:lumMod val="50000"/>
                </a:schemeClr>
              </a:solidFill>
              <a:latin typeface="Encode Sans" panose="020B0604020202020204" charset="0"/>
            </a:endParaRPr>
          </a:p>
          <a:p>
            <a:pPr defTabSz="685701">
              <a:spcBef>
                <a:spcPct val="30000"/>
              </a:spcBef>
              <a:buClrTx/>
            </a:pPr>
            <a:endParaRPr lang="en-US" altLang="es-AR" sz="750" i="1" kern="1200" dirty="0">
              <a:solidFill>
                <a:schemeClr val="tx2">
                  <a:lumMod val="50000"/>
                </a:schemeClr>
              </a:solidFill>
              <a:latin typeface="Encode Sans" panose="020B0604020202020204" charset="0"/>
              <a:cs typeface="+mn-cs"/>
            </a:endParaRPr>
          </a:p>
        </p:txBody>
      </p:sp>
      <p:graphicFrame>
        <p:nvGraphicFramePr>
          <p:cNvPr id="9" name="8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7311931"/>
              </p:ext>
            </p:extLst>
          </p:nvPr>
        </p:nvGraphicFramePr>
        <p:xfrm>
          <a:off x="439674" y="1326443"/>
          <a:ext cx="3695700" cy="31903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1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9864154"/>
              </p:ext>
            </p:extLst>
          </p:nvPr>
        </p:nvGraphicFramePr>
        <p:xfrm>
          <a:off x="4766927" y="1541902"/>
          <a:ext cx="4191672" cy="31154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67523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4 Rectángulo"/>
          <p:cNvSpPr/>
          <p:nvPr/>
        </p:nvSpPr>
        <p:spPr>
          <a:xfrm>
            <a:off x="1723807" y="628190"/>
            <a:ext cx="5532119" cy="555507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 sz="1000" b="1" i="0" u="none" strike="noStrike" kern="1200" spc="0" baseline="0">
                <a:solidFill>
                  <a:srgbClr val="B2CFEB">
                    <a:lumMod val="50000"/>
                  </a:srgbClr>
                </a:solidFill>
                <a:latin typeface="Encode Sans" panose="020B0604020202020204" charset="0"/>
                <a:ea typeface="+mn-ea"/>
                <a:cs typeface="+mn-cs"/>
              </a:defRPr>
            </a:pPr>
            <a:r>
              <a:rPr lang="es-AR" sz="1000" b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Volumen mensual operado </a:t>
            </a:r>
            <a:r>
              <a:rPr lang="es-AR" sz="1000" b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Spot </a:t>
            </a:r>
            <a:r>
              <a:rPr lang="es-AR" sz="1000" b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(Acciones + </a:t>
            </a:r>
            <a:r>
              <a:rPr lang="es-AR" sz="1000" b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Cedears)</a:t>
            </a:r>
            <a:endParaRPr lang="es-AR" sz="1000" b="1" kern="1200" dirty="0">
              <a:solidFill>
                <a:schemeClr val="tx2">
                  <a:lumMod val="50000"/>
                </a:schemeClr>
              </a:solidFill>
              <a:latin typeface="Encode Sans" panose="020B0604020202020204" charset="0"/>
            </a:endParaRPr>
          </a:p>
          <a:p>
            <a:pPr algn="ctr">
              <a:defRPr sz="1000" b="1" i="0" u="none" strike="noStrike" kern="1200" spc="0" baseline="0">
                <a:solidFill>
                  <a:srgbClr val="B2CFEB">
                    <a:lumMod val="50000"/>
                  </a:srgbClr>
                </a:solidFill>
                <a:latin typeface="Encode Sans" panose="020B0604020202020204" charset="0"/>
                <a:ea typeface="+mn-ea"/>
                <a:cs typeface="+mn-cs"/>
              </a:defRPr>
            </a:pPr>
            <a:r>
              <a:rPr lang="es-AR" sz="1000" b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e</a:t>
            </a:r>
            <a:r>
              <a:rPr lang="es-AR" sz="1000" b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n millones </a:t>
            </a:r>
            <a:r>
              <a:rPr lang="es-AR" sz="1000" b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de </a:t>
            </a:r>
            <a:r>
              <a:rPr lang="es-AR" sz="1000" b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pesos</a:t>
            </a:r>
            <a:endParaRPr lang="es-AR" sz="1000" b="1" kern="1200" dirty="0">
              <a:solidFill>
                <a:schemeClr val="tx2">
                  <a:lumMod val="50000"/>
                </a:schemeClr>
              </a:solidFill>
              <a:latin typeface="Encode Sans" panose="020B0604020202020204" charset="0"/>
            </a:endParaRPr>
          </a:p>
          <a:p>
            <a:pPr algn="ctr"/>
            <a:r>
              <a:rPr lang="es-AR" sz="1000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(dic 2019 – jun 2022)</a:t>
            </a:r>
            <a:endParaRPr lang="es-AR" sz="1000" dirty="0">
              <a:solidFill>
                <a:srgbClr val="FFFFFF">
                  <a:lumMod val="50000"/>
                </a:srgbClr>
              </a:solidFill>
              <a:latin typeface="Encode Sans" pitchFamily="2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7153936" cy="666600"/>
          </a:xfrm>
        </p:spPr>
        <p:txBody>
          <a:bodyPr/>
          <a:lstStyle/>
          <a:p>
            <a:r>
              <a:rPr lang="es-AR" sz="1600" dirty="0"/>
              <a:t>Negociación Mercado de Contado – Renta Variable</a:t>
            </a:r>
          </a:p>
        </p:txBody>
      </p:sp>
      <p:sp>
        <p:nvSpPr>
          <p:cNvPr id="5" name="211 CuadroTexto"/>
          <p:cNvSpPr txBox="1">
            <a:spLocks noChangeArrowheads="1"/>
          </p:cNvSpPr>
          <p:nvPr/>
        </p:nvSpPr>
        <p:spPr bwMode="auto">
          <a:xfrm>
            <a:off x="866774" y="4815937"/>
            <a:ext cx="4471988" cy="490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4276" tIns="37139" rIns="74276" bIns="37139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9pPr>
          </a:lstStyle>
          <a:p>
            <a:pPr defTabSz="685701">
              <a:spcBef>
                <a:spcPct val="30000"/>
              </a:spcBef>
              <a:buClrTx/>
            </a:pPr>
            <a:r>
              <a:rPr lang="es-E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Fuente</a:t>
            </a:r>
            <a:r>
              <a:rPr lang="es-ES" altLang="es-AR" sz="750" i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: elaboración propia en base a información </a:t>
            </a:r>
            <a:r>
              <a:rPr lang="es-E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de BYMA y MAE.</a:t>
            </a:r>
          </a:p>
          <a:p>
            <a:pPr defTabSz="685701">
              <a:spcBef>
                <a:spcPct val="30000"/>
              </a:spcBef>
              <a:buClrTx/>
            </a:pPr>
            <a:r>
              <a:rPr lang="es-MX" sz="750" i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Se utiliza el tipo de cambio Comunicación “A” 3500 del Banco Central de la República Argentina</a:t>
            </a:r>
            <a:endParaRPr lang="en-US" altLang="es-AR" sz="750" i="1" kern="1200" dirty="0">
              <a:solidFill>
                <a:schemeClr val="tx2">
                  <a:lumMod val="50000"/>
                </a:schemeClr>
              </a:solidFill>
              <a:latin typeface="Encode Sans" panose="020B0604020202020204" charset="0"/>
            </a:endParaRPr>
          </a:p>
          <a:p>
            <a:pPr defTabSz="685701">
              <a:spcBef>
                <a:spcPct val="30000"/>
              </a:spcBef>
              <a:buClrTx/>
            </a:pPr>
            <a:endParaRPr lang="en-US" altLang="es-AR" sz="700" i="1" kern="1200" dirty="0">
              <a:solidFill>
                <a:schemeClr val="tx2">
                  <a:lumMod val="50000"/>
                </a:schemeClr>
              </a:solidFill>
              <a:latin typeface="Encode Sans" panose="020B0604020202020204" charset="0"/>
              <a:cs typeface="+mn-cs"/>
            </a:endParaRP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40099304"/>
              </p:ext>
            </p:extLst>
          </p:nvPr>
        </p:nvGraphicFramePr>
        <p:xfrm>
          <a:off x="134112" y="628189"/>
          <a:ext cx="8924544" cy="41877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3622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4 Rectángulo"/>
          <p:cNvSpPr/>
          <p:nvPr/>
        </p:nvSpPr>
        <p:spPr>
          <a:xfrm>
            <a:off x="1727972" y="524383"/>
            <a:ext cx="5489171" cy="553998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 sz="1000" b="1" i="0" u="none" strike="noStrike" kern="1200" spc="0" baseline="0">
                <a:solidFill>
                  <a:srgbClr val="B2CFEB">
                    <a:lumMod val="50000"/>
                  </a:srgbClr>
                </a:solidFill>
                <a:latin typeface="Encode Sans" panose="020B0604020202020204" charset="0"/>
                <a:ea typeface="+mn-ea"/>
                <a:cs typeface="+mn-cs"/>
              </a:defRPr>
            </a:pPr>
            <a:r>
              <a:rPr lang="es-AR" sz="1050" b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Monto Negociación Secundaria Acciones y </a:t>
            </a:r>
            <a:r>
              <a:rPr lang="es-AR" sz="1050" b="1" kern="1200" dirty="0" err="1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ADRs</a:t>
            </a:r>
            <a:r>
              <a:rPr lang="es-AR" sz="1050" b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 </a:t>
            </a:r>
          </a:p>
          <a:p>
            <a:pPr algn="ctr">
              <a:defRPr sz="1000" b="1" i="0" u="none" strike="noStrike" kern="1200" spc="0" baseline="0">
                <a:solidFill>
                  <a:srgbClr val="B2CFEB">
                    <a:lumMod val="50000"/>
                  </a:srgbClr>
                </a:solidFill>
                <a:latin typeface="Encode Sans" panose="020B0604020202020204" charset="0"/>
                <a:ea typeface="+mn-ea"/>
                <a:cs typeface="+mn-cs"/>
              </a:defRPr>
            </a:pPr>
            <a:r>
              <a:rPr lang="es-AR" sz="1050" b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e</a:t>
            </a:r>
            <a:r>
              <a:rPr lang="es-AR" sz="1050" b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n millones de pesos</a:t>
            </a:r>
            <a:endParaRPr lang="es-AR" sz="1050" b="1" kern="1200" dirty="0">
              <a:solidFill>
                <a:schemeClr val="tx2">
                  <a:lumMod val="50000"/>
                </a:schemeClr>
              </a:solidFill>
              <a:latin typeface="Encode Sans" panose="020B0604020202020204" charset="0"/>
            </a:endParaRPr>
          </a:p>
          <a:p>
            <a:pPr algn="ctr"/>
            <a:r>
              <a:rPr lang="es-AR" sz="900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(dic 2019 – jun 2022)</a:t>
            </a:r>
            <a:endParaRPr lang="es-AR" sz="900" dirty="0">
              <a:solidFill>
                <a:srgbClr val="FFFFFF">
                  <a:lumMod val="50000"/>
                </a:srgbClr>
              </a:solidFill>
              <a:latin typeface="Encode Sans" pitchFamily="2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-39988"/>
            <a:ext cx="9227127" cy="666600"/>
          </a:xfrm>
        </p:spPr>
        <p:txBody>
          <a:bodyPr/>
          <a:lstStyle/>
          <a:p>
            <a:r>
              <a:rPr lang="es-AR" sz="1600" dirty="0"/>
              <a:t>Acciones Mercado Local y </a:t>
            </a:r>
            <a:r>
              <a:rPr lang="es-AR" sz="1600" dirty="0" err="1"/>
              <a:t>ADRs</a:t>
            </a:r>
            <a:endParaRPr lang="es-AR" sz="1600" dirty="0"/>
          </a:p>
        </p:txBody>
      </p:sp>
      <p:sp>
        <p:nvSpPr>
          <p:cNvPr id="12" name="211 CuadroTexto"/>
          <p:cNvSpPr txBox="1">
            <a:spLocks noChangeArrowheads="1"/>
          </p:cNvSpPr>
          <p:nvPr/>
        </p:nvSpPr>
        <p:spPr bwMode="auto">
          <a:xfrm>
            <a:off x="789823" y="4738912"/>
            <a:ext cx="4471988" cy="640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4276" tIns="37139" rIns="74276" bIns="37139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9pPr>
          </a:lstStyle>
          <a:p>
            <a:pPr defTabSz="685701">
              <a:spcBef>
                <a:spcPct val="30000"/>
              </a:spcBef>
              <a:buClrTx/>
            </a:pPr>
            <a:r>
              <a:rPr lang="es-E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Fuente</a:t>
            </a:r>
            <a:r>
              <a:rPr lang="es-ES" altLang="es-AR" sz="750" i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: elaboración propia en base a información de </a:t>
            </a:r>
            <a:r>
              <a:rPr lang="es-E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BYMA, MAV y </a:t>
            </a:r>
            <a:r>
              <a:rPr lang="es-ES" altLang="es-AR" sz="750" i="1" kern="1200" dirty="0" err="1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Bloomberg</a:t>
            </a:r>
            <a:r>
              <a:rPr lang="es-E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.</a:t>
            </a:r>
          </a:p>
          <a:p>
            <a:pPr defTabSz="685701">
              <a:spcBef>
                <a:spcPct val="30000"/>
              </a:spcBef>
              <a:buClrTx/>
            </a:pPr>
            <a:r>
              <a:rPr lang="es-MX" sz="750" i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Se utiliza el tipo de cambio Comunicación “A” 3500 del Banco Central de la República Argentina</a:t>
            </a:r>
            <a:endParaRPr lang="en-US" altLang="es-AR" sz="750" i="1" kern="1200" dirty="0">
              <a:solidFill>
                <a:schemeClr val="tx2">
                  <a:lumMod val="50000"/>
                </a:schemeClr>
              </a:solidFill>
              <a:latin typeface="Encode Sans" panose="020B0604020202020204" charset="0"/>
            </a:endParaRPr>
          </a:p>
          <a:p>
            <a:pPr defTabSz="685701">
              <a:spcBef>
                <a:spcPct val="30000"/>
              </a:spcBef>
              <a:buClrTx/>
            </a:pPr>
            <a:endParaRPr lang="es-ES" altLang="es-AR" sz="750" i="1" kern="1200" dirty="0" smtClean="0">
              <a:solidFill>
                <a:schemeClr val="tx2">
                  <a:lumMod val="50000"/>
                </a:schemeClr>
              </a:solidFill>
              <a:latin typeface="Encode Sans" panose="020B0604020202020204" charset="0"/>
              <a:cs typeface="+mn-cs"/>
            </a:endParaRPr>
          </a:p>
          <a:p>
            <a:pPr defTabSz="685701">
              <a:spcBef>
                <a:spcPct val="30000"/>
              </a:spcBef>
              <a:buClrTx/>
            </a:pPr>
            <a:endParaRPr lang="en-US" altLang="es-AR" sz="750" i="1" kern="1200" dirty="0">
              <a:solidFill>
                <a:schemeClr val="tx2">
                  <a:lumMod val="50000"/>
                </a:schemeClr>
              </a:solidFill>
              <a:latin typeface="Encode Sans" panose="020B0604020202020204" charset="0"/>
              <a:cs typeface="+mn-cs"/>
            </a:endParaRP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7734867"/>
              </p:ext>
            </p:extLst>
          </p:nvPr>
        </p:nvGraphicFramePr>
        <p:xfrm>
          <a:off x="0" y="209374"/>
          <a:ext cx="9144000" cy="4529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7893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2918"/>
            <a:ext cx="6938781" cy="666600"/>
          </a:xfrm>
        </p:spPr>
        <p:txBody>
          <a:bodyPr/>
          <a:lstStyle/>
          <a:p>
            <a:r>
              <a:rPr lang="es-AR" sz="1800" dirty="0"/>
              <a:t>Liquidez Mercado de Acciones</a:t>
            </a: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4294967295"/>
          </p:nvPr>
        </p:nvSpPr>
        <p:spPr>
          <a:xfrm>
            <a:off x="70104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A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3FA5048-469E-4C0B-8017-77C25B71C1B7}" type="slidenum">
              <a:rPr lang="es-AR" smtClean="0"/>
              <a:pPr/>
              <a:t>27</a:t>
            </a:fld>
            <a:endParaRPr lang="es-AR" dirty="0">
              <a:solidFill>
                <a:srgbClr val="001E62">
                  <a:tint val="75000"/>
                </a:srgb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368324" y="987574"/>
            <a:ext cx="2045753" cy="6924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s-AR" sz="1100" dirty="0">
                <a:solidFill>
                  <a:srgbClr val="001E62"/>
                </a:solidFill>
                <a:latin typeface="Encode Sans" panose="020B0604020202020204" charset="0"/>
              </a:rPr>
              <a:t>Volumen </a:t>
            </a:r>
            <a:r>
              <a:rPr lang="es-AR" sz="1100" dirty="0" smtClean="0">
                <a:solidFill>
                  <a:srgbClr val="001E62"/>
                </a:solidFill>
                <a:latin typeface="Encode Sans" panose="020B0604020202020204" charset="0"/>
              </a:rPr>
              <a:t>operado JUN-22</a:t>
            </a:r>
            <a:endParaRPr lang="es-AR" sz="1100" dirty="0">
              <a:solidFill>
                <a:srgbClr val="001E62"/>
              </a:solidFill>
              <a:latin typeface="Encode Sans" panose="020B0604020202020204" charset="0"/>
            </a:endParaRPr>
          </a:p>
          <a:p>
            <a:pPr algn="ctr"/>
            <a:r>
              <a:rPr lang="es-AR" b="1" cap="all" dirty="0">
                <a:solidFill>
                  <a:srgbClr val="001E62"/>
                </a:solidFill>
                <a:latin typeface="Encode Sans" panose="020B0604020202020204" charset="0"/>
              </a:rPr>
              <a:t>Acciones</a:t>
            </a:r>
          </a:p>
          <a:p>
            <a:pPr algn="ctr"/>
            <a:r>
              <a:rPr lang="es-AR" dirty="0" smtClean="0">
                <a:solidFill>
                  <a:srgbClr val="001E62"/>
                </a:solidFill>
                <a:latin typeface="Encode Sans" panose="020B0604020202020204" charset="0"/>
              </a:rPr>
              <a:t>$26.087 </a:t>
            </a:r>
            <a:r>
              <a:rPr lang="es-AR" dirty="0" err="1" smtClean="0">
                <a:solidFill>
                  <a:srgbClr val="001E62"/>
                </a:solidFill>
                <a:latin typeface="Encode Sans" panose="020B0604020202020204" charset="0"/>
              </a:rPr>
              <a:t>Mill</a:t>
            </a:r>
            <a:r>
              <a:rPr lang="es-AR" dirty="0" smtClean="0">
                <a:solidFill>
                  <a:srgbClr val="001E62"/>
                </a:solidFill>
                <a:latin typeface="Encode Sans" panose="020B0604020202020204" charset="0"/>
              </a:rPr>
              <a:t>. de pesos</a:t>
            </a:r>
            <a:endParaRPr lang="es-AR" dirty="0">
              <a:solidFill>
                <a:srgbClr val="001E62"/>
              </a:solidFill>
              <a:latin typeface="Encode Sans" panose="020B0604020202020204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6131973" y="988740"/>
            <a:ext cx="2031325" cy="6924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s-AR" sz="1100" dirty="0">
                <a:solidFill>
                  <a:srgbClr val="001E62"/>
                </a:solidFill>
                <a:latin typeface="Encode Sans" panose="020B0604020202020204" charset="0"/>
              </a:rPr>
              <a:t>Volumen operado </a:t>
            </a:r>
            <a:r>
              <a:rPr lang="es-AR" sz="1100" dirty="0" smtClean="0">
                <a:solidFill>
                  <a:srgbClr val="001E62"/>
                </a:solidFill>
                <a:latin typeface="Encode Sans" panose="020B0604020202020204" charset="0"/>
              </a:rPr>
              <a:t>JUN-22 </a:t>
            </a:r>
            <a:endParaRPr lang="es-AR" sz="1100" dirty="0">
              <a:solidFill>
                <a:srgbClr val="001E62"/>
              </a:solidFill>
              <a:latin typeface="Encode Sans" panose="020B0604020202020204" charset="0"/>
            </a:endParaRPr>
          </a:p>
          <a:p>
            <a:pPr algn="ctr"/>
            <a:r>
              <a:rPr lang="es-AR" b="1" cap="all" dirty="0" err="1">
                <a:solidFill>
                  <a:srgbClr val="001E62"/>
                </a:solidFill>
                <a:latin typeface="Encode Sans" panose="020B0604020202020204" charset="0"/>
              </a:rPr>
              <a:t>CEDEARs</a:t>
            </a:r>
            <a:endParaRPr lang="es-AR" b="1" cap="all" dirty="0">
              <a:solidFill>
                <a:srgbClr val="001E62"/>
              </a:solidFill>
              <a:latin typeface="Encode Sans" panose="020B0604020202020204" charset="0"/>
            </a:endParaRPr>
          </a:p>
          <a:p>
            <a:pPr algn="ctr"/>
            <a:r>
              <a:rPr lang="es-AR" dirty="0">
                <a:solidFill>
                  <a:srgbClr val="001E62"/>
                </a:solidFill>
                <a:latin typeface="Encode Sans" panose="020B0604020202020204" charset="0"/>
              </a:rPr>
              <a:t>$ </a:t>
            </a:r>
            <a:r>
              <a:rPr lang="es-AR" dirty="0" smtClean="0">
                <a:solidFill>
                  <a:srgbClr val="001E62"/>
                </a:solidFill>
                <a:latin typeface="Encode Sans" panose="020B0604020202020204" charset="0"/>
              </a:rPr>
              <a:t>77.927 </a:t>
            </a:r>
            <a:r>
              <a:rPr lang="es-AR" dirty="0" err="1" smtClean="0">
                <a:solidFill>
                  <a:srgbClr val="001E62"/>
                </a:solidFill>
                <a:latin typeface="Encode Sans" panose="020B0604020202020204" charset="0"/>
              </a:rPr>
              <a:t>Mill</a:t>
            </a:r>
            <a:r>
              <a:rPr lang="es-AR" dirty="0" smtClean="0">
                <a:solidFill>
                  <a:srgbClr val="001E62"/>
                </a:solidFill>
                <a:latin typeface="Encode Sans" panose="020B0604020202020204" charset="0"/>
              </a:rPr>
              <a:t>. </a:t>
            </a:r>
            <a:r>
              <a:rPr lang="es-AR" dirty="0">
                <a:solidFill>
                  <a:srgbClr val="001E62"/>
                </a:solidFill>
                <a:latin typeface="Encode Sans" panose="020B0604020202020204" charset="0"/>
              </a:rPr>
              <a:t>d</a:t>
            </a:r>
            <a:r>
              <a:rPr lang="es-AR" dirty="0" smtClean="0">
                <a:solidFill>
                  <a:srgbClr val="001E62"/>
                </a:solidFill>
                <a:latin typeface="Encode Sans" panose="020B0604020202020204" charset="0"/>
              </a:rPr>
              <a:t>e pesos</a:t>
            </a:r>
            <a:endParaRPr lang="es-AR" dirty="0">
              <a:solidFill>
                <a:srgbClr val="001E62"/>
              </a:solidFill>
              <a:latin typeface="Encode Sans" panose="020B0604020202020204" charset="0"/>
            </a:endParaRPr>
          </a:p>
        </p:txBody>
      </p:sp>
      <p:sp>
        <p:nvSpPr>
          <p:cNvPr id="12" name="11 Rectángulo redondeado"/>
          <p:cNvSpPr/>
          <p:nvPr/>
        </p:nvSpPr>
        <p:spPr>
          <a:xfrm>
            <a:off x="251520" y="715833"/>
            <a:ext cx="2808312" cy="18002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800" b="1" dirty="0" smtClean="0">
                <a:solidFill>
                  <a:srgbClr val="FFFFFF"/>
                </a:solidFill>
                <a:latin typeface="Encode Sans" panose="020B0604020202020204" charset="0"/>
              </a:rPr>
              <a:t>SPOT</a:t>
            </a:r>
          </a:p>
          <a:p>
            <a:pPr algn="ctr"/>
            <a:r>
              <a:rPr lang="es-AR" sz="1050" dirty="0" smtClean="0">
                <a:solidFill>
                  <a:srgbClr val="FFFFFF"/>
                </a:solidFill>
                <a:latin typeface="Encode Sans" panose="020B0604020202020204" charset="0"/>
              </a:rPr>
              <a:t>jun-22</a:t>
            </a:r>
          </a:p>
          <a:p>
            <a:pPr algn="ctr"/>
            <a:r>
              <a:rPr lang="es-AR" sz="2800" b="1" dirty="0" smtClean="0">
                <a:solidFill>
                  <a:srgbClr val="FFFFFF"/>
                </a:solidFill>
                <a:latin typeface="Encode Sans" panose="020B0604020202020204" charset="0"/>
              </a:rPr>
              <a:t>$ 104.014</a:t>
            </a:r>
            <a:r>
              <a:rPr lang="es-AR" sz="1800" dirty="0" smtClean="0">
                <a:solidFill>
                  <a:srgbClr val="FFFFFF"/>
                </a:solidFill>
                <a:latin typeface="Encode Sans" panose="020B0604020202020204" charset="0"/>
              </a:rPr>
              <a:t> </a:t>
            </a:r>
            <a:endParaRPr lang="es-AR" sz="1800" dirty="0">
              <a:solidFill>
                <a:srgbClr val="FFFFFF"/>
              </a:solidFill>
              <a:latin typeface="Encode Sans" panose="020B0604020202020204" charset="0"/>
            </a:endParaRPr>
          </a:p>
          <a:p>
            <a:pPr algn="ctr"/>
            <a:r>
              <a:rPr lang="es-AR" sz="1050" dirty="0" smtClean="0">
                <a:solidFill>
                  <a:srgbClr val="FFFFFF"/>
                </a:solidFill>
                <a:latin typeface="Encode Sans" panose="020B0604020202020204" charset="0"/>
              </a:rPr>
              <a:t>Millones de pesos</a:t>
            </a:r>
            <a:endParaRPr lang="es-AR" sz="1050" dirty="0">
              <a:solidFill>
                <a:srgbClr val="FFFFFF"/>
              </a:solidFill>
              <a:latin typeface="Encode Sans" panose="020B0604020202020204" charset="0"/>
            </a:endParaRPr>
          </a:p>
        </p:txBody>
      </p:sp>
      <p:sp>
        <p:nvSpPr>
          <p:cNvPr id="13" name="12 Rectángulo redondeado"/>
          <p:cNvSpPr/>
          <p:nvPr/>
        </p:nvSpPr>
        <p:spPr>
          <a:xfrm>
            <a:off x="251520" y="2873036"/>
            <a:ext cx="2808312" cy="180020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800" b="1" dirty="0">
                <a:solidFill>
                  <a:schemeClr val="accent1"/>
                </a:solidFill>
                <a:latin typeface="Encode Sans" panose="020B0604020202020204" charset="0"/>
              </a:rPr>
              <a:t>A PLAZO</a:t>
            </a:r>
          </a:p>
          <a:p>
            <a:pPr algn="ctr"/>
            <a:r>
              <a:rPr lang="es-AR" sz="1050" dirty="0">
                <a:solidFill>
                  <a:schemeClr val="accent1"/>
                </a:solidFill>
                <a:latin typeface="Encode Sans" panose="020B0604020202020204" charset="0"/>
              </a:rPr>
              <a:t>Prom. Mensual </a:t>
            </a:r>
            <a:r>
              <a:rPr lang="es-AR" sz="1050" dirty="0" smtClean="0">
                <a:solidFill>
                  <a:schemeClr val="accent1"/>
                </a:solidFill>
                <a:latin typeface="Encode Sans" panose="020B0604020202020204" charset="0"/>
              </a:rPr>
              <a:t>2022</a:t>
            </a:r>
            <a:endParaRPr lang="es-AR" sz="1050" dirty="0">
              <a:solidFill>
                <a:schemeClr val="accent1"/>
              </a:solidFill>
              <a:latin typeface="Encode Sans" panose="020B0604020202020204" charset="0"/>
            </a:endParaRPr>
          </a:p>
          <a:p>
            <a:pPr algn="ctr"/>
            <a:r>
              <a:rPr lang="es-AR" sz="2800" b="1" dirty="0">
                <a:solidFill>
                  <a:schemeClr val="accent1"/>
                </a:solidFill>
                <a:latin typeface="Encode Sans" panose="020B0604020202020204" charset="0"/>
              </a:rPr>
              <a:t>$ </a:t>
            </a:r>
            <a:r>
              <a:rPr lang="es-AR" sz="2800" b="1" dirty="0" smtClean="0">
                <a:solidFill>
                  <a:schemeClr val="accent1"/>
                </a:solidFill>
                <a:latin typeface="Encode Sans" panose="020B0604020202020204" charset="0"/>
              </a:rPr>
              <a:t>8.001</a:t>
            </a:r>
            <a:endParaRPr lang="es-AR" sz="2800" b="1" dirty="0">
              <a:solidFill>
                <a:schemeClr val="accent1"/>
              </a:solidFill>
              <a:latin typeface="Encode Sans" panose="020B0604020202020204" charset="0"/>
            </a:endParaRPr>
          </a:p>
          <a:p>
            <a:pPr algn="ctr"/>
            <a:r>
              <a:rPr lang="es-AR" sz="1050" dirty="0" smtClean="0">
                <a:solidFill>
                  <a:schemeClr val="accent1"/>
                </a:solidFill>
                <a:latin typeface="Encode Sans" panose="020B0604020202020204" charset="0"/>
              </a:rPr>
              <a:t>Millones de pesos</a:t>
            </a:r>
            <a:endParaRPr lang="es-AR" sz="1050" dirty="0">
              <a:solidFill>
                <a:schemeClr val="accent1"/>
              </a:solidFill>
              <a:latin typeface="Encode Sans" panose="020B0604020202020204" charset="0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3492633" y="3395631"/>
            <a:ext cx="1994457" cy="692497"/>
          </a:xfrm>
          <a:prstGeom prst="rect">
            <a:avLst/>
          </a:prstGeom>
          <a:solidFill>
            <a:srgbClr val="F2F96B"/>
          </a:solidFill>
        </p:spPr>
        <p:txBody>
          <a:bodyPr wrap="none" rtlCol="0">
            <a:spAutoFit/>
          </a:bodyPr>
          <a:lstStyle/>
          <a:p>
            <a:pPr algn="ctr"/>
            <a:r>
              <a:rPr lang="es-AR" sz="1100" dirty="0">
                <a:solidFill>
                  <a:srgbClr val="002060"/>
                </a:solidFill>
                <a:latin typeface="Encode Sans" panose="020B0604020202020204" charset="0"/>
              </a:rPr>
              <a:t>Vol. Prom.  operado x mes</a:t>
            </a:r>
          </a:p>
          <a:p>
            <a:pPr algn="ctr"/>
            <a:r>
              <a:rPr lang="es-AR" b="1" cap="all" dirty="0">
                <a:solidFill>
                  <a:srgbClr val="002060"/>
                </a:solidFill>
                <a:latin typeface="Encode Sans" panose="020B0604020202020204" charset="0"/>
              </a:rPr>
              <a:t>Futuros* </a:t>
            </a:r>
          </a:p>
          <a:p>
            <a:pPr algn="ctr"/>
            <a:r>
              <a:rPr lang="es-AR" dirty="0">
                <a:solidFill>
                  <a:srgbClr val="002060"/>
                </a:solidFill>
                <a:latin typeface="Encode Sans" panose="020B0604020202020204" charset="0"/>
              </a:rPr>
              <a:t>$ </a:t>
            </a:r>
            <a:r>
              <a:rPr lang="es-AR" dirty="0" smtClean="0">
                <a:solidFill>
                  <a:srgbClr val="002060"/>
                </a:solidFill>
                <a:latin typeface="Encode Sans" panose="020B0604020202020204" charset="0"/>
              </a:rPr>
              <a:t>6.065 Mill. de pesos</a:t>
            </a:r>
            <a:endParaRPr lang="es-AR" dirty="0">
              <a:solidFill>
                <a:srgbClr val="002060"/>
              </a:solidFill>
              <a:latin typeface="Encode Sans" panose="020B0604020202020204" charset="0"/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6123935" y="3359233"/>
            <a:ext cx="2061003" cy="692497"/>
          </a:xfrm>
          <a:prstGeom prst="rect">
            <a:avLst/>
          </a:prstGeom>
          <a:solidFill>
            <a:srgbClr val="F2F96B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1100" dirty="0">
                <a:solidFill>
                  <a:srgbClr val="002060"/>
                </a:solidFill>
                <a:latin typeface="Encode Sans" panose="020B0604020202020204" charset="0"/>
              </a:rPr>
              <a:t>Vol. Prom. operado x mes </a:t>
            </a:r>
          </a:p>
          <a:p>
            <a:pPr algn="ctr"/>
            <a:r>
              <a:rPr lang="es-AR" b="1" cap="all" dirty="0">
                <a:solidFill>
                  <a:srgbClr val="002060"/>
                </a:solidFill>
                <a:latin typeface="Encode Sans" panose="020B0604020202020204" charset="0"/>
              </a:rPr>
              <a:t>OPCIONES** </a:t>
            </a:r>
          </a:p>
          <a:p>
            <a:pPr algn="ctr"/>
            <a:r>
              <a:rPr lang="es-AR" dirty="0">
                <a:solidFill>
                  <a:srgbClr val="002060"/>
                </a:solidFill>
                <a:latin typeface="Encode Sans" panose="020B0604020202020204" charset="0"/>
              </a:rPr>
              <a:t>$ </a:t>
            </a:r>
            <a:r>
              <a:rPr lang="es-AR" dirty="0" smtClean="0">
                <a:solidFill>
                  <a:srgbClr val="002060"/>
                </a:solidFill>
                <a:latin typeface="Encode Sans" panose="020B0604020202020204" charset="0"/>
              </a:rPr>
              <a:t>1.936 </a:t>
            </a:r>
            <a:r>
              <a:rPr lang="es-AR" dirty="0" err="1" smtClean="0">
                <a:solidFill>
                  <a:srgbClr val="002060"/>
                </a:solidFill>
                <a:latin typeface="Encode Sans" panose="020B0604020202020204" charset="0"/>
              </a:rPr>
              <a:t>Mill</a:t>
            </a:r>
            <a:r>
              <a:rPr lang="es-AR" dirty="0" smtClean="0">
                <a:solidFill>
                  <a:srgbClr val="002060"/>
                </a:solidFill>
                <a:latin typeface="Encode Sans" panose="020B0604020202020204" charset="0"/>
              </a:rPr>
              <a:t>. </a:t>
            </a:r>
            <a:r>
              <a:rPr lang="es-AR" dirty="0">
                <a:solidFill>
                  <a:srgbClr val="002060"/>
                </a:solidFill>
                <a:latin typeface="Encode Sans" panose="020B0604020202020204" charset="0"/>
              </a:rPr>
              <a:t>d</a:t>
            </a:r>
            <a:r>
              <a:rPr lang="es-AR" dirty="0" smtClean="0">
                <a:solidFill>
                  <a:srgbClr val="002060"/>
                </a:solidFill>
                <a:latin typeface="Encode Sans" panose="020B0604020202020204" charset="0"/>
              </a:rPr>
              <a:t>e pesos</a:t>
            </a:r>
            <a:endParaRPr lang="es-AR" dirty="0">
              <a:solidFill>
                <a:srgbClr val="002060"/>
              </a:solidFill>
              <a:latin typeface="Encode Sans" panose="020B0604020202020204" charset="0"/>
            </a:endParaRPr>
          </a:p>
        </p:txBody>
      </p:sp>
      <p:sp>
        <p:nvSpPr>
          <p:cNvPr id="16" name="15 Más"/>
          <p:cNvSpPr/>
          <p:nvPr/>
        </p:nvSpPr>
        <p:spPr>
          <a:xfrm>
            <a:off x="5580112" y="1195457"/>
            <a:ext cx="360040" cy="396044"/>
          </a:xfrm>
          <a:prstGeom prst="mathPlus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FFFF"/>
              </a:solidFill>
            </a:endParaRPr>
          </a:p>
        </p:txBody>
      </p:sp>
      <p:sp>
        <p:nvSpPr>
          <p:cNvPr id="17" name="16 Más"/>
          <p:cNvSpPr/>
          <p:nvPr/>
        </p:nvSpPr>
        <p:spPr>
          <a:xfrm>
            <a:off x="5580112" y="3543858"/>
            <a:ext cx="360040" cy="396044"/>
          </a:xfrm>
          <a:prstGeom prst="mathPlus">
            <a:avLst/>
          </a:prstGeom>
          <a:solidFill>
            <a:srgbClr val="F2F9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FFFF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3426830" y="4257738"/>
            <a:ext cx="323999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050" dirty="0">
                <a:solidFill>
                  <a:srgbClr val="001E62"/>
                </a:solidFill>
                <a:latin typeface="Encode Sans" panose="020B0604020202020204" charset="0"/>
              </a:rPr>
              <a:t>*Futuros sobre acciones o índices de acciones</a:t>
            </a:r>
          </a:p>
          <a:p>
            <a:r>
              <a:rPr lang="es-AR" sz="1050" dirty="0">
                <a:solidFill>
                  <a:srgbClr val="001E62"/>
                </a:solidFill>
                <a:latin typeface="Encode Sans" panose="020B0604020202020204" charset="0"/>
              </a:rPr>
              <a:t>** Opciones sobre acciones o índices de acciones</a:t>
            </a:r>
          </a:p>
        </p:txBody>
      </p:sp>
      <p:sp>
        <p:nvSpPr>
          <p:cNvPr id="19" name="18 CuadroTexto"/>
          <p:cNvSpPr txBox="1"/>
          <p:nvPr/>
        </p:nvSpPr>
        <p:spPr>
          <a:xfrm>
            <a:off x="3676553" y="1924623"/>
            <a:ext cx="167065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050" dirty="0">
                <a:solidFill>
                  <a:srgbClr val="001E62"/>
                </a:solidFill>
                <a:latin typeface="Encode Sans" panose="020B0604020202020204" charset="0"/>
              </a:rPr>
              <a:t>Vol. Prom. Diario </a:t>
            </a:r>
            <a:r>
              <a:rPr lang="es-AR" sz="1050" dirty="0" smtClean="0">
                <a:solidFill>
                  <a:srgbClr val="001E62"/>
                </a:solidFill>
                <a:latin typeface="Encode Sans" panose="020B0604020202020204" charset="0"/>
              </a:rPr>
              <a:t>2022 </a:t>
            </a:r>
            <a:endParaRPr lang="es-AR" sz="1050" dirty="0">
              <a:solidFill>
                <a:srgbClr val="001E62"/>
              </a:solidFill>
              <a:latin typeface="Encode Sans" panose="020B0604020202020204" charset="0"/>
            </a:endParaRPr>
          </a:p>
          <a:p>
            <a:r>
              <a:rPr lang="es-AR" sz="1050" b="1" dirty="0" smtClean="0">
                <a:solidFill>
                  <a:srgbClr val="001E62"/>
                </a:solidFill>
                <a:latin typeface="Encode Sans" panose="020B0604020202020204" charset="0"/>
              </a:rPr>
              <a:t>$1.214 </a:t>
            </a:r>
            <a:r>
              <a:rPr lang="es-AR" sz="1050" dirty="0" err="1" smtClean="0">
                <a:solidFill>
                  <a:srgbClr val="001E62"/>
                </a:solidFill>
                <a:latin typeface="Encode Sans" panose="020B0604020202020204" charset="0"/>
              </a:rPr>
              <a:t>Mill</a:t>
            </a:r>
            <a:r>
              <a:rPr lang="es-AR" sz="1050" dirty="0">
                <a:solidFill>
                  <a:srgbClr val="001E62"/>
                </a:solidFill>
                <a:latin typeface="Encode Sans" panose="020B0604020202020204" charset="0"/>
              </a:rPr>
              <a:t>. de pesos</a:t>
            </a:r>
          </a:p>
        </p:txBody>
      </p:sp>
      <p:sp>
        <p:nvSpPr>
          <p:cNvPr id="20" name="19 CuadroTexto"/>
          <p:cNvSpPr txBox="1"/>
          <p:nvPr/>
        </p:nvSpPr>
        <p:spPr>
          <a:xfrm>
            <a:off x="6341068" y="1940507"/>
            <a:ext cx="158088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050" dirty="0">
                <a:solidFill>
                  <a:srgbClr val="001E62"/>
                </a:solidFill>
                <a:latin typeface="Encode Sans" panose="020B0604020202020204" charset="0"/>
              </a:rPr>
              <a:t>Vol. Prom. </a:t>
            </a:r>
            <a:r>
              <a:rPr lang="es-AR" sz="1050" dirty="0" smtClean="0">
                <a:solidFill>
                  <a:srgbClr val="001E62"/>
                </a:solidFill>
                <a:latin typeface="Encode Sans" panose="020B0604020202020204" charset="0"/>
              </a:rPr>
              <a:t>Diario 2022</a:t>
            </a:r>
            <a:endParaRPr lang="es-AR" sz="1050" dirty="0">
              <a:solidFill>
                <a:srgbClr val="001E62"/>
              </a:solidFill>
              <a:latin typeface="Encode Sans" panose="020B0604020202020204" charset="0"/>
            </a:endParaRPr>
          </a:p>
          <a:p>
            <a:r>
              <a:rPr lang="es-AR" sz="1050" b="1" dirty="0" smtClean="0">
                <a:solidFill>
                  <a:srgbClr val="001E62"/>
                </a:solidFill>
                <a:latin typeface="Encode Sans" panose="020B0604020202020204" charset="0"/>
              </a:rPr>
              <a:t>$3.357 </a:t>
            </a:r>
            <a:r>
              <a:rPr lang="es-AR" sz="1050" dirty="0">
                <a:solidFill>
                  <a:srgbClr val="001E62"/>
                </a:solidFill>
                <a:latin typeface="Encode Sans" panose="020B0604020202020204" charset="0"/>
              </a:rPr>
              <a:t>Mill. de pesos</a:t>
            </a:r>
          </a:p>
        </p:txBody>
      </p:sp>
      <p:sp>
        <p:nvSpPr>
          <p:cNvPr id="2" name="Rectángulo 1"/>
          <p:cNvSpPr/>
          <p:nvPr/>
        </p:nvSpPr>
        <p:spPr>
          <a:xfrm>
            <a:off x="671271" y="4762473"/>
            <a:ext cx="4176143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701">
              <a:spcBef>
                <a:spcPct val="30000"/>
              </a:spcBef>
              <a:buClrTx/>
            </a:pPr>
            <a:r>
              <a:rPr lang="es-ES" altLang="es-AR" sz="700" i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Fuente: elaboración propia en base a información de </a:t>
            </a:r>
            <a:r>
              <a:rPr lang="es-ES" altLang="es-AR" sz="700" i="1" kern="1200" dirty="0" err="1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ByMA</a:t>
            </a:r>
            <a:r>
              <a:rPr lang="es-ES" altLang="es-AR" sz="70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 y </a:t>
            </a:r>
            <a:r>
              <a:rPr lang="es-ES" altLang="es-AR" sz="700" i="1" kern="1200" dirty="0" err="1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MatbaRofex</a:t>
            </a:r>
            <a:endParaRPr lang="es-ES" altLang="es-AR" sz="700" i="1" kern="1200" dirty="0" smtClean="0">
              <a:solidFill>
                <a:schemeClr val="tx2">
                  <a:lumMod val="50000"/>
                </a:schemeClr>
              </a:solidFill>
              <a:latin typeface="Encode Sans" panose="020B0604020202020204" charset="0"/>
            </a:endParaRPr>
          </a:p>
          <a:p>
            <a:pPr defTabSz="685701">
              <a:spcBef>
                <a:spcPct val="30000"/>
              </a:spcBef>
              <a:buClrTx/>
            </a:pPr>
            <a:r>
              <a:rPr lang="es-MX" sz="700" i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Se utiliza el tipo de cambio Comunicación “A” 3500 del Banco Central de la República Argentina</a:t>
            </a:r>
            <a:endParaRPr lang="en-US" altLang="es-AR" sz="700" i="1" kern="1200" dirty="0">
              <a:solidFill>
                <a:schemeClr val="tx2">
                  <a:lumMod val="50000"/>
                </a:schemeClr>
              </a:solidFill>
              <a:latin typeface="Encode Sans" panose="020B0604020202020204" charset="0"/>
            </a:endParaRPr>
          </a:p>
          <a:p>
            <a:pPr defTabSz="685701">
              <a:spcBef>
                <a:spcPct val="30000"/>
              </a:spcBef>
              <a:buClrTx/>
            </a:pPr>
            <a:endParaRPr lang="es-ES" altLang="es-AR" sz="700" i="1" kern="1200" dirty="0">
              <a:solidFill>
                <a:schemeClr val="tx2">
                  <a:lumMod val="50000"/>
                </a:schemeClr>
              </a:solidFill>
              <a:latin typeface="Encode Sans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240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3" name="Google Shape;183;p29"/>
          <p:cNvCxnSpPr/>
          <p:nvPr/>
        </p:nvCxnSpPr>
        <p:spPr>
          <a:xfrm rot="10800000" flipH="1">
            <a:off x="3237296" y="1384925"/>
            <a:ext cx="783900" cy="30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4" name="Google Shape;184;p29"/>
          <p:cNvSpPr txBox="1">
            <a:spLocks noGrp="1"/>
          </p:cNvSpPr>
          <p:nvPr>
            <p:ph type="ctrTitle"/>
          </p:nvPr>
        </p:nvSpPr>
        <p:spPr>
          <a:xfrm>
            <a:off x="3169892" y="2556118"/>
            <a:ext cx="6406412" cy="1328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1425" rIns="91425" bIns="91425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n" sz="4600" dirty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rPr>
              <a:t>05</a:t>
            </a:r>
            <a:endParaRPr sz="4600" dirty="0">
              <a:solidFill>
                <a:srgbClr val="FFFFFF"/>
              </a:solidFill>
              <a:latin typeface="Roboto Black"/>
              <a:ea typeface="Roboto Black"/>
              <a:cs typeface="Roboto Black"/>
              <a:sym typeface="Roboto Black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endParaRPr sz="4600" dirty="0">
              <a:solidFill>
                <a:srgbClr val="FFFFFF"/>
              </a:solidFill>
              <a:latin typeface="Roboto Black"/>
              <a:ea typeface="Roboto Black"/>
              <a:cs typeface="Roboto Black"/>
              <a:sym typeface="Robot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s-AR" sz="3400" dirty="0" smtClean="0">
                <a:solidFill>
                  <a:srgbClr val="FFFFFF"/>
                </a:solidFill>
              </a:rPr>
              <a:t>Fondos Comunes de Inversión abiertos</a:t>
            </a:r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634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70685" y="80744"/>
            <a:ext cx="8973315" cy="666600"/>
          </a:xfrm>
        </p:spPr>
        <p:txBody>
          <a:bodyPr/>
          <a:lstStyle/>
          <a:p>
            <a:r>
              <a:rPr lang="es-AR" sz="2000" dirty="0"/>
              <a:t>Fondos Comunes de Inversión Abiertos 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4294967295"/>
          </p:nvPr>
        </p:nvSpPr>
        <p:spPr>
          <a:xfrm>
            <a:off x="70104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FA5048-469E-4C0B-8017-77C25B71C1B7}" type="slidenum">
              <a:rPr lang="es-AR" smtClean="0"/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srgbClr val="001E62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4 Rectángulo"/>
          <p:cNvSpPr/>
          <p:nvPr/>
        </p:nvSpPr>
        <p:spPr>
          <a:xfrm>
            <a:off x="2159000" y="689968"/>
            <a:ext cx="5172962" cy="384721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AR" sz="1000" b="1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Evolución Patrimonio</a:t>
            </a:r>
            <a:r>
              <a:rPr lang="es-MX" sz="1000" b="1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 </a:t>
            </a:r>
            <a:r>
              <a:rPr lang="es-MX" sz="1000" b="1" dirty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administrado por composición de carteras </a:t>
            </a:r>
            <a:endParaRPr lang="es-MX" sz="1000" b="1" dirty="0" smtClean="0">
              <a:solidFill>
                <a:srgbClr val="FFFFFF">
                  <a:lumMod val="50000"/>
                </a:srgbClr>
              </a:solidFill>
              <a:latin typeface="Encode Sans" pitchFamily="2" charset="0"/>
            </a:endParaRPr>
          </a:p>
          <a:p>
            <a:pPr algn="ctr"/>
            <a:r>
              <a:rPr lang="es-AR" sz="900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(dic 2019 –</a:t>
            </a:r>
            <a:r>
              <a:rPr lang="es-AR" sz="900" dirty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 </a:t>
            </a:r>
            <a:r>
              <a:rPr lang="es-AR" sz="900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 jun 2022)</a:t>
            </a:r>
            <a:endParaRPr lang="es-AR" sz="900" dirty="0">
              <a:solidFill>
                <a:srgbClr val="FF0000"/>
              </a:solidFill>
              <a:latin typeface="Encode Sans" pitchFamily="2" charset="0"/>
            </a:endParaRPr>
          </a:p>
        </p:txBody>
      </p:sp>
      <p:sp>
        <p:nvSpPr>
          <p:cNvPr id="10" name="211 CuadroTexto"/>
          <p:cNvSpPr txBox="1">
            <a:spLocks noChangeArrowheads="1"/>
          </p:cNvSpPr>
          <p:nvPr/>
        </p:nvSpPr>
        <p:spPr bwMode="auto">
          <a:xfrm>
            <a:off x="654486" y="4734350"/>
            <a:ext cx="4471988" cy="340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4276" tIns="37139" rIns="74276" bIns="37139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9pPr>
          </a:lstStyle>
          <a:p>
            <a:pPr defTabSz="685701">
              <a:spcBef>
                <a:spcPct val="30000"/>
              </a:spcBef>
              <a:buClrTx/>
            </a:pPr>
            <a:r>
              <a:rPr lang="es-E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Fuente</a:t>
            </a:r>
            <a:r>
              <a:rPr lang="es-ES" altLang="es-AR" sz="750" i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: elaboración propia en base a </a:t>
            </a:r>
            <a:r>
              <a:rPr lang="es-E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información de la CAFCI </a:t>
            </a:r>
          </a:p>
          <a:p>
            <a:pPr defTabSz="685701">
              <a:spcBef>
                <a:spcPct val="30000"/>
              </a:spcBef>
              <a:buClrTx/>
            </a:pPr>
            <a:r>
              <a:rPr lang="es-E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Se utiliza el tipo de cambio que surge de la normativa CNV RG Nro. 848.</a:t>
            </a:r>
            <a:endParaRPr lang="en-US" altLang="es-AR" sz="750" i="1" kern="1200" dirty="0">
              <a:solidFill>
                <a:schemeClr val="tx2">
                  <a:lumMod val="50000"/>
                </a:schemeClr>
              </a:solidFill>
              <a:latin typeface="Encode Sans" panose="020B0604020202020204" charset="0"/>
              <a:cs typeface="+mn-cs"/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5166748"/>
              </p:ext>
            </p:extLst>
          </p:nvPr>
        </p:nvGraphicFramePr>
        <p:xfrm>
          <a:off x="170685" y="1152293"/>
          <a:ext cx="8780028" cy="36149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44142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3" name="Google Shape;183;p29"/>
          <p:cNvCxnSpPr/>
          <p:nvPr/>
        </p:nvCxnSpPr>
        <p:spPr>
          <a:xfrm rot="10800000" flipH="1">
            <a:off x="3237296" y="1384925"/>
            <a:ext cx="783900" cy="30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4" name="Google Shape;184;p29"/>
          <p:cNvSpPr txBox="1">
            <a:spLocks noGrp="1"/>
          </p:cNvSpPr>
          <p:nvPr>
            <p:ph type="ctrTitle"/>
          </p:nvPr>
        </p:nvSpPr>
        <p:spPr>
          <a:xfrm>
            <a:off x="3110300" y="2995076"/>
            <a:ext cx="6406412" cy="7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1425" rIns="91425" bIns="91425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n" sz="4600" dirty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rPr>
              <a:t>01</a:t>
            </a:r>
            <a:endParaRPr sz="4600" dirty="0">
              <a:solidFill>
                <a:srgbClr val="FFFFFF"/>
              </a:solidFill>
              <a:latin typeface="Roboto Black"/>
              <a:ea typeface="Roboto Black"/>
              <a:cs typeface="Roboto Black"/>
              <a:sym typeface="Roboto Black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endParaRPr sz="4600" dirty="0">
              <a:solidFill>
                <a:srgbClr val="FFFFFF"/>
              </a:solidFill>
              <a:latin typeface="Roboto Black"/>
              <a:ea typeface="Roboto Black"/>
              <a:cs typeface="Roboto Black"/>
              <a:sym typeface="Robot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s-AR" sz="3400" dirty="0" smtClean="0">
                <a:solidFill>
                  <a:srgbClr val="FFFFFF"/>
                </a:solidFill>
              </a:rPr>
              <a:t>Novedades</a:t>
            </a:r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110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70685" y="80744"/>
            <a:ext cx="8973315" cy="666600"/>
          </a:xfrm>
        </p:spPr>
        <p:txBody>
          <a:bodyPr/>
          <a:lstStyle/>
          <a:p>
            <a:r>
              <a:rPr lang="es-AR" sz="2000" dirty="0" smtClean="0"/>
              <a:t>Fondos Comunes de Inversión Abiertos </a:t>
            </a:r>
            <a:endParaRPr lang="es-AR" sz="200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4294967295"/>
          </p:nvPr>
        </p:nvSpPr>
        <p:spPr>
          <a:xfrm>
            <a:off x="70104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FA5048-469E-4C0B-8017-77C25B71C1B7}" type="slidenum">
              <a:rPr lang="es-AR" smtClean="0"/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srgbClr val="001E62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4 Rectángulo"/>
          <p:cNvSpPr/>
          <p:nvPr/>
        </p:nvSpPr>
        <p:spPr>
          <a:xfrm>
            <a:off x="1103136" y="606102"/>
            <a:ext cx="4046713" cy="369332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AR" sz="900" b="1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Evolución Patrimonio Neto Administrado por Tipo de Fondo. </a:t>
            </a:r>
          </a:p>
          <a:p>
            <a:pPr algn="ctr"/>
            <a:r>
              <a:rPr lang="es-AR" sz="900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(dic 2019 –</a:t>
            </a:r>
            <a:r>
              <a:rPr lang="es-AR" sz="900" dirty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  </a:t>
            </a:r>
            <a:r>
              <a:rPr lang="es-AR" sz="900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jun 2022)</a:t>
            </a:r>
            <a:endParaRPr lang="es-AR" sz="900" dirty="0">
              <a:solidFill>
                <a:srgbClr val="FF0000"/>
              </a:solidFill>
              <a:latin typeface="Encode Sans" pitchFamily="2" charset="0"/>
            </a:endParaRPr>
          </a:p>
        </p:txBody>
      </p:sp>
      <p:sp>
        <p:nvSpPr>
          <p:cNvPr id="10" name="211 CuadroTexto"/>
          <p:cNvSpPr txBox="1">
            <a:spLocks noChangeArrowheads="1"/>
          </p:cNvSpPr>
          <p:nvPr/>
        </p:nvSpPr>
        <p:spPr bwMode="auto">
          <a:xfrm>
            <a:off x="570060" y="4651843"/>
            <a:ext cx="4471988" cy="490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4276" tIns="37139" rIns="74276" bIns="37139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9pPr>
          </a:lstStyle>
          <a:p>
            <a:pPr defTabSz="685701">
              <a:spcBef>
                <a:spcPct val="30000"/>
              </a:spcBef>
              <a:buClrTx/>
            </a:pPr>
            <a:r>
              <a:rPr lang="en-U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ASG- </a:t>
            </a:r>
            <a:r>
              <a:rPr lang="en-US" altLang="es-AR" sz="750" i="1" kern="1200" dirty="0" err="1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Seis</a:t>
            </a:r>
            <a:r>
              <a:rPr lang="en-U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 (6) FCI Ambientales</a:t>
            </a:r>
            <a:r>
              <a:rPr lang="en-US" altLang="es-AR" sz="750" i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, </a:t>
            </a:r>
            <a:r>
              <a:rPr lang="en-U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Sociales </a:t>
            </a:r>
            <a:r>
              <a:rPr lang="en-US" altLang="es-AR" sz="750" i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y </a:t>
            </a:r>
            <a:r>
              <a:rPr lang="en-U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de Gobernanza fueron colocados a la fecha</a:t>
            </a:r>
          </a:p>
          <a:p>
            <a:pPr defTabSz="685701">
              <a:spcBef>
                <a:spcPct val="30000"/>
              </a:spcBef>
              <a:buClrTx/>
            </a:pPr>
            <a:r>
              <a:rPr lang="es-E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Fuente</a:t>
            </a:r>
            <a:r>
              <a:rPr lang="es-ES" altLang="es-AR" sz="750" i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: elaboración propia en base a </a:t>
            </a:r>
            <a:r>
              <a:rPr lang="es-E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información de la CAFCI </a:t>
            </a:r>
          </a:p>
          <a:p>
            <a:pPr defTabSz="685701">
              <a:spcBef>
                <a:spcPct val="30000"/>
              </a:spcBef>
              <a:buClrTx/>
            </a:pPr>
            <a:r>
              <a:rPr lang="es-E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Se utiliza el tipo de cambio que surge de la normativa CNV RG Nro. 848.</a:t>
            </a:r>
            <a:endParaRPr lang="en-US" altLang="es-AR" sz="750" i="1" kern="1200" dirty="0">
              <a:solidFill>
                <a:schemeClr val="tx2">
                  <a:lumMod val="50000"/>
                </a:schemeClr>
              </a:solidFill>
              <a:latin typeface="Encode Sans" panose="020B0604020202020204" charset="0"/>
              <a:cs typeface="+mn-cs"/>
            </a:endParaRPr>
          </a:p>
        </p:txBody>
      </p:sp>
      <p:sp>
        <p:nvSpPr>
          <p:cNvPr id="14" name="4 Rectángulo"/>
          <p:cNvSpPr/>
          <p:nvPr/>
        </p:nvSpPr>
        <p:spPr>
          <a:xfrm>
            <a:off x="5803753" y="489196"/>
            <a:ext cx="3048771" cy="507831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AR" sz="900" b="1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Patrimonio Neto Administrado por Tipo de Fondo</a:t>
            </a:r>
            <a:r>
              <a:rPr lang="es-AR" sz="900" b="1" dirty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 </a:t>
            </a:r>
            <a:r>
              <a:rPr lang="es-AR" sz="900" b="1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junio 2022</a:t>
            </a:r>
          </a:p>
          <a:p>
            <a:pPr algn="ctr"/>
            <a:r>
              <a:rPr lang="es-AR" sz="900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En mill.  </a:t>
            </a:r>
            <a:r>
              <a:rPr lang="es-AR" sz="900" dirty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d</a:t>
            </a:r>
            <a:r>
              <a:rPr lang="es-AR" sz="900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e pesos</a:t>
            </a:r>
          </a:p>
        </p:txBody>
      </p:sp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855553"/>
              </p:ext>
            </p:extLst>
          </p:nvPr>
        </p:nvGraphicFramePr>
        <p:xfrm>
          <a:off x="-102163" y="606102"/>
          <a:ext cx="6173610" cy="4020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Gráfico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8159991"/>
              </p:ext>
            </p:extLst>
          </p:nvPr>
        </p:nvGraphicFramePr>
        <p:xfrm>
          <a:off x="5318760" y="1146467"/>
          <a:ext cx="5090160" cy="38704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48369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70685" y="80744"/>
            <a:ext cx="8973315" cy="666600"/>
          </a:xfrm>
        </p:spPr>
        <p:txBody>
          <a:bodyPr/>
          <a:lstStyle/>
          <a:p>
            <a:r>
              <a:rPr lang="es-AR" sz="1800" dirty="0" smtClean="0"/>
              <a:t>Fondos C</a:t>
            </a:r>
            <a:r>
              <a:rPr lang="es-AR" sz="1800" dirty="0"/>
              <a:t>omu</a:t>
            </a:r>
            <a:r>
              <a:rPr lang="es-AR" sz="1800" dirty="0" smtClean="0"/>
              <a:t>nes de Inversión Abiertos </a:t>
            </a:r>
            <a:endParaRPr lang="es-AR" sz="180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4294967295"/>
          </p:nvPr>
        </p:nvSpPr>
        <p:spPr>
          <a:xfrm>
            <a:off x="70104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FA5048-469E-4C0B-8017-77C25B71C1B7}" type="slidenum">
              <a:rPr lang="es-AR" smtClean="0"/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srgbClr val="001E62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4 Rectángulo"/>
          <p:cNvSpPr/>
          <p:nvPr/>
        </p:nvSpPr>
        <p:spPr>
          <a:xfrm>
            <a:off x="1858800" y="629292"/>
            <a:ext cx="5151600" cy="400110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>
              <a:buClrTx/>
              <a:defRPr/>
            </a:pPr>
            <a:r>
              <a:rPr lang="es-AR" sz="1000" b="1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Evolución Patrimonio </a:t>
            </a:r>
            <a:r>
              <a:rPr lang="es-AR" sz="1000" b="1" dirty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Neto  Cuotapartes $ </a:t>
            </a:r>
            <a:r>
              <a:rPr lang="es-AR" sz="1000" b="1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 vs.  </a:t>
            </a:r>
            <a:r>
              <a:rPr lang="es-AR" sz="1000" b="1" dirty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C</a:t>
            </a:r>
            <a:r>
              <a:rPr lang="es-AR" sz="1000" b="1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uotapartes </a:t>
            </a:r>
            <a:r>
              <a:rPr lang="es-AR" sz="1000" b="1" dirty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USD</a:t>
            </a:r>
          </a:p>
          <a:p>
            <a:pPr algn="ctr"/>
            <a:r>
              <a:rPr lang="es-AR" sz="1000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(dic 2019 –jun 2022)</a:t>
            </a:r>
            <a:endParaRPr lang="es-AR" sz="1000" dirty="0">
              <a:solidFill>
                <a:srgbClr val="FF0000"/>
              </a:solidFill>
              <a:latin typeface="Encode Sans" pitchFamily="2" charset="0"/>
            </a:endParaRPr>
          </a:p>
        </p:txBody>
      </p:sp>
      <p:sp>
        <p:nvSpPr>
          <p:cNvPr id="7" name="211 CuadroTexto"/>
          <p:cNvSpPr txBox="1">
            <a:spLocks noChangeArrowheads="1"/>
          </p:cNvSpPr>
          <p:nvPr/>
        </p:nvSpPr>
        <p:spPr bwMode="auto">
          <a:xfrm>
            <a:off x="627981" y="4589868"/>
            <a:ext cx="4471988" cy="490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4276" tIns="37139" rIns="74276" bIns="37139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9pPr>
          </a:lstStyle>
          <a:p>
            <a:pPr defTabSz="685701">
              <a:spcBef>
                <a:spcPct val="30000"/>
              </a:spcBef>
              <a:buClrTx/>
            </a:pPr>
            <a:r>
              <a:rPr lang="es-E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En moneda de suscripción</a:t>
            </a:r>
          </a:p>
          <a:p>
            <a:pPr defTabSz="685701">
              <a:spcBef>
                <a:spcPct val="30000"/>
              </a:spcBef>
              <a:buClrTx/>
            </a:pPr>
            <a:r>
              <a:rPr lang="es-E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Fuente</a:t>
            </a:r>
            <a:r>
              <a:rPr lang="es-ES" altLang="es-AR" sz="750" i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: elaboración propia en base a </a:t>
            </a:r>
            <a:r>
              <a:rPr lang="es-E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información de la CAFCI </a:t>
            </a:r>
          </a:p>
          <a:p>
            <a:pPr defTabSz="685701">
              <a:spcBef>
                <a:spcPct val="30000"/>
              </a:spcBef>
              <a:buClrTx/>
            </a:pPr>
            <a:r>
              <a:rPr lang="es-E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Se utiliza el tipo de cambio que surge de la normativa CNV RG Nro. 848.</a:t>
            </a:r>
            <a:endParaRPr lang="en-US" altLang="es-AR" sz="750" i="1" kern="1200" dirty="0">
              <a:solidFill>
                <a:schemeClr val="tx2">
                  <a:lumMod val="50000"/>
                </a:schemeClr>
              </a:solidFill>
              <a:latin typeface="Encode Sans" panose="020B0604020202020204" charset="0"/>
              <a:cs typeface="+mn-cs"/>
            </a:endParaRPr>
          </a:p>
        </p:txBody>
      </p: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9444513"/>
              </p:ext>
            </p:extLst>
          </p:nvPr>
        </p:nvGraphicFramePr>
        <p:xfrm>
          <a:off x="467783" y="1174750"/>
          <a:ext cx="8208434" cy="3206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74431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70685" y="80744"/>
            <a:ext cx="8973315" cy="666600"/>
          </a:xfr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AR" sz="2000" dirty="0"/>
              <a:t>Fondos Comunes de Inversión Abiertos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4294967295"/>
          </p:nvPr>
        </p:nvSpPr>
        <p:spPr>
          <a:xfrm>
            <a:off x="70104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FA5048-469E-4C0B-8017-77C25B71C1B7}" type="slidenum">
              <a:rPr lang="es-AR" smtClean="0"/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srgbClr val="001E62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4 Rectángulo"/>
          <p:cNvSpPr/>
          <p:nvPr/>
        </p:nvSpPr>
        <p:spPr>
          <a:xfrm>
            <a:off x="1285874" y="668551"/>
            <a:ext cx="6572251" cy="415498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AR" sz="1050" b="1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Cantidad de FCI abiertos por Tipo de Renta</a:t>
            </a:r>
          </a:p>
          <a:p>
            <a:pPr algn="ctr"/>
            <a:r>
              <a:rPr lang="es-AR" sz="1050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(dic 2019 – jun 2022)</a:t>
            </a:r>
            <a:endParaRPr lang="es-AR" sz="1050" dirty="0">
              <a:solidFill>
                <a:srgbClr val="FF0000"/>
              </a:solidFill>
              <a:latin typeface="Encode Sans" pitchFamily="2" charset="0"/>
            </a:endParaRPr>
          </a:p>
        </p:txBody>
      </p:sp>
      <p:sp>
        <p:nvSpPr>
          <p:cNvPr id="11" name="211 CuadroTexto"/>
          <p:cNvSpPr txBox="1">
            <a:spLocks noChangeArrowheads="1"/>
          </p:cNvSpPr>
          <p:nvPr/>
        </p:nvSpPr>
        <p:spPr bwMode="auto">
          <a:xfrm>
            <a:off x="439479" y="4767263"/>
            <a:ext cx="4471988" cy="190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4276" tIns="37139" rIns="74276" bIns="37139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9pPr>
          </a:lstStyle>
          <a:p>
            <a:pPr defTabSz="685701">
              <a:spcBef>
                <a:spcPct val="30000"/>
              </a:spcBef>
              <a:buClrTx/>
            </a:pPr>
            <a:r>
              <a:rPr lang="es-E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Fuente</a:t>
            </a:r>
            <a:r>
              <a:rPr lang="es-ES" altLang="es-AR" sz="750" i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: elaboración propia en base a </a:t>
            </a:r>
            <a:r>
              <a:rPr lang="es-E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información de la CAFCI .</a:t>
            </a: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4973304"/>
              </p:ext>
            </p:extLst>
          </p:nvPr>
        </p:nvGraphicFramePr>
        <p:xfrm>
          <a:off x="170686" y="936171"/>
          <a:ext cx="8864458" cy="38310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2257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2242345"/>
              </p:ext>
            </p:extLst>
          </p:nvPr>
        </p:nvGraphicFramePr>
        <p:xfrm>
          <a:off x="207694" y="811414"/>
          <a:ext cx="5507306" cy="37986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18801" y="71921"/>
            <a:ext cx="8973315" cy="666600"/>
          </a:xfrm>
        </p:spPr>
        <p:txBody>
          <a:bodyPr/>
          <a:lstStyle/>
          <a:p>
            <a:r>
              <a:rPr lang="es-AR" sz="2000" dirty="0" smtClean="0"/>
              <a:t>Evolución de Inversores de Fondos Comunes de Inversión</a:t>
            </a:r>
            <a:endParaRPr lang="es-AR" sz="200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4294967295"/>
          </p:nvPr>
        </p:nvSpPr>
        <p:spPr>
          <a:xfrm>
            <a:off x="7010400" y="47926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FA5048-469E-4C0B-8017-77C25B71C1B7}" type="slidenum">
              <a:rPr lang="es-AR" smtClean="0"/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srgbClr val="001E62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211 CuadroTexto"/>
          <p:cNvSpPr txBox="1">
            <a:spLocks noChangeArrowheads="1"/>
          </p:cNvSpPr>
          <p:nvPr/>
        </p:nvSpPr>
        <p:spPr bwMode="auto">
          <a:xfrm>
            <a:off x="207694" y="4689621"/>
            <a:ext cx="4471988" cy="462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4276" tIns="37139" rIns="74276" bIns="37139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9pPr>
          </a:lstStyle>
          <a:p>
            <a:pPr defTabSz="685701">
              <a:spcBef>
                <a:spcPct val="30000"/>
              </a:spcBef>
              <a:buClrTx/>
            </a:pPr>
            <a:r>
              <a:rPr lang="es-ES" altLang="es-AR" sz="70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Fuente</a:t>
            </a:r>
            <a:r>
              <a:rPr lang="es-ES" altLang="es-AR" sz="700" i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: elaboración propia en base a </a:t>
            </a:r>
            <a:r>
              <a:rPr lang="es-ES" altLang="es-AR" sz="70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información de la CAFCI , </a:t>
            </a:r>
            <a:r>
              <a:rPr lang="es-ES" altLang="es-AR" sz="700" i="1" kern="1200" dirty="0" err="1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Argenclear</a:t>
            </a:r>
            <a:r>
              <a:rPr lang="es-ES" altLang="es-AR" sz="70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 y </a:t>
            </a:r>
            <a:r>
              <a:rPr lang="es-ES" altLang="es-AR" sz="700" i="1" kern="1200" dirty="0" err="1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ACDI’s</a:t>
            </a:r>
            <a:endParaRPr lang="es-ES" altLang="es-AR" sz="700" i="1" kern="1200" dirty="0" smtClean="0">
              <a:solidFill>
                <a:schemeClr val="tx2">
                  <a:lumMod val="50000"/>
                </a:schemeClr>
              </a:solidFill>
              <a:latin typeface="Encode Sans" panose="020B0604020202020204" charset="0"/>
              <a:cs typeface="+mn-cs"/>
            </a:endParaRPr>
          </a:p>
          <a:p>
            <a:pPr defTabSz="685701">
              <a:spcBef>
                <a:spcPct val="30000"/>
              </a:spcBef>
              <a:buClrTx/>
            </a:pPr>
            <a:r>
              <a:rPr lang="es-ES" altLang="es-AR" sz="700" i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Se utiliza el tipo de cambio que surge de la normativa CNV RG Nro. 848.</a:t>
            </a:r>
            <a:endParaRPr lang="en-US" altLang="es-AR" sz="700" i="1" kern="1200" dirty="0">
              <a:solidFill>
                <a:schemeClr val="tx2">
                  <a:lumMod val="50000"/>
                </a:schemeClr>
              </a:solidFill>
              <a:latin typeface="Encode Sans" panose="020B0604020202020204" charset="0"/>
            </a:endParaRPr>
          </a:p>
          <a:p>
            <a:pPr defTabSz="685701">
              <a:spcBef>
                <a:spcPct val="30000"/>
              </a:spcBef>
              <a:buClrTx/>
            </a:pPr>
            <a:endParaRPr lang="en-US" altLang="es-AR" sz="700" i="1" kern="1200" dirty="0">
              <a:solidFill>
                <a:schemeClr val="tx2">
                  <a:lumMod val="50000"/>
                </a:schemeClr>
              </a:solidFill>
              <a:latin typeface="Encode Sans" panose="020B0604020202020204" charset="0"/>
              <a:cs typeface="+mn-cs"/>
            </a:endParaRPr>
          </a:p>
        </p:txBody>
      </p:sp>
      <p:sp>
        <p:nvSpPr>
          <p:cNvPr id="28" name="4 Rectángulo"/>
          <p:cNvSpPr/>
          <p:nvPr/>
        </p:nvSpPr>
        <p:spPr>
          <a:xfrm>
            <a:off x="795130" y="811414"/>
            <a:ext cx="3644347" cy="430887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AR" sz="1100" b="1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Cantidad de cuentas total de FCI abiertos</a:t>
            </a:r>
          </a:p>
          <a:p>
            <a:pPr algn="ctr"/>
            <a:r>
              <a:rPr lang="es-AR" sz="1100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(dic 2019 – jun 2022)</a:t>
            </a:r>
            <a:endParaRPr lang="es-AR" sz="1100" dirty="0">
              <a:solidFill>
                <a:srgbClr val="FF0000"/>
              </a:solidFill>
              <a:latin typeface="Encode Sans" pitchFamily="2" charset="0"/>
            </a:endParaRPr>
          </a:p>
        </p:txBody>
      </p:sp>
      <p:sp>
        <p:nvSpPr>
          <p:cNvPr id="11" name="11 Rectángulo redondeado"/>
          <p:cNvSpPr/>
          <p:nvPr/>
        </p:nvSpPr>
        <p:spPr>
          <a:xfrm>
            <a:off x="5825067" y="978447"/>
            <a:ext cx="3074251" cy="3064510"/>
          </a:xfrm>
          <a:prstGeom prst="roundRect">
            <a:avLst>
              <a:gd name="adj" fmla="val 9461"/>
            </a:avLst>
          </a:prstGeom>
          <a:solidFill>
            <a:srgbClr val="F2F9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b="1" dirty="0" smtClean="0">
                <a:solidFill>
                  <a:schemeClr val="accent5">
                    <a:lumMod val="50000"/>
                  </a:schemeClr>
                </a:solidFill>
                <a:latin typeface="Encode Sans" panose="020B0604020202020204" charset="0"/>
              </a:rPr>
              <a:t>+ 1,5 millón </a:t>
            </a:r>
          </a:p>
          <a:p>
            <a:pPr algn="ctr"/>
            <a:r>
              <a:rPr lang="es-AR" sz="1200" dirty="0" smtClean="0">
                <a:solidFill>
                  <a:schemeClr val="accent5">
                    <a:lumMod val="50000"/>
                  </a:schemeClr>
                </a:solidFill>
                <a:latin typeface="Encode Sans" panose="020B0604020202020204" charset="0"/>
              </a:rPr>
              <a:t> Inversores de FCI se incorporaron en el segundo trimestre de 2022</a:t>
            </a:r>
          </a:p>
          <a:p>
            <a:pPr algn="ctr"/>
            <a:endParaRPr lang="es-AR" sz="1200" b="1" dirty="0" smtClean="0">
              <a:solidFill>
                <a:schemeClr val="accent5">
                  <a:lumMod val="50000"/>
                </a:schemeClr>
              </a:solidFill>
              <a:latin typeface="Encode Sans" panose="020B0604020202020204" charset="0"/>
            </a:endParaRPr>
          </a:p>
          <a:p>
            <a:pPr algn="ctr"/>
            <a:r>
              <a:rPr lang="es-AR" b="1" dirty="0" smtClean="0">
                <a:solidFill>
                  <a:schemeClr val="accent5">
                    <a:lumMod val="50000"/>
                  </a:schemeClr>
                </a:solidFill>
                <a:latin typeface="Encode Sans" panose="020B0604020202020204" charset="0"/>
              </a:rPr>
              <a:t>+21%</a:t>
            </a:r>
            <a:endParaRPr lang="es-AR" b="1" dirty="0">
              <a:solidFill>
                <a:schemeClr val="accent5">
                  <a:lumMod val="50000"/>
                </a:schemeClr>
              </a:solidFill>
              <a:latin typeface="Encode Sans" panose="020B0604020202020204" charset="0"/>
            </a:endParaRPr>
          </a:p>
          <a:p>
            <a:pPr algn="ctr"/>
            <a:r>
              <a:rPr lang="es-AR" sz="1200" dirty="0">
                <a:solidFill>
                  <a:schemeClr val="accent5">
                    <a:lumMod val="50000"/>
                  </a:schemeClr>
                </a:solidFill>
                <a:latin typeface="Encode Sans" panose="020B0604020202020204" charset="0"/>
              </a:rPr>
              <a:t> </a:t>
            </a:r>
            <a:r>
              <a:rPr lang="es-AR" sz="1200" dirty="0" smtClean="0">
                <a:solidFill>
                  <a:schemeClr val="accent5">
                    <a:lumMod val="50000"/>
                  </a:schemeClr>
                </a:solidFill>
                <a:latin typeface="Encode Sans" panose="020B0604020202020204" charset="0"/>
              </a:rPr>
              <a:t> crecieron las cuentas a través de colocadores integrales (ACDI) con plataformas digitales  en el segundo trimestre 2022</a:t>
            </a:r>
          </a:p>
          <a:p>
            <a:pPr algn="ctr"/>
            <a:endParaRPr lang="es-AR" sz="1200" dirty="0">
              <a:solidFill>
                <a:schemeClr val="accent5">
                  <a:lumMod val="50000"/>
                </a:schemeClr>
              </a:solidFill>
              <a:latin typeface="Encode Sans" panose="020B0604020202020204" charset="0"/>
            </a:endParaRPr>
          </a:p>
          <a:p>
            <a:pPr algn="ctr"/>
            <a:r>
              <a:rPr lang="es-AR" b="1" dirty="0" smtClean="0">
                <a:solidFill>
                  <a:schemeClr val="accent5">
                    <a:lumMod val="50000"/>
                  </a:schemeClr>
                </a:solidFill>
                <a:latin typeface="Encode Sans" panose="020B0604020202020204" charset="0"/>
              </a:rPr>
              <a:t>99,78% </a:t>
            </a:r>
          </a:p>
          <a:p>
            <a:pPr algn="ctr"/>
            <a:r>
              <a:rPr lang="es-AR" sz="1200" dirty="0" smtClean="0">
                <a:solidFill>
                  <a:schemeClr val="accent5">
                    <a:lumMod val="50000"/>
                  </a:schemeClr>
                </a:solidFill>
                <a:latin typeface="Encode Sans" panose="020B0604020202020204" charset="0"/>
              </a:rPr>
              <a:t> de las cuentas abiertas a través de </a:t>
            </a:r>
            <a:r>
              <a:rPr lang="es-AR" sz="1200" dirty="0">
                <a:solidFill>
                  <a:schemeClr val="accent5">
                    <a:lumMod val="50000"/>
                  </a:schemeClr>
                </a:solidFill>
                <a:latin typeface="Encode Sans" panose="020B0604020202020204" charset="0"/>
              </a:rPr>
              <a:t>ACDI </a:t>
            </a:r>
            <a:r>
              <a:rPr lang="es-AR" sz="1200" dirty="0" smtClean="0">
                <a:solidFill>
                  <a:schemeClr val="accent5">
                    <a:lumMod val="50000"/>
                  </a:schemeClr>
                </a:solidFill>
                <a:latin typeface="Encode Sans" panose="020B0604020202020204" charset="0"/>
              </a:rPr>
              <a:t>corresponden </a:t>
            </a:r>
            <a:r>
              <a:rPr lang="es-AR" sz="1200" dirty="0">
                <a:solidFill>
                  <a:schemeClr val="accent5">
                    <a:lumMod val="50000"/>
                  </a:schemeClr>
                </a:solidFill>
                <a:latin typeface="Encode Sans" panose="020B0604020202020204" charset="0"/>
              </a:rPr>
              <a:t>a cuentas de personas humanas </a:t>
            </a:r>
          </a:p>
        </p:txBody>
      </p:sp>
    </p:spTree>
    <p:extLst>
      <p:ext uri="{BB962C8B-B14F-4D97-AF65-F5344CB8AC3E}">
        <p14:creationId xmlns:p14="http://schemas.microsoft.com/office/powerpoint/2010/main" val="255624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70685" y="106510"/>
            <a:ext cx="8973315" cy="666600"/>
          </a:xfrm>
        </p:spPr>
        <p:txBody>
          <a:bodyPr/>
          <a:lstStyle/>
          <a:p>
            <a:r>
              <a:rPr lang="es-AR" sz="1600" dirty="0" smtClean="0"/>
              <a:t>Evolución de Inversores FCI - modalidad tradicional -</a:t>
            </a:r>
            <a:endParaRPr lang="es-AR" sz="160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4294967295"/>
          </p:nvPr>
        </p:nvSpPr>
        <p:spPr>
          <a:xfrm>
            <a:off x="70104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FA5048-469E-4C0B-8017-77C25B71C1B7}" type="slidenum">
              <a:rPr lang="es-AR" smtClean="0"/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srgbClr val="001E62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4 Rectángulo"/>
          <p:cNvSpPr/>
          <p:nvPr/>
        </p:nvSpPr>
        <p:spPr>
          <a:xfrm>
            <a:off x="2443688" y="546601"/>
            <a:ext cx="4198360" cy="461665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AR" sz="800" b="1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Distribución entre Personas Humanas y Jurídicas </a:t>
            </a:r>
          </a:p>
          <a:p>
            <a:pPr algn="ctr"/>
            <a:r>
              <a:rPr lang="es-AR" sz="800" b="1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Cantidad de cuentas y montos</a:t>
            </a:r>
          </a:p>
          <a:p>
            <a:pPr algn="ctr"/>
            <a:r>
              <a:rPr lang="es-AR" sz="800" dirty="0" smtClean="0">
                <a:solidFill>
                  <a:srgbClr val="FFFFFF">
                    <a:lumMod val="50000"/>
                  </a:srgbClr>
                </a:solidFill>
                <a:latin typeface="Encode Sans" pitchFamily="2" charset="0"/>
              </a:rPr>
              <a:t>(dic 2019- jun 2022)</a:t>
            </a:r>
          </a:p>
        </p:txBody>
      </p:sp>
      <p:sp>
        <p:nvSpPr>
          <p:cNvPr id="14" name="211 CuadroTexto"/>
          <p:cNvSpPr txBox="1">
            <a:spLocks noChangeArrowheads="1"/>
          </p:cNvSpPr>
          <p:nvPr/>
        </p:nvSpPr>
        <p:spPr bwMode="auto">
          <a:xfrm>
            <a:off x="207694" y="4689621"/>
            <a:ext cx="4471988" cy="612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4276" tIns="37139" rIns="74276" bIns="37139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9pPr>
          </a:lstStyle>
          <a:p>
            <a:pPr defTabSz="685701">
              <a:spcBef>
                <a:spcPct val="30000"/>
              </a:spcBef>
              <a:buClrTx/>
            </a:pPr>
            <a:r>
              <a:rPr lang="es-ES" altLang="es-AR" sz="70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Fuente</a:t>
            </a:r>
            <a:r>
              <a:rPr lang="es-ES" altLang="es-AR" sz="700" i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: elaboración propia en base a </a:t>
            </a:r>
            <a:r>
              <a:rPr lang="es-ES" altLang="es-AR" sz="70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información de la CAFCI .</a:t>
            </a:r>
          </a:p>
          <a:p>
            <a:pPr defTabSz="685701">
              <a:spcBef>
                <a:spcPct val="30000"/>
              </a:spcBef>
              <a:buClrTx/>
            </a:pPr>
            <a:r>
              <a:rPr lang="es-ES" altLang="es-AR" sz="70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No se incluye a cuotapartistas que suscriben a través de los ACDIs</a:t>
            </a:r>
          </a:p>
          <a:p>
            <a:pPr defTabSz="685701">
              <a:spcBef>
                <a:spcPct val="30000"/>
              </a:spcBef>
              <a:buClrTx/>
            </a:pPr>
            <a:r>
              <a:rPr lang="es-ES" altLang="es-AR" sz="700" i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</a:rPr>
              <a:t>Se utiliza el tipo de cambio que surge de la normativa CNV RG Nro. 848.</a:t>
            </a:r>
            <a:endParaRPr lang="en-US" altLang="es-AR" sz="700" i="1" kern="1200" dirty="0">
              <a:solidFill>
                <a:schemeClr val="tx2">
                  <a:lumMod val="50000"/>
                </a:schemeClr>
              </a:solidFill>
              <a:latin typeface="Encode Sans" panose="020B0604020202020204" charset="0"/>
            </a:endParaRPr>
          </a:p>
          <a:p>
            <a:pPr defTabSz="685701">
              <a:spcBef>
                <a:spcPct val="30000"/>
              </a:spcBef>
              <a:buClrTx/>
            </a:pPr>
            <a:endParaRPr lang="en-US" altLang="es-AR" sz="700" i="1" kern="1200" dirty="0">
              <a:solidFill>
                <a:schemeClr val="tx2">
                  <a:lumMod val="50000"/>
                </a:schemeClr>
              </a:solidFill>
              <a:latin typeface="Encode Sans" panose="020B0604020202020204" charset="0"/>
              <a:cs typeface="+mn-cs"/>
            </a:endParaRPr>
          </a:p>
        </p:txBody>
      </p:sp>
      <p:sp>
        <p:nvSpPr>
          <p:cNvPr id="11" name="11 Rectángulo redondeado"/>
          <p:cNvSpPr/>
          <p:nvPr/>
        </p:nvSpPr>
        <p:spPr>
          <a:xfrm>
            <a:off x="556252" y="3678382"/>
            <a:ext cx="3447307" cy="923768"/>
          </a:xfrm>
          <a:prstGeom prst="roundRect">
            <a:avLst>
              <a:gd name="adj" fmla="val 18510"/>
            </a:avLst>
          </a:prstGeom>
          <a:solidFill>
            <a:srgbClr val="F2F9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600" b="1" dirty="0" smtClean="0">
                <a:solidFill>
                  <a:schemeClr val="accent5">
                    <a:lumMod val="50000"/>
                  </a:schemeClr>
                </a:solidFill>
                <a:latin typeface="Encode Sans" panose="020B0604020202020204" charset="0"/>
              </a:rPr>
              <a:t>+ 32 % </a:t>
            </a:r>
          </a:p>
          <a:p>
            <a:pPr algn="ctr"/>
            <a:r>
              <a:rPr lang="es-AR" sz="1100" dirty="0" smtClean="0">
                <a:solidFill>
                  <a:schemeClr val="accent5">
                    <a:lumMod val="50000"/>
                  </a:schemeClr>
                </a:solidFill>
                <a:latin typeface="Encode Sans" panose="020B0604020202020204" charset="0"/>
              </a:rPr>
              <a:t>Crecieron las cuentas FCI Personas Humanas desde junio 2021</a:t>
            </a:r>
            <a:endParaRPr lang="es-AR" sz="1100" dirty="0">
              <a:solidFill>
                <a:schemeClr val="accent5">
                  <a:lumMod val="50000"/>
                </a:schemeClr>
              </a:solidFill>
              <a:latin typeface="Encode Sans" panose="020B0604020202020204" charset="0"/>
            </a:endParaRPr>
          </a:p>
        </p:txBody>
      </p:sp>
      <p:sp>
        <p:nvSpPr>
          <p:cNvPr id="12" name="11 Rectángulo redondeado"/>
          <p:cNvSpPr/>
          <p:nvPr/>
        </p:nvSpPr>
        <p:spPr>
          <a:xfrm>
            <a:off x="5147162" y="3678382"/>
            <a:ext cx="3558894" cy="937823"/>
          </a:xfrm>
          <a:prstGeom prst="roundRect">
            <a:avLst>
              <a:gd name="adj" fmla="val 19025"/>
            </a:avLst>
          </a:prstGeom>
          <a:solidFill>
            <a:srgbClr val="F2F9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600" b="1" dirty="0" smtClean="0">
                <a:solidFill>
                  <a:schemeClr val="accent5">
                    <a:lumMod val="50000"/>
                  </a:schemeClr>
                </a:solidFill>
                <a:latin typeface="Encode Sans" panose="020B0604020202020204" charset="0"/>
              </a:rPr>
              <a:t>+52%</a:t>
            </a:r>
          </a:p>
          <a:p>
            <a:pPr algn="ctr"/>
            <a:r>
              <a:rPr lang="es-AR" sz="1100" dirty="0">
                <a:solidFill>
                  <a:schemeClr val="accent5">
                    <a:lumMod val="50000"/>
                  </a:schemeClr>
                </a:solidFill>
                <a:latin typeface="Encode Sans" panose="020B0604020202020204" charset="0"/>
              </a:rPr>
              <a:t> </a:t>
            </a:r>
            <a:r>
              <a:rPr lang="es-AR" sz="1100" dirty="0" smtClean="0">
                <a:solidFill>
                  <a:schemeClr val="accent5">
                    <a:lumMod val="50000"/>
                  </a:schemeClr>
                </a:solidFill>
                <a:latin typeface="Encode Sans" panose="020B0604020202020204" charset="0"/>
              </a:rPr>
              <a:t>Crecieron las cuentas FCI Personas Jurídicas desde junio 2021</a:t>
            </a:r>
            <a:endParaRPr lang="es-AR" sz="1100" dirty="0">
              <a:solidFill>
                <a:schemeClr val="accent5">
                  <a:lumMod val="50000"/>
                </a:schemeClr>
              </a:solidFill>
              <a:latin typeface="Encode Sans" panose="020B0604020202020204" charset="0"/>
            </a:endParaRPr>
          </a:p>
        </p:txBody>
      </p:sp>
      <p:graphicFrame>
        <p:nvGraphicFramePr>
          <p:cNvPr id="17" name="Gráfico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458370"/>
              </p:ext>
            </p:extLst>
          </p:nvPr>
        </p:nvGraphicFramePr>
        <p:xfrm>
          <a:off x="52040" y="885155"/>
          <a:ext cx="4296936" cy="27057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Gráfico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5839677"/>
              </p:ext>
            </p:extLst>
          </p:nvPr>
        </p:nvGraphicFramePr>
        <p:xfrm>
          <a:off x="4348976" y="913132"/>
          <a:ext cx="4795024" cy="26632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262654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98" name="Google Shape;498;p46"/>
          <p:cNvCxnSpPr/>
          <p:nvPr/>
        </p:nvCxnSpPr>
        <p:spPr>
          <a:xfrm rot="10800000" flipH="1">
            <a:off x="556208" y="3297593"/>
            <a:ext cx="783900" cy="300"/>
          </a:xfrm>
          <a:prstGeom prst="straightConnector1">
            <a:avLst/>
          </a:prstGeom>
          <a:noFill/>
          <a:ln w="19050" cap="flat" cmpd="sng">
            <a:solidFill>
              <a:srgbClr val="37B9EC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499" name="Google Shape;499;p46"/>
          <p:cNvGrpSpPr/>
          <p:nvPr/>
        </p:nvGrpSpPr>
        <p:grpSpPr>
          <a:xfrm>
            <a:off x="555100" y="3850864"/>
            <a:ext cx="2454493" cy="322991"/>
            <a:chOff x="665550" y="4210175"/>
            <a:chExt cx="2090175" cy="275050"/>
          </a:xfrm>
        </p:grpSpPr>
        <p:sp>
          <p:nvSpPr>
            <p:cNvPr id="500" name="Google Shape;500;p46"/>
            <p:cNvSpPr/>
            <p:nvPr/>
          </p:nvSpPr>
          <p:spPr>
            <a:xfrm>
              <a:off x="1567750" y="4237550"/>
              <a:ext cx="76825" cy="98550"/>
            </a:xfrm>
            <a:custGeom>
              <a:avLst/>
              <a:gdLst/>
              <a:ahLst/>
              <a:cxnLst/>
              <a:rect l="l" t="t" r="r" b="b"/>
              <a:pathLst>
                <a:path w="3073" h="3942" extrusionOk="0">
                  <a:moveTo>
                    <a:pt x="1858" y="1"/>
                  </a:moveTo>
                  <a:cubicBezTo>
                    <a:pt x="1286" y="1"/>
                    <a:pt x="834" y="167"/>
                    <a:pt x="500" y="525"/>
                  </a:cubicBezTo>
                  <a:cubicBezTo>
                    <a:pt x="167" y="882"/>
                    <a:pt x="0" y="1358"/>
                    <a:pt x="0" y="1977"/>
                  </a:cubicBezTo>
                  <a:cubicBezTo>
                    <a:pt x="0" y="2584"/>
                    <a:pt x="167" y="3061"/>
                    <a:pt x="500" y="3418"/>
                  </a:cubicBezTo>
                  <a:cubicBezTo>
                    <a:pt x="834" y="3763"/>
                    <a:pt x="1286" y="3942"/>
                    <a:pt x="1858" y="3942"/>
                  </a:cubicBezTo>
                  <a:cubicBezTo>
                    <a:pt x="2084" y="3942"/>
                    <a:pt x="2298" y="3918"/>
                    <a:pt x="2501" y="3858"/>
                  </a:cubicBezTo>
                  <a:cubicBezTo>
                    <a:pt x="2703" y="3787"/>
                    <a:pt x="2893" y="3704"/>
                    <a:pt x="3072" y="3573"/>
                  </a:cubicBezTo>
                  <a:lnTo>
                    <a:pt x="3072" y="3037"/>
                  </a:lnTo>
                  <a:cubicBezTo>
                    <a:pt x="2905" y="3203"/>
                    <a:pt x="2715" y="3323"/>
                    <a:pt x="2512" y="3406"/>
                  </a:cubicBezTo>
                  <a:cubicBezTo>
                    <a:pt x="2322" y="3477"/>
                    <a:pt x="2120" y="3525"/>
                    <a:pt x="1893" y="3525"/>
                  </a:cubicBezTo>
                  <a:cubicBezTo>
                    <a:pt x="1453" y="3525"/>
                    <a:pt x="1119" y="3394"/>
                    <a:pt x="893" y="3120"/>
                  </a:cubicBezTo>
                  <a:cubicBezTo>
                    <a:pt x="667" y="2858"/>
                    <a:pt x="548" y="2477"/>
                    <a:pt x="548" y="1977"/>
                  </a:cubicBezTo>
                  <a:cubicBezTo>
                    <a:pt x="548" y="1465"/>
                    <a:pt x="667" y="1084"/>
                    <a:pt x="893" y="822"/>
                  </a:cubicBezTo>
                  <a:cubicBezTo>
                    <a:pt x="1119" y="548"/>
                    <a:pt x="1453" y="417"/>
                    <a:pt x="1893" y="417"/>
                  </a:cubicBezTo>
                  <a:cubicBezTo>
                    <a:pt x="2120" y="417"/>
                    <a:pt x="2322" y="465"/>
                    <a:pt x="2512" y="536"/>
                  </a:cubicBezTo>
                  <a:cubicBezTo>
                    <a:pt x="2715" y="620"/>
                    <a:pt x="2905" y="739"/>
                    <a:pt x="3072" y="906"/>
                  </a:cubicBezTo>
                  <a:lnTo>
                    <a:pt x="3072" y="358"/>
                  </a:lnTo>
                  <a:cubicBezTo>
                    <a:pt x="2893" y="239"/>
                    <a:pt x="2703" y="144"/>
                    <a:pt x="2501" y="84"/>
                  </a:cubicBezTo>
                  <a:cubicBezTo>
                    <a:pt x="2310" y="25"/>
                    <a:pt x="2096" y="1"/>
                    <a:pt x="1858" y="1"/>
                  </a:cubicBez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46"/>
            <p:cNvSpPr/>
            <p:nvPr/>
          </p:nvSpPr>
          <p:spPr>
            <a:xfrm>
              <a:off x="1659125" y="4261075"/>
              <a:ext cx="65500" cy="75025"/>
            </a:xfrm>
            <a:custGeom>
              <a:avLst/>
              <a:gdLst/>
              <a:ahLst/>
              <a:cxnLst/>
              <a:rect l="l" t="t" r="r" b="b"/>
              <a:pathLst>
                <a:path w="2620" h="3001" extrusionOk="0">
                  <a:moveTo>
                    <a:pt x="1310" y="405"/>
                  </a:moveTo>
                  <a:cubicBezTo>
                    <a:pt x="1560" y="405"/>
                    <a:pt x="1751" y="500"/>
                    <a:pt x="1894" y="703"/>
                  </a:cubicBezTo>
                  <a:cubicBezTo>
                    <a:pt x="2048" y="893"/>
                    <a:pt x="2120" y="1167"/>
                    <a:pt x="2120" y="1500"/>
                  </a:cubicBezTo>
                  <a:cubicBezTo>
                    <a:pt x="2120" y="1846"/>
                    <a:pt x="2048" y="2108"/>
                    <a:pt x="1894" y="2310"/>
                  </a:cubicBezTo>
                  <a:cubicBezTo>
                    <a:pt x="1751" y="2513"/>
                    <a:pt x="1560" y="2608"/>
                    <a:pt x="1310" y="2608"/>
                  </a:cubicBezTo>
                  <a:cubicBezTo>
                    <a:pt x="1048" y="2608"/>
                    <a:pt x="858" y="2513"/>
                    <a:pt x="703" y="2310"/>
                  </a:cubicBezTo>
                  <a:cubicBezTo>
                    <a:pt x="560" y="2120"/>
                    <a:pt x="489" y="1846"/>
                    <a:pt x="489" y="1500"/>
                  </a:cubicBezTo>
                  <a:cubicBezTo>
                    <a:pt x="489" y="1167"/>
                    <a:pt x="560" y="893"/>
                    <a:pt x="703" y="703"/>
                  </a:cubicBezTo>
                  <a:cubicBezTo>
                    <a:pt x="858" y="500"/>
                    <a:pt x="1048" y="405"/>
                    <a:pt x="1310" y="405"/>
                  </a:cubicBezTo>
                  <a:close/>
                  <a:moveTo>
                    <a:pt x="1310" y="0"/>
                  </a:moveTo>
                  <a:cubicBezTo>
                    <a:pt x="893" y="0"/>
                    <a:pt x="572" y="143"/>
                    <a:pt x="346" y="405"/>
                  </a:cubicBezTo>
                  <a:cubicBezTo>
                    <a:pt x="108" y="667"/>
                    <a:pt x="0" y="1036"/>
                    <a:pt x="0" y="1500"/>
                  </a:cubicBezTo>
                  <a:cubicBezTo>
                    <a:pt x="0" y="1977"/>
                    <a:pt x="108" y="2334"/>
                    <a:pt x="346" y="2608"/>
                  </a:cubicBezTo>
                  <a:cubicBezTo>
                    <a:pt x="572" y="2870"/>
                    <a:pt x="893" y="3001"/>
                    <a:pt x="1310" y="3001"/>
                  </a:cubicBezTo>
                  <a:cubicBezTo>
                    <a:pt x="1715" y="3001"/>
                    <a:pt x="2036" y="2870"/>
                    <a:pt x="2263" y="2608"/>
                  </a:cubicBezTo>
                  <a:cubicBezTo>
                    <a:pt x="2501" y="2334"/>
                    <a:pt x="2620" y="1977"/>
                    <a:pt x="2620" y="1500"/>
                  </a:cubicBezTo>
                  <a:cubicBezTo>
                    <a:pt x="2620" y="1036"/>
                    <a:pt x="2501" y="667"/>
                    <a:pt x="2263" y="405"/>
                  </a:cubicBezTo>
                  <a:cubicBezTo>
                    <a:pt x="2036" y="143"/>
                    <a:pt x="1715" y="0"/>
                    <a:pt x="1310" y="0"/>
                  </a:cubicBez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46"/>
            <p:cNvSpPr/>
            <p:nvPr/>
          </p:nvSpPr>
          <p:spPr>
            <a:xfrm>
              <a:off x="1743350" y="4261075"/>
              <a:ext cx="104225" cy="73250"/>
            </a:xfrm>
            <a:custGeom>
              <a:avLst/>
              <a:gdLst/>
              <a:ahLst/>
              <a:cxnLst/>
              <a:rect l="l" t="t" r="r" b="b"/>
              <a:pathLst>
                <a:path w="4169" h="2930" extrusionOk="0">
                  <a:moveTo>
                    <a:pt x="1394" y="0"/>
                  </a:moveTo>
                  <a:cubicBezTo>
                    <a:pt x="1192" y="0"/>
                    <a:pt x="1013" y="48"/>
                    <a:pt x="858" y="131"/>
                  </a:cubicBezTo>
                  <a:cubicBezTo>
                    <a:pt x="715" y="215"/>
                    <a:pt x="584" y="346"/>
                    <a:pt x="477" y="512"/>
                  </a:cubicBezTo>
                  <a:lnTo>
                    <a:pt x="477" y="72"/>
                  </a:lnTo>
                  <a:lnTo>
                    <a:pt x="1" y="72"/>
                  </a:lnTo>
                  <a:lnTo>
                    <a:pt x="1" y="2929"/>
                  </a:lnTo>
                  <a:lnTo>
                    <a:pt x="477" y="2929"/>
                  </a:lnTo>
                  <a:lnTo>
                    <a:pt x="477" y="1310"/>
                  </a:lnTo>
                  <a:cubicBezTo>
                    <a:pt x="477" y="1036"/>
                    <a:pt x="549" y="822"/>
                    <a:pt x="691" y="655"/>
                  </a:cubicBezTo>
                  <a:cubicBezTo>
                    <a:pt x="822" y="500"/>
                    <a:pt x="1013" y="417"/>
                    <a:pt x="1251" y="417"/>
                  </a:cubicBezTo>
                  <a:cubicBezTo>
                    <a:pt x="1453" y="417"/>
                    <a:pt x="1608" y="477"/>
                    <a:pt x="1704" y="608"/>
                  </a:cubicBezTo>
                  <a:cubicBezTo>
                    <a:pt x="1799" y="738"/>
                    <a:pt x="1846" y="941"/>
                    <a:pt x="1846" y="1227"/>
                  </a:cubicBezTo>
                  <a:lnTo>
                    <a:pt x="1846" y="2929"/>
                  </a:lnTo>
                  <a:lnTo>
                    <a:pt x="2323" y="2929"/>
                  </a:lnTo>
                  <a:lnTo>
                    <a:pt x="2323" y="1310"/>
                  </a:lnTo>
                  <a:cubicBezTo>
                    <a:pt x="2323" y="1036"/>
                    <a:pt x="2394" y="822"/>
                    <a:pt x="2537" y="655"/>
                  </a:cubicBezTo>
                  <a:cubicBezTo>
                    <a:pt x="2680" y="488"/>
                    <a:pt x="2870" y="417"/>
                    <a:pt x="3108" y="417"/>
                  </a:cubicBezTo>
                  <a:cubicBezTo>
                    <a:pt x="3311" y="417"/>
                    <a:pt x="3454" y="477"/>
                    <a:pt x="3549" y="608"/>
                  </a:cubicBezTo>
                  <a:cubicBezTo>
                    <a:pt x="3656" y="750"/>
                    <a:pt x="3704" y="953"/>
                    <a:pt x="3704" y="1227"/>
                  </a:cubicBezTo>
                  <a:lnTo>
                    <a:pt x="3704" y="2929"/>
                  </a:lnTo>
                  <a:lnTo>
                    <a:pt x="4168" y="2929"/>
                  </a:lnTo>
                  <a:lnTo>
                    <a:pt x="4168" y="1203"/>
                  </a:lnTo>
                  <a:cubicBezTo>
                    <a:pt x="4168" y="822"/>
                    <a:pt x="4085" y="524"/>
                    <a:pt x="3930" y="322"/>
                  </a:cubicBezTo>
                  <a:cubicBezTo>
                    <a:pt x="3763" y="107"/>
                    <a:pt x="3537" y="0"/>
                    <a:pt x="3239" y="0"/>
                  </a:cubicBezTo>
                  <a:cubicBezTo>
                    <a:pt x="3013" y="0"/>
                    <a:pt x="2823" y="60"/>
                    <a:pt x="2668" y="155"/>
                  </a:cubicBezTo>
                  <a:cubicBezTo>
                    <a:pt x="2501" y="262"/>
                    <a:pt x="2358" y="417"/>
                    <a:pt x="2239" y="619"/>
                  </a:cubicBezTo>
                  <a:cubicBezTo>
                    <a:pt x="2168" y="417"/>
                    <a:pt x="2061" y="274"/>
                    <a:pt x="1918" y="167"/>
                  </a:cubicBezTo>
                  <a:cubicBezTo>
                    <a:pt x="1775" y="60"/>
                    <a:pt x="1596" y="0"/>
                    <a:pt x="1394" y="0"/>
                  </a:cubicBez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46"/>
            <p:cNvSpPr/>
            <p:nvPr/>
          </p:nvSpPr>
          <p:spPr>
            <a:xfrm>
              <a:off x="1871050" y="4235175"/>
              <a:ext cx="11650" cy="99150"/>
            </a:xfrm>
            <a:custGeom>
              <a:avLst/>
              <a:gdLst/>
              <a:ahLst/>
              <a:cxnLst/>
              <a:rect l="l" t="t" r="r" b="b"/>
              <a:pathLst>
                <a:path w="466" h="3966" extrusionOk="0">
                  <a:moveTo>
                    <a:pt x="1" y="0"/>
                  </a:moveTo>
                  <a:lnTo>
                    <a:pt x="1" y="596"/>
                  </a:lnTo>
                  <a:lnTo>
                    <a:pt x="465" y="596"/>
                  </a:lnTo>
                  <a:lnTo>
                    <a:pt x="465" y="0"/>
                  </a:lnTo>
                  <a:close/>
                  <a:moveTo>
                    <a:pt x="1" y="1108"/>
                  </a:moveTo>
                  <a:lnTo>
                    <a:pt x="1" y="3965"/>
                  </a:lnTo>
                  <a:lnTo>
                    <a:pt x="465" y="3965"/>
                  </a:lnTo>
                  <a:lnTo>
                    <a:pt x="465" y="1108"/>
                  </a:ln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46"/>
            <p:cNvSpPr/>
            <p:nvPr/>
          </p:nvSpPr>
          <p:spPr>
            <a:xfrm>
              <a:off x="1902000" y="4261075"/>
              <a:ext cx="54500" cy="75025"/>
            </a:xfrm>
            <a:custGeom>
              <a:avLst/>
              <a:gdLst/>
              <a:ahLst/>
              <a:cxnLst/>
              <a:rect l="l" t="t" r="r" b="b"/>
              <a:pathLst>
                <a:path w="2180" h="3001" extrusionOk="0">
                  <a:moveTo>
                    <a:pt x="1120" y="0"/>
                  </a:moveTo>
                  <a:cubicBezTo>
                    <a:pt x="763" y="0"/>
                    <a:pt x="501" y="84"/>
                    <a:pt x="311" y="227"/>
                  </a:cubicBezTo>
                  <a:cubicBezTo>
                    <a:pt x="120" y="369"/>
                    <a:pt x="25" y="584"/>
                    <a:pt x="25" y="846"/>
                  </a:cubicBezTo>
                  <a:cubicBezTo>
                    <a:pt x="25" y="1072"/>
                    <a:pt x="84" y="1239"/>
                    <a:pt x="215" y="1370"/>
                  </a:cubicBezTo>
                  <a:cubicBezTo>
                    <a:pt x="346" y="1500"/>
                    <a:pt x="549" y="1584"/>
                    <a:pt x="846" y="1655"/>
                  </a:cubicBezTo>
                  <a:lnTo>
                    <a:pt x="1013" y="1691"/>
                  </a:lnTo>
                  <a:cubicBezTo>
                    <a:pt x="1299" y="1751"/>
                    <a:pt x="1489" y="1822"/>
                    <a:pt x="1573" y="1881"/>
                  </a:cubicBezTo>
                  <a:cubicBezTo>
                    <a:pt x="1656" y="1953"/>
                    <a:pt x="1704" y="2048"/>
                    <a:pt x="1704" y="2179"/>
                  </a:cubicBezTo>
                  <a:cubicBezTo>
                    <a:pt x="1704" y="2310"/>
                    <a:pt x="1644" y="2417"/>
                    <a:pt x="1525" y="2501"/>
                  </a:cubicBezTo>
                  <a:cubicBezTo>
                    <a:pt x="1406" y="2572"/>
                    <a:pt x="1239" y="2608"/>
                    <a:pt x="1013" y="2608"/>
                  </a:cubicBezTo>
                  <a:cubicBezTo>
                    <a:pt x="846" y="2608"/>
                    <a:pt x="680" y="2584"/>
                    <a:pt x="513" y="2548"/>
                  </a:cubicBezTo>
                  <a:cubicBezTo>
                    <a:pt x="346" y="2501"/>
                    <a:pt x="180" y="2429"/>
                    <a:pt x="1" y="2346"/>
                  </a:cubicBezTo>
                  <a:lnTo>
                    <a:pt x="1" y="2822"/>
                  </a:lnTo>
                  <a:cubicBezTo>
                    <a:pt x="180" y="2882"/>
                    <a:pt x="358" y="2929"/>
                    <a:pt x="525" y="2953"/>
                  </a:cubicBezTo>
                  <a:cubicBezTo>
                    <a:pt x="692" y="2989"/>
                    <a:pt x="846" y="3001"/>
                    <a:pt x="1001" y="3001"/>
                  </a:cubicBezTo>
                  <a:cubicBezTo>
                    <a:pt x="1370" y="3001"/>
                    <a:pt x="1656" y="2929"/>
                    <a:pt x="1870" y="2774"/>
                  </a:cubicBezTo>
                  <a:cubicBezTo>
                    <a:pt x="2073" y="2620"/>
                    <a:pt x="2180" y="2405"/>
                    <a:pt x="2180" y="2143"/>
                  </a:cubicBezTo>
                  <a:cubicBezTo>
                    <a:pt x="2180" y="1905"/>
                    <a:pt x="2108" y="1727"/>
                    <a:pt x="1965" y="1596"/>
                  </a:cubicBezTo>
                  <a:cubicBezTo>
                    <a:pt x="1835" y="1465"/>
                    <a:pt x="1596" y="1370"/>
                    <a:pt x="1263" y="1298"/>
                  </a:cubicBezTo>
                  <a:lnTo>
                    <a:pt x="1096" y="1262"/>
                  </a:lnTo>
                  <a:cubicBezTo>
                    <a:pt x="846" y="1203"/>
                    <a:pt x="680" y="1143"/>
                    <a:pt x="596" y="1084"/>
                  </a:cubicBezTo>
                  <a:cubicBezTo>
                    <a:pt x="513" y="1024"/>
                    <a:pt x="477" y="941"/>
                    <a:pt x="477" y="822"/>
                  </a:cubicBezTo>
                  <a:cubicBezTo>
                    <a:pt x="477" y="679"/>
                    <a:pt x="537" y="572"/>
                    <a:pt x="644" y="500"/>
                  </a:cubicBezTo>
                  <a:cubicBezTo>
                    <a:pt x="763" y="429"/>
                    <a:pt x="942" y="393"/>
                    <a:pt x="1168" y="393"/>
                  </a:cubicBezTo>
                  <a:cubicBezTo>
                    <a:pt x="1323" y="393"/>
                    <a:pt x="1477" y="417"/>
                    <a:pt x="1620" y="453"/>
                  </a:cubicBezTo>
                  <a:cubicBezTo>
                    <a:pt x="1763" y="488"/>
                    <a:pt x="1894" y="536"/>
                    <a:pt x="2025" y="608"/>
                  </a:cubicBezTo>
                  <a:lnTo>
                    <a:pt x="2025" y="155"/>
                  </a:lnTo>
                  <a:cubicBezTo>
                    <a:pt x="1906" y="107"/>
                    <a:pt x="1763" y="72"/>
                    <a:pt x="1608" y="48"/>
                  </a:cubicBezTo>
                  <a:cubicBezTo>
                    <a:pt x="1454" y="24"/>
                    <a:pt x="1287" y="0"/>
                    <a:pt x="1120" y="0"/>
                  </a:cubicBez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46"/>
            <p:cNvSpPr/>
            <p:nvPr/>
          </p:nvSpPr>
          <p:spPr>
            <a:xfrm>
              <a:off x="1975225" y="4235175"/>
              <a:ext cx="11950" cy="99150"/>
            </a:xfrm>
            <a:custGeom>
              <a:avLst/>
              <a:gdLst/>
              <a:ahLst/>
              <a:cxnLst/>
              <a:rect l="l" t="t" r="r" b="b"/>
              <a:pathLst>
                <a:path w="478" h="3966" extrusionOk="0">
                  <a:moveTo>
                    <a:pt x="1" y="0"/>
                  </a:moveTo>
                  <a:lnTo>
                    <a:pt x="1" y="596"/>
                  </a:lnTo>
                  <a:lnTo>
                    <a:pt x="477" y="596"/>
                  </a:lnTo>
                  <a:lnTo>
                    <a:pt x="477" y="0"/>
                  </a:lnTo>
                  <a:close/>
                  <a:moveTo>
                    <a:pt x="1" y="1108"/>
                  </a:moveTo>
                  <a:lnTo>
                    <a:pt x="1" y="3965"/>
                  </a:lnTo>
                  <a:lnTo>
                    <a:pt x="477" y="3965"/>
                  </a:lnTo>
                  <a:lnTo>
                    <a:pt x="477" y="1108"/>
                  </a:ln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46"/>
            <p:cNvSpPr/>
            <p:nvPr/>
          </p:nvSpPr>
          <p:spPr>
            <a:xfrm>
              <a:off x="2006500" y="4229825"/>
              <a:ext cx="65500" cy="106275"/>
            </a:xfrm>
            <a:custGeom>
              <a:avLst/>
              <a:gdLst/>
              <a:ahLst/>
              <a:cxnLst/>
              <a:rect l="l" t="t" r="r" b="b"/>
              <a:pathLst>
                <a:path w="2620" h="4251" extrusionOk="0">
                  <a:moveTo>
                    <a:pt x="1655" y="0"/>
                  </a:moveTo>
                  <a:lnTo>
                    <a:pt x="953" y="965"/>
                  </a:lnTo>
                  <a:lnTo>
                    <a:pt x="1334" y="965"/>
                  </a:lnTo>
                  <a:lnTo>
                    <a:pt x="2167" y="0"/>
                  </a:lnTo>
                  <a:close/>
                  <a:moveTo>
                    <a:pt x="1310" y="1655"/>
                  </a:moveTo>
                  <a:cubicBezTo>
                    <a:pt x="1560" y="1655"/>
                    <a:pt x="1750" y="1750"/>
                    <a:pt x="1905" y="1953"/>
                  </a:cubicBezTo>
                  <a:cubicBezTo>
                    <a:pt x="2048" y="2143"/>
                    <a:pt x="2119" y="2417"/>
                    <a:pt x="2119" y="2750"/>
                  </a:cubicBezTo>
                  <a:cubicBezTo>
                    <a:pt x="2119" y="3096"/>
                    <a:pt x="2048" y="3358"/>
                    <a:pt x="1905" y="3560"/>
                  </a:cubicBezTo>
                  <a:cubicBezTo>
                    <a:pt x="1750" y="3763"/>
                    <a:pt x="1560" y="3858"/>
                    <a:pt x="1310" y="3858"/>
                  </a:cubicBezTo>
                  <a:cubicBezTo>
                    <a:pt x="1048" y="3858"/>
                    <a:pt x="857" y="3763"/>
                    <a:pt x="703" y="3560"/>
                  </a:cubicBezTo>
                  <a:cubicBezTo>
                    <a:pt x="560" y="3370"/>
                    <a:pt x="488" y="3096"/>
                    <a:pt x="488" y="2750"/>
                  </a:cubicBezTo>
                  <a:cubicBezTo>
                    <a:pt x="488" y="2417"/>
                    <a:pt x="560" y="2143"/>
                    <a:pt x="714" y="1953"/>
                  </a:cubicBezTo>
                  <a:cubicBezTo>
                    <a:pt x="857" y="1750"/>
                    <a:pt x="1060" y="1655"/>
                    <a:pt x="1310" y="1655"/>
                  </a:cubicBezTo>
                  <a:close/>
                  <a:moveTo>
                    <a:pt x="1310" y="1250"/>
                  </a:moveTo>
                  <a:cubicBezTo>
                    <a:pt x="893" y="1250"/>
                    <a:pt x="572" y="1393"/>
                    <a:pt x="345" y="1655"/>
                  </a:cubicBezTo>
                  <a:cubicBezTo>
                    <a:pt x="107" y="1917"/>
                    <a:pt x="0" y="2286"/>
                    <a:pt x="0" y="2750"/>
                  </a:cubicBezTo>
                  <a:cubicBezTo>
                    <a:pt x="0" y="3227"/>
                    <a:pt x="107" y="3584"/>
                    <a:pt x="345" y="3858"/>
                  </a:cubicBezTo>
                  <a:cubicBezTo>
                    <a:pt x="572" y="4120"/>
                    <a:pt x="893" y="4251"/>
                    <a:pt x="1310" y="4251"/>
                  </a:cubicBezTo>
                  <a:cubicBezTo>
                    <a:pt x="1715" y="4251"/>
                    <a:pt x="2036" y="4120"/>
                    <a:pt x="2262" y="3858"/>
                  </a:cubicBezTo>
                  <a:cubicBezTo>
                    <a:pt x="2500" y="3584"/>
                    <a:pt x="2619" y="3227"/>
                    <a:pt x="2619" y="2750"/>
                  </a:cubicBezTo>
                  <a:cubicBezTo>
                    <a:pt x="2619" y="2286"/>
                    <a:pt x="2500" y="1917"/>
                    <a:pt x="2262" y="1655"/>
                  </a:cubicBezTo>
                  <a:cubicBezTo>
                    <a:pt x="2036" y="1393"/>
                    <a:pt x="1715" y="1250"/>
                    <a:pt x="1310" y="1250"/>
                  </a:cubicBez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46"/>
            <p:cNvSpPr/>
            <p:nvPr/>
          </p:nvSpPr>
          <p:spPr>
            <a:xfrm>
              <a:off x="2090725" y="4261075"/>
              <a:ext cx="59850" cy="73250"/>
            </a:xfrm>
            <a:custGeom>
              <a:avLst/>
              <a:gdLst/>
              <a:ahLst/>
              <a:cxnLst/>
              <a:rect l="l" t="t" r="r" b="b"/>
              <a:pathLst>
                <a:path w="2394" h="2930" extrusionOk="0">
                  <a:moveTo>
                    <a:pt x="1394" y="0"/>
                  </a:moveTo>
                  <a:cubicBezTo>
                    <a:pt x="1203" y="0"/>
                    <a:pt x="1024" y="48"/>
                    <a:pt x="870" y="131"/>
                  </a:cubicBezTo>
                  <a:cubicBezTo>
                    <a:pt x="715" y="215"/>
                    <a:pt x="584" y="346"/>
                    <a:pt x="477" y="512"/>
                  </a:cubicBezTo>
                  <a:lnTo>
                    <a:pt x="477" y="72"/>
                  </a:lnTo>
                  <a:lnTo>
                    <a:pt x="1" y="72"/>
                  </a:lnTo>
                  <a:lnTo>
                    <a:pt x="1" y="2929"/>
                  </a:lnTo>
                  <a:lnTo>
                    <a:pt x="477" y="2929"/>
                  </a:lnTo>
                  <a:lnTo>
                    <a:pt x="477" y="1310"/>
                  </a:lnTo>
                  <a:cubicBezTo>
                    <a:pt x="477" y="1036"/>
                    <a:pt x="548" y="822"/>
                    <a:pt x="691" y="655"/>
                  </a:cubicBezTo>
                  <a:cubicBezTo>
                    <a:pt x="846" y="488"/>
                    <a:pt x="1036" y="417"/>
                    <a:pt x="1298" y="417"/>
                  </a:cubicBezTo>
                  <a:cubicBezTo>
                    <a:pt x="1501" y="417"/>
                    <a:pt x="1667" y="477"/>
                    <a:pt x="1763" y="619"/>
                  </a:cubicBezTo>
                  <a:cubicBezTo>
                    <a:pt x="1870" y="750"/>
                    <a:pt x="1929" y="953"/>
                    <a:pt x="1929" y="1227"/>
                  </a:cubicBezTo>
                  <a:lnTo>
                    <a:pt x="1929" y="2929"/>
                  </a:lnTo>
                  <a:lnTo>
                    <a:pt x="2394" y="2929"/>
                  </a:lnTo>
                  <a:lnTo>
                    <a:pt x="2394" y="1203"/>
                  </a:lnTo>
                  <a:cubicBezTo>
                    <a:pt x="2394" y="810"/>
                    <a:pt x="2310" y="512"/>
                    <a:pt x="2144" y="310"/>
                  </a:cubicBezTo>
                  <a:cubicBezTo>
                    <a:pt x="1977" y="107"/>
                    <a:pt x="1727" y="0"/>
                    <a:pt x="1394" y="0"/>
                  </a:cubicBez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46"/>
            <p:cNvSpPr/>
            <p:nvPr/>
          </p:nvSpPr>
          <p:spPr>
            <a:xfrm>
              <a:off x="2216050" y="4239050"/>
              <a:ext cx="72050" cy="95275"/>
            </a:xfrm>
            <a:custGeom>
              <a:avLst/>
              <a:gdLst/>
              <a:ahLst/>
              <a:cxnLst/>
              <a:rect l="l" t="t" r="r" b="b"/>
              <a:pathLst>
                <a:path w="2882" h="3811" extrusionOk="0">
                  <a:moveTo>
                    <a:pt x="0" y="0"/>
                  </a:moveTo>
                  <a:lnTo>
                    <a:pt x="0" y="3810"/>
                  </a:lnTo>
                  <a:lnTo>
                    <a:pt x="500" y="3810"/>
                  </a:lnTo>
                  <a:lnTo>
                    <a:pt x="500" y="631"/>
                  </a:lnTo>
                  <a:lnTo>
                    <a:pt x="2191" y="3810"/>
                  </a:lnTo>
                  <a:lnTo>
                    <a:pt x="2881" y="3810"/>
                  </a:lnTo>
                  <a:lnTo>
                    <a:pt x="2881" y="0"/>
                  </a:lnTo>
                  <a:lnTo>
                    <a:pt x="2381" y="0"/>
                  </a:lnTo>
                  <a:lnTo>
                    <a:pt x="2381" y="3191"/>
                  </a:lnTo>
                  <a:lnTo>
                    <a:pt x="703" y="0"/>
                  </a:ln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46"/>
            <p:cNvSpPr/>
            <p:nvPr/>
          </p:nvSpPr>
          <p:spPr>
            <a:xfrm>
              <a:off x="2308900" y="4261075"/>
              <a:ext cx="60150" cy="75025"/>
            </a:xfrm>
            <a:custGeom>
              <a:avLst/>
              <a:gdLst/>
              <a:ahLst/>
              <a:cxnLst/>
              <a:rect l="l" t="t" r="r" b="b"/>
              <a:pathLst>
                <a:path w="2406" h="3001" extrusionOk="0">
                  <a:moveTo>
                    <a:pt x="1942" y="1489"/>
                  </a:moveTo>
                  <a:lnTo>
                    <a:pt x="1942" y="1596"/>
                  </a:lnTo>
                  <a:cubicBezTo>
                    <a:pt x="1942" y="1905"/>
                    <a:pt x="1858" y="2155"/>
                    <a:pt x="1703" y="2334"/>
                  </a:cubicBezTo>
                  <a:cubicBezTo>
                    <a:pt x="1549" y="2524"/>
                    <a:pt x="1334" y="2608"/>
                    <a:pt x="1072" y="2608"/>
                  </a:cubicBezTo>
                  <a:cubicBezTo>
                    <a:pt x="894" y="2608"/>
                    <a:pt x="739" y="2560"/>
                    <a:pt x="632" y="2465"/>
                  </a:cubicBezTo>
                  <a:cubicBezTo>
                    <a:pt x="525" y="2370"/>
                    <a:pt x="465" y="2239"/>
                    <a:pt x="465" y="2072"/>
                  </a:cubicBezTo>
                  <a:cubicBezTo>
                    <a:pt x="465" y="1858"/>
                    <a:pt x="537" y="1715"/>
                    <a:pt x="691" y="1620"/>
                  </a:cubicBezTo>
                  <a:cubicBezTo>
                    <a:pt x="834" y="1536"/>
                    <a:pt x="1096" y="1489"/>
                    <a:pt x="1477" y="1489"/>
                  </a:cubicBezTo>
                  <a:close/>
                  <a:moveTo>
                    <a:pt x="1180" y="0"/>
                  </a:moveTo>
                  <a:cubicBezTo>
                    <a:pt x="1025" y="0"/>
                    <a:pt x="870" y="24"/>
                    <a:pt x="703" y="60"/>
                  </a:cubicBezTo>
                  <a:cubicBezTo>
                    <a:pt x="548" y="84"/>
                    <a:pt x="382" y="143"/>
                    <a:pt x="203" y="203"/>
                  </a:cubicBezTo>
                  <a:lnTo>
                    <a:pt x="203" y="643"/>
                  </a:lnTo>
                  <a:cubicBezTo>
                    <a:pt x="346" y="560"/>
                    <a:pt x="501" y="500"/>
                    <a:pt x="656" y="465"/>
                  </a:cubicBezTo>
                  <a:cubicBezTo>
                    <a:pt x="810" y="417"/>
                    <a:pt x="965" y="405"/>
                    <a:pt x="1132" y="405"/>
                  </a:cubicBezTo>
                  <a:cubicBezTo>
                    <a:pt x="1382" y="405"/>
                    <a:pt x="1584" y="465"/>
                    <a:pt x="1727" y="584"/>
                  </a:cubicBezTo>
                  <a:cubicBezTo>
                    <a:pt x="1870" y="703"/>
                    <a:pt x="1942" y="869"/>
                    <a:pt x="1942" y="1084"/>
                  </a:cubicBezTo>
                  <a:lnTo>
                    <a:pt x="1942" y="1131"/>
                  </a:lnTo>
                  <a:lnTo>
                    <a:pt x="1287" y="1131"/>
                  </a:lnTo>
                  <a:cubicBezTo>
                    <a:pt x="858" y="1131"/>
                    <a:pt x="537" y="1215"/>
                    <a:pt x="322" y="1370"/>
                  </a:cubicBezTo>
                  <a:cubicBezTo>
                    <a:pt x="108" y="1536"/>
                    <a:pt x="1" y="1774"/>
                    <a:pt x="1" y="2096"/>
                  </a:cubicBezTo>
                  <a:cubicBezTo>
                    <a:pt x="1" y="2370"/>
                    <a:pt x="84" y="2596"/>
                    <a:pt x="251" y="2763"/>
                  </a:cubicBezTo>
                  <a:cubicBezTo>
                    <a:pt x="429" y="2917"/>
                    <a:pt x="656" y="3001"/>
                    <a:pt x="953" y="3001"/>
                  </a:cubicBezTo>
                  <a:cubicBezTo>
                    <a:pt x="1180" y="3001"/>
                    <a:pt x="1382" y="2965"/>
                    <a:pt x="1537" y="2882"/>
                  </a:cubicBezTo>
                  <a:cubicBezTo>
                    <a:pt x="1703" y="2798"/>
                    <a:pt x="1834" y="2667"/>
                    <a:pt x="1942" y="2501"/>
                  </a:cubicBezTo>
                  <a:lnTo>
                    <a:pt x="1942" y="2929"/>
                  </a:lnTo>
                  <a:lnTo>
                    <a:pt x="2406" y="2929"/>
                  </a:lnTo>
                  <a:lnTo>
                    <a:pt x="2406" y="1298"/>
                  </a:lnTo>
                  <a:cubicBezTo>
                    <a:pt x="2406" y="869"/>
                    <a:pt x="2311" y="536"/>
                    <a:pt x="2108" y="322"/>
                  </a:cubicBezTo>
                  <a:cubicBezTo>
                    <a:pt x="1894" y="107"/>
                    <a:pt x="1596" y="0"/>
                    <a:pt x="1180" y="0"/>
                  </a:cubicBez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46"/>
            <p:cNvSpPr/>
            <p:nvPr/>
          </p:nvSpPr>
          <p:spPr>
            <a:xfrm>
              <a:off x="2388075" y="4261075"/>
              <a:ext cx="56600" cy="75025"/>
            </a:xfrm>
            <a:custGeom>
              <a:avLst/>
              <a:gdLst/>
              <a:ahLst/>
              <a:cxnLst/>
              <a:rect l="l" t="t" r="r" b="b"/>
              <a:pathLst>
                <a:path w="2264" h="3001" extrusionOk="0">
                  <a:moveTo>
                    <a:pt x="1442" y="0"/>
                  </a:moveTo>
                  <a:cubicBezTo>
                    <a:pt x="1001" y="0"/>
                    <a:pt x="644" y="143"/>
                    <a:pt x="394" y="405"/>
                  </a:cubicBezTo>
                  <a:cubicBezTo>
                    <a:pt x="132" y="667"/>
                    <a:pt x="1" y="1036"/>
                    <a:pt x="1" y="1500"/>
                  </a:cubicBezTo>
                  <a:cubicBezTo>
                    <a:pt x="1" y="1965"/>
                    <a:pt x="132" y="2322"/>
                    <a:pt x="382" y="2596"/>
                  </a:cubicBezTo>
                  <a:cubicBezTo>
                    <a:pt x="644" y="2870"/>
                    <a:pt x="977" y="3001"/>
                    <a:pt x="1406" y="3001"/>
                  </a:cubicBezTo>
                  <a:cubicBezTo>
                    <a:pt x="1572" y="3001"/>
                    <a:pt x="1715" y="2989"/>
                    <a:pt x="1858" y="2953"/>
                  </a:cubicBezTo>
                  <a:cubicBezTo>
                    <a:pt x="2001" y="2929"/>
                    <a:pt x="2132" y="2882"/>
                    <a:pt x="2263" y="2822"/>
                  </a:cubicBezTo>
                  <a:lnTo>
                    <a:pt x="2263" y="2382"/>
                  </a:lnTo>
                  <a:cubicBezTo>
                    <a:pt x="2132" y="2465"/>
                    <a:pt x="2001" y="2513"/>
                    <a:pt x="1870" y="2548"/>
                  </a:cubicBezTo>
                  <a:cubicBezTo>
                    <a:pt x="1727" y="2584"/>
                    <a:pt x="1596" y="2608"/>
                    <a:pt x="1465" y="2608"/>
                  </a:cubicBezTo>
                  <a:cubicBezTo>
                    <a:pt x="1156" y="2608"/>
                    <a:pt x="918" y="2513"/>
                    <a:pt x="751" y="2322"/>
                  </a:cubicBezTo>
                  <a:cubicBezTo>
                    <a:pt x="584" y="2120"/>
                    <a:pt x="501" y="1858"/>
                    <a:pt x="501" y="1500"/>
                  </a:cubicBezTo>
                  <a:cubicBezTo>
                    <a:pt x="501" y="1155"/>
                    <a:pt x="584" y="881"/>
                    <a:pt x="751" y="691"/>
                  </a:cubicBezTo>
                  <a:cubicBezTo>
                    <a:pt x="918" y="500"/>
                    <a:pt x="1156" y="405"/>
                    <a:pt x="1465" y="405"/>
                  </a:cubicBezTo>
                  <a:cubicBezTo>
                    <a:pt x="1596" y="405"/>
                    <a:pt x="1727" y="417"/>
                    <a:pt x="1870" y="465"/>
                  </a:cubicBezTo>
                  <a:cubicBezTo>
                    <a:pt x="2001" y="500"/>
                    <a:pt x="2132" y="548"/>
                    <a:pt x="2263" y="619"/>
                  </a:cubicBezTo>
                  <a:lnTo>
                    <a:pt x="2263" y="179"/>
                  </a:lnTo>
                  <a:cubicBezTo>
                    <a:pt x="2132" y="119"/>
                    <a:pt x="2001" y="84"/>
                    <a:pt x="1870" y="48"/>
                  </a:cubicBezTo>
                  <a:cubicBezTo>
                    <a:pt x="1727" y="24"/>
                    <a:pt x="1584" y="0"/>
                    <a:pt x="1442" y="0"/>
                  </a:cubicBez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46"/>
            <p:cNvSpPr/>
            <p:nvPr/>
          </p:nvSpPr>
          <p:spPr>
            <a:xfrm>
              <a:off x="2465175" y="4235175"/>
              <a:ext cx="11625" cy="99150"/>
            </a:xfrm>
            <a:custGeom>
              <a:avLst/>
              <a:gdLst/>
              <a:ahLst/>
              <a:cxnLst/>
              <a:rect l="l" t="t" r="r" b="b"/>
              <a:pathLst>
                <a:path w="465" h="3966" extrusionOk="0">
                  <a:moveTo>
                    <a:pt x="1" y="0"/>
                  </a:moveTo>
                  <a:lnTo>
                    <a:pt x="1" y="596"/>
                  </a:lnTo>
                  <a:lnTo>
                    <a:pt x="465" y="596"/>
                  </a:lnTo>
                  <a:lnTo>
                    <a:pt x="465" y="0"/>
                  </a:lnTo>
                  <a:close/>
                  <a:moveTo>
                    <a:pt x="1" y="1108"/>
                  </a:moveTo>
                  <a:lnTo>
                    <a:pt x="1" y="3965"/>
                  </a:lnTo>
                  <a:lnTo>
                    <a:pt x="465" y="3965"/>
                  </a:lnTo>
                  <a:lnTo>
                    <a:pt x="465" y="1108"/>
                  </a:ln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46"/>
            <p:cNvSpPr/>
            <p:nvPr/>
          </p:nvSpPr>
          <p:spPr>
            <a:xfrm>
              <a:off x="2496425" y="4261075"/>
              <a:ext cx="65525" cy="75025"/>
            </a:xfrm>
            <a:custGeom>
              <a:avLst/>
              <a:gdLst/>
              <a:ahLst/>
              <a:cxnLst/>
              <a:rect l="l" t="t" r="r" b="b"/>
              <a:pathLst>
                <a:path w="2621" h="3001" extrusionOk="0">
                  <a:moveTo>
                    <a:pt x="1310" y="405"/>
                  </a:moveTo>
                  <a:cubicBezTo>
                    <a:pt x="1560" y="405"/>
                    <a:pt x="1751" y="500"/>
                    <a:pt x="1894" y="703"/>
                  </a:cubicBezTo>
                  <a:cubicBezTo>
                    <a:pt x="2049" y="893"/>
                    <a:pt x="2120" y="1167"/>
                    <a:pt x="2120" y="1500"/>
                  </a:cubicBezTo>
                  <a:cubicBezTo>
                    <a:pt x="2120" y="1846"/>
                    <a:pt x="2049" y="2108"/>
                    <a:pt x="1894" y="2310"/>
                  </a:cubicBezTo>
                  <a:cubicBezTo>
                    <a:pt x="1751" y="2513"/>
                    <a:pt x="1560" y="2608"/>
                    <a:pt x="1310" y="2608"/>
                  </a:cubicBezTo>
                  <a:cubicBezTo>
                    <a:pt x="1048" y="2608"/>
                    <a:pt x="858" y="2513"/>
                    <a:pt x="703" y="2310"/>
                  </a:cubicBezTo>
                  <a:cubicBezTo>
                    <a:pt x="560" y="2120"/>
                    <a:pt x="489" y="1846"/>
                    <a:pt x="489" y="1500"/>
                  </a:cubicBezTo>
                  <a:cubicBezTo>
                    <a:pt x="489" y="1167"/>
                    <a:pt x="560" y="893"/>
                    <a:pt x="703" y="703"/>
                  </a:cubicBezTo>
                  <a:cubicBezTo>
                    <a:pt x="858" y="500"/>
                    <a:pt x="1048" y="405"/>
                    <a:pt x="1310" y="405"/>
                  </a:cubicBezTo>
                  <a:close/>
                  <a:moveTo>
                    <a:pt x="1310" y="0"/>
                  </a:moveTo>
                  <a:cubicBezTo>
                    <a:pt x="894" y="0"/>
                    <a:pt x="572" y="143"/>
                    <a:pt x="346" y="405"/>
                  </a:cubicBezTo>
                  <a:cubicBezTo>
                    <a:pt x="108" y="667"/>
                    <a:pt x="1" y="1036"/>
                    <a:pt x="1" y="1500"/>
                  </a:cubicBezTo>
                  <a:cubicBezTo>
                    <a:pt x="1" y="1977"/>
                    <a:pt x="108" y="2334"/>
                    <a:pt x="346" y="2608"/>
                  </a:cubicBezTo>
                  <a:cubicBezTo>
                    <a:pt x="572" y="2870"/>
                    <a:pt x="894" y="3001"/>
                    <a:pt x="1310" y="3001"/>
                  </a:cubicBezTo>
                  <a:cubicBezTo>
                    <a:pt x="1715" y="3001"/>
                    <a:pt x="2037" y="2870"/>
                    <a:pt x="2263" y="2608"/>
                  </a:cubicBezTo>
                  <a:cubicBezTo>
                    <a:pt x="2501" y="2334"/>
                    <a:pt x="2620" y="1977"/>
                    <a:pt x="2620" y="1500"/>
                  </a:cubicBezTo>
                  <a:cubicBezTo>
                    <a:pt x="2620" y="1036"/>
                    <a:pt x="2501" y="667"/>
                    <a:pt x="2263" y="405"/>
                  </a:cubicBezTo>
                  <a:cubicBezTo>
                    <a:pt x="2037" y="143"/>
                    <a:pt x="1715" y="0"/>
                    <a:pt x="1310" y="0"/>
                  </a:cubicBez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46"/>
            <p:cNvSpPr/>
            <p:nvPr/>
          </p:nvSpPr>
          <p:spPr>
            <a:xfrm>
              <a:off x="2580675" y="4261075"/>
              <a:ext cx="59850" cy="73250"/>
            </a:xfrm>
            <a:custGeom>
              <a:avLst/>
              <a:gdLst/>
              <a:ahLst/>
              <a:cxnLst/>
              <a:rect l="l" t="t" r="r" b="b"/>
              <a:pathLst>
                <a:path w="2394" h="2930" extrusionOk="0">
                  <a:moveTo>
                    <a:pt x="1393" y="0"/>
                  </a:moveTo>
                  <a:cubicBezTo>
                    <a:pt x="1203" y="0"/>
                    <a:pt x="1024" y="48"/>
                    <a:pt x="869" y="131"/>
                  </a:cubicBezTo>
                  <a:cubicBezTo>
                    <a:pt x="715" y="215"/>
                    <a:pt x="584" y="346"/>
                    <a:pt x="476" y="512"/>
                  </a:cubicBezTo>
                  <a:lnTo>
                    <a:pt x="476" y="72"/>
                  </a:lnTo>
                  <a:lnTo>
                    <a:pt x="0" y="72"/>
                  </a:lnTo>
                  <a:lnTo>
                    <a:pt x="0" y="2929"/>
                  </a:lnTo>
                  <a:lnTo>
                    <a:pt x="476" y="2929"/>
                  </a:lnTo>
                  <a:lnTo>
                    <a:pt x="476" y="1310"/>
                  </a:lnTo>
                  <a:cubicBezTo>
                    <a:pt x="476" y="1036"/>
                    <a:pt x="548" y="822"/>
                    <a:pt x="691" y="655"/>
                  </a:cubicBezTo>
                  <a:cubicBezTo>
                    <a:pt x="834" y="488"/>
                    <a:pt x="1036" y="417"/>
                    <a:pt x="1298" y="417"/>
                  </a:cubicBezTo>
                  <a:cubicBezTo>
                    <a:pt x="1500" y="417"/>
                    <a:pt x="1655" y="477"/>
                    <a:pt x="1762" y="619"/>
                  </a:cubicBezTo>
                  <a:cubicBezTo>
                    <a:pt x="1869" y="750"/>
                    <a:pt x="1929" y="953"/>
                    <a:pt x="1929" y="1227"/>
                  </a:cubicBezTo>
                  <a:lnTo>
                    <a:pt x="1929" y="2929"/>
                  </a:lnTo>
                  <a:lnTo>
                    <a:pt x="2393" y="2929"/>
                  </a:lnTo>
                  <a:lnTo>
                    <a:pt x="2393" y="1203"/>
                  </a:lnTo>
                  <a:cubicBezTo>
                    <a:pt x="2393" y="810"/>
                    <a:pt x="2310" y="512"/>
                    <a:pt x="2143" y="310"/>
                  </a:cubicBezTo>
                  <a:cubicBezTo>
                    <a:pt x="1977" y="107"/>
                    <a:pt x="1727" y="0"/>
                    <a:pt x="1393" y="0"/>
                  </a:cubicBez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46"/>
            <p:cNvSpPr/>
            <p:nvPr/>
          </p:nvSpPr>
          <p:spPr>
            <a:xfrm>
              <a:off x="2659550" y="4261075"/>
              <a:ext cx="60450" cy="75025"/>
            </a:xfrm>
            <a:custGeom>
              <a:avLst/>
              <a:gdLst/>
              <a:ahLst/>
              <a:cxnLst/>
              <a:rect l="l" t="t" r="r" b="b"/>
              <a:pathLst>
                <a:path w="2418" h="3001" extrusionOk="0">
                  <a:moveTo>
                    <a:pt x="1941" y="1489"/>
                  </a:moveTo>
                  <a:lnTo>
                    <a:pt x="1941" y="1596"/>
                  </a:lnTo>
                  <a:cubicBezTo>
                    <a:pt x="1941" y="1905"/>
                    <a:pt x="1858" y="2155"/>
                    <a:pt x="1703" y="2334"/>
                  </a:cubicBezTo>
                  <a:cubicBezTo>
                    <a:pt x="1548" y="2524"/>
                    <a:pt x="1346" y="2608"/>
                    <a:pt x="1084" y="2608"/>
                  </a:cubicBezTo>
                  <a:cubicBezTo>
                    <a:pt x="893" y="2608"/>
                    <a:pt x="739" y="2560"/>
                    <a:pt x="631" y="2465"/>
                  </a:cubicBezTo>
                  <a:cubicBezTo>
                    <a:pt x="524" y="2370"/>
                    <a:pt x="465" y="2239"/>
                    <a:pt x="465" y="2072"/>
                  </a:cubicBezTo>
                  <a:cubicBezTo>
                    <a:pt x="465" y="1858"/>
                    <a:pt x="548" y="1715"/>
                    <a:pt x="691" y="1620"/>
                  </a:cubicBezTo>
                  <a:cubicBezTo>
                    <a:pt x="834" y="1536"/>
                    <a:pt x="1096" y="1489"/>
                    <a:pt x="1477" y="1489"/>
                  </a:cubicBezTo>
                  <a:close/>
                  <a:moveTo>
                    <a:pt x="1179" y="0"/>
                  </a:moveTo>
                  <a:cubicBezTo>
                    <a:pt x="1024" y="0"/>
                    <a:pt x="870" y="24"/>
                    <a:pt x="715" y="60"/>
                  </a:cubicBezTo>
                  <a:cubicBezTo>
                    <a:pt x="548" y="84"/>
                    <a:pt x="381" y="143"/>
                    <a:pt x="215" y="203"/>
                  </a:cubicBezTo>
                  <a:lnTo>
                    <a:pt x="215" y="643"/>
                  </a:lnTo>
                  <a:cubicBezTo>
                    <a:pt x="358" y="560"/>
                    <a:pt x="500" y="500"/>
                    <a:pt x="655" y="465"/>
                  </a:cubicBezTo>
                  <a:cubicBezTo>
                    <a:pt x="810" y="417"/>
                    <a:pt x="965" y="405"/>
                    <a:pt x="1131" y="405"/>
                  </a:cubicBezTo>
                  <a:cubicBezTo>
                    <a:pt x="1393" y="405"/>
                    <a:pt x="1584" y="465"/>
                    <a:pt x="1727" y="584"/>
                  </a:cubicBezTo>
                  <a:cubicBezTo>
                    <a:pt x="1870" y="703"/>
                    <a:pt x="1941" y="869"/>
                    <a:pt x="1941" y="1084"/>
                  </a:cubicBezTo>
                  <a:lnTo>
                    <a:pt x="1941" y="1131"/>
                  </a:lnTo>
                  <a:lnTo>
                    <a:pt x="1286" y="1131"/>
                  </a:lnTo>
                  <a:cubicBezTo>
                    <a:pt x="858" y="1131"/>
                    <a:pt x="536" y="1215"/>
                    <a:pt x="322" y="1370"/>
                  </a:cubicBezTo>
                  <a:cubicBezTo>
                    <a:pt x="108" y="1536"/>
                    <a:pt x="0" y="1774"/>
                    <a:pt x="0" y="2096"/>
                  </a:cubicBezTo>
                  <a:cubicBezTo>
                    <a:pt x="0" y="2370"/>
                    <a:pt x="84" y="2596"/>
                    <a:pt x="262" y="2763"/>
                  </a:cubicBezTo>
                  <a:cubicBezTo>
                    <a:pt x="429" y="2917"/>
                    <a:pt x="667" y="3001"/>
                    <a:pt x="953" y="3001"/>
                  </a:cubicBezTo>
                  <a:cubicBezTo>
                    <a:pt x="1191" y="3001"/>
                    <a:pt x="1381" y="2965"/>
                    <a:pt x="1548" y="2882"/>
                  </a:cubicBezTo>
                  <a:cubicBezTo>
                    <a:pt x="1703" y="2798"/>
                    <a:pt x="1834" y="2667"/>
                    <a:pt x="1941" y="2501"/>
                  </a:cubicBezTo>
                  <a:lnTo>
                    <a:pt x="1941" y="2929"/>
                  </a:lnTo>
                  <a:lnTo>
                    <a:pt x="2417" y="2929"/>
                  </a:lnTo>
                  <a:lnTo>
                    <a:pt x="2417" y="1298"/>
                  </a:lnTo>
                  <a:cubicBezTo>
                    <a:pt x="2417" y="869"/>
                    <a:pt x="2310" y="536"/>
                    <a:pt x="2108" y="322"/>
                  </a:cubicBezTo>
                  <a:cubicBezTo>
                    <a:pt x="1905" y="107"/>
                    <a:pt x="1596" y="0"/>
                    <a:pt x="1179" y="0"/>
                  </a:cubicBez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15" name="Google Shape;515;p46"/>
            <p:cNvSpPr/>
            <p:nvPr/>
          </p:nvSpPr>
          <p:spPr>
            <a:xfrm>
              <a:off x="2744075" y="4235175"/>
              <a:ext cx="11650" cy="99150"/>
            </a:xfrm>
            <a:custGeom>
              <a:avLst/>
              <a:gdLst/>
              <a:ahLst/>
              <a:cxnLst/>
              <a:rect l="l" t="t" r="r" b="b"/>
              <a:pathLst>
                <a:path w="466" h="3966" extrusionOk="0">
                  <a:moveTo>
                    <a:pt x="1" y="0"/>
                  </a:moveTo>
                  <a:lnTo>
                    <a:pt x="1" y="3965"/>
                  </a:lnTo>
                  <a:lnTo>
                    <a:pt x="465" y="3965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46"/>
            <p:cNvSpPr/>
            <p:nvPr/>
          </p:nvSpPr>
          <p:spPr>
            <a:xfrm>
              <a:off x="1567750" y="4365550"/>
              <a:ext cx="63725" cy="101225"/>
            </a:xfrm>
            <a:custGeom>
              <a:avLst/>
              <a:gdLst/>
              <a:ahLst/>
              <a:cxnLst/>
              <a:rect l="l" t="t" r="r" b="b"/>
              <a:pathLst>
                <a:path w="2549" h="4049" extrusionOk="0">
                  <a:moveTo>
                    <a:pt x="1286" y="1441"/>
                  </a:moveTo>
                  <a:cubicBezTo>
                    <a:pt x="1524" y="1441"/>
                    <a:pt x="1727" y="1536"/>
                    <a:pt x="1870" y="1739"/>
                  </a:cubicBezTo>
                  <a:cubicBezTo>
                    <a:pt x="2012" y="1929"/>
                    <a:pt x="2084" y="2203"/>
                    <a:pt x="2084" y="2548"/>
                  </a:cubicBezTo>
                  <a:cubicBezTo>
                    <a:pt x="2084" y="2894"/>
                    <a:pt x="2012" y="3156"/>
                    <a:pt x="1870" y="3358"/>
                  </a:cubicBezTo>
                  <a:cubicBezTo>
                    <a:pt x="1727" y="3548"/>
                    <a:pt x="1524" y="3656"/>
                    <a:pt x="1286" y="3656"/>
                  </a:cubicBezTo>
                  <a:cubicBezTo>
                    <a:pt x="1036" y="3656"/>
                    <a:pt x="834" y="3548"/>
                    <a:pt x="691" y="3358"/>
                  </a:cubicBezTo>
                  <a:cubicBezTo>
                    <a:pt x="560" y="3156"/>
                    <a:pt x="488" y="2894"/>
                    <a:pt x="488" y="2548"/>
                  </a:cubicBezTo>
                  <a:cubicBezTo>
                    <a:pt x="488" y="2203"/>
                    <a:pt x="560" y="1929"/>
                    <a:pt x="691" y="1739"/>
                  </a:cubicBezTo>
                  <a:cubicBezTo>
                    <a:pt x="834" y="1536"/>
                    <a:pt x="1036" y="1441"/>
                    <a:pt x="1286" y="1441"/>
                  </a:cubicBezTo>
                  <a:close/>
                  <a:moveTo>
                    <a:pt x="2084" y="0"/>
                  </a:moveTo>
                  <a:lnTo>
                    <a:pt x="2084" y="1548"/>
                  </a:lnTo>
                  <a:cubicBezTo>
                    <a:pt x="1989" y="1382"/>
                    <a:pt x="1858" y="1251"/>
                    <a:pt x="1703" y="1167"/>
                  </a:cubicBezTo>
                  <a:cubicBezTo>
                    <a:pt x="1560" y="1084"/>
                    <a:pt x="1381" y="1048"/>
                    <a:pt x="1167" y="1048"/>
                  </a:cubicBezTo>
                  <a:cubicBezTo>
                    <a:pt x="822" y="1048"/>
                    <a:pt x="536" y="1179"/>
                    <a:pt x="322" y="1465"/>
                  </a:cubicBezTo>
                  <a:cubicBezTo>
                    <a:pt x="107" y="1739"/>
                    <a:pt x="0" y="2096"/>
                    <a:pt x="0" y="2548"/>
                  </a:cubicBezTo>
                  <a:cubicBezTo>
                    <a:pt x="0" y="2989"/>
                    <a:pt x="107" y="3358"/>
                    <a:pt x="322" y="3632"/>
                  </a:cubicBezTo>
                  <a:cubicBezTo>
                    <a:pt x="536" y="3906"/>
                    <a:pt x="822" y="4049"/>
                    <a:pt x="1167" y="4049"/>
                  </a:cubicBezTo>
                  <a:cubicBezTo>
                    <a:pt x="1381" y="4049"/>
                    <a:pt x="1560" y="4001"/>
                    <a:pt x="1703" y="3918"/>
                  </a:cubicBezTo>
                  <a:cubicBezTo>
                    <a:pt x="1858" y="3834"/>
                    <a:pt x="1989" y="3715"/>
                    <a:pt x="2084" y="3537"/>
                  </a:cubicBezTo>
                  <a:lnTo>
                    <a:pt x="2084" y="3965"/>
                  </a:lnTo>
                  <a:lnTo>
                    <a:pt x="2548" y="3965"/>
                  </a:lnTo>
                  <a:lnTo>
                    <a:pt x="2548" y="0"/>
                  </a:ln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46"/>
            <p:cNvSpPr/>
            <p:nvPr/>
          </p:nvSpPr>
          <p:spPr>
            <a:xfrm>
              <a:off x="1650500" y="4391750"/>
              <a:ext cx="66100" cy="75025"/>
            </a:xfrm>
            <a:custGeom>
              <a:avLst/>
              <a:gdLst/>
              <a:ahLst/>
              <a:cxnLst/>
              <a:rect l="l" t="t" r="r" b="b"/>
              <a:pathLst>
                <a:path w="2644" h="3001" extrusionOk="0">
                  <a:moveTo>
                    <a:pt x="1405" y="393"/>
                  </a:moveTo>
                  <a:cubicBezTo>
                    <a:pt x="1643" y="393"/>
                    <a:pt x="1822" y="476"/>
                    <a:pt x="1965" y="631"/>
                  </a:cubicBezTo>
                  <a:cubicBezTo>
                    <a:pt x="2108" y="774"/>
                    <a:pt x="2179" y="988"/>
                    <a:pt x="2179" y="1238"/>
                  </a:cubicBezTo>
                  <a:lnTo>
                    <a:pt x="512" y="1238"/>
                  </a:lnTo>
                  <a:cubicBezTo>
                    <a:pt x="536" y="976"/>
                    <a:pt x="619" y="762"/>
                    <a:pt x="774" y="619"/>
                  </a:cubicBezTo>
                  <a:cubicBezTo>
                    <a:pt x="941" y="464"/>
                    <a:pt x="1143" y="393"/>
                    <a:pt x="1405" y="393"/>
                  </a:cubicBezTo>
                  <a:close/>
                  <a:moveTo>
                    <a:pt x="1405" y="0"/>
                  </a:moveTo>
                  <a:cubicBezTo>
                    <a:pt x="976" y="0"/>
                    <a:pt x="631" y="131"/>
                    <a:pt x="381" y="417"/>
                  </a:cubicBezTo>
                  <a:cubicBezTo>
                    <a:pt x="131" y="679"/>
                    <a:pt x="0" y="1060"/>
                    <a:pt x="0" y="1524"/>
                  </a:cubicBezTo>
                  <a:cubicBezTo>
                    <a:pt x="0" y="1977"/>
                    <a:pt x="131" y="2334"/>
                    <a:pt x="405" y="2596"/>
                  </a:cubicBezTo>
                  <a:cubicBezTo>
                    <a:pt x="667" y="2858"/>
                    <a:pt x="1024" y="3001"/>
                    <a:pt x="1488" y="3001"/>
                  </a:cubicBezTo>
                  <a:cubicBezTo>
                    <a:pt x="1667" y="3001"/>
                    <a:pt x="1846" y="2977"/>
                    <a:pt x="2024" y="2941"/>
                  </a:cubicBezTo>
                  <a:cubicBezTo>
                    <a:pt x="2203" y="2905"/>
                    <a:pt x="2370" y="2846"/>
                    <a:pt x="2536" y="2774"/>
                  </a:cubicBezTo>
                  <a:lnTo>
                    <a:pt x="2536" y="2334"/>
                  </a:lnTo>
                  <a:cubicBezTo>
                    <a:pt x="2370" y="2417"/>
                    <a:pt x="2203" y="2489"/>
                    <a:pt x="2036" y="2536"/>
                  </a:cubicBezTo>
                  <a:cubicBezTo>
                    <a:pt x="1869" y="2572"/>
                    <a:pt x="1691" y="2596"/>
                    <a:pt x="1512" y="2596"/>
                  </a:cubicBezTo>
                  <a:cubicBezTo>
                    <a:pt x="1203" y="2596"/>
                    <a:pt x="953" y="2512"/>
                    <a:pt x="786" y="2346"/>
                  </a:cubicBezTo>
                  <a:cubicBezTo>
                    <a:pt x="607" y="2179"/>
                    <a:pt x="512" y="1929"/>
                    <a:pt x="488" y="1607"/>
                  </a:cubicBezTo>
                  <a:lnTo>
                    <a:pt x="2643" y="1607"/>
                  </a:lnTo>
                  <a:lnTo>
                    <a:pt x="2643" y="1381"/>
                  </a:lnTo>
                  <a:cubicBezTo>
                    <a:pt x="2643" y="953"/>
                    <a:pt x="2536" y="619"/>
                    <a:pt x="2310" y="369"/>
                  </a:cubicBezTo>
                  <a:cubicBezTo>
                    <a:pt x="2096" y="119"/>
                    <a:pt x="1786" y="0"/>
                    <a:pt x="1405" y="0"/>
                  </a:cubicBez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46"/>
            <p:cNvSpPr/>
            <p:nvPr/>
          </p:nvSpPr>
          <p:spPr>
            <a:xfrm>
              <a:off x="1766275" y="4369725"/>
              <a:ext cx="87250" cy="94975"/>
            </a:xfrm>
            <a:custGeom>
              <a:avLst/>
              <a:gdLst/>
              <a:ahLst/>
              <a:cxnLst/>
              <a:rect l="l" t="t" r="r" b="b"/>
              <a:pathLst>
                <a:path w="3490" h="3799" extrusionOk="0">
                  <a:moveTo>
                    <a:pt x="1" y="0"/>
                  </a:moveTo>
                  <a:lnTo>
                    <a:pt x="1453" y="3798"/>
                  </a:lnTo>
                  <a:lnTo>
                    <a:pt x="2037" y="3798"/>
                  </a:lnTo>
                  <a:lnTo>
                    <a:pt x="3489" y="0"/>
                  </a:lnTo>
                  <a:lnTo>
                    <a:pt x="2953" y="0"/>
                  </a:lnTo>
                  <a:lnTo>
                    <a:pt x="1739" y="3203"/>
                  </a:lnTo>
                  <a:lnTo>
                    <a:pt x="536" y="0"/>
                  </a:ln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46"/>
            <p:cNvSpPr/>
            <p:nvPr/>
          </p:nvSpPr>
          <p:spPr>
            <a:xfrm>
              <a:off x="1852000" y="4391750"/>
              <a:ext cx="60450" cy="75025"/>
            </a:xfrm>
            <a:custGeom>
              <a:avLst/>
              <a:gdLst/>
              <a:ahLst/>
              <a:cxnLst/>
              <a:rect l="l" t="t" r="r" b="b"/>
              <a:pathLst>
                <a:path w="2418" h="3001" extrusionOk="0">
                  <a:moveTo>
                    <a:pt x="1941" y="1488"/>
                  </a:moveTo>
                  <a:lnTo>
                    <a:pt x="1941" y="1596"/>
                  </a:lnTo>
                  <a:cubicBezTo>
                    <a:pt x="1941" y="1893"/>
                    <a:pt x="1870" y="2143"/>
                    <a:pt x="1703" y="2334"/>
                  </a:cubicBezTo>
                  <a:cubicBezTo>
                    <a:pt x="1549" y="2512"/>
                    <a:pt x="1346" y="2608"/>
                    <a:pt x="1084" y="2608"/>
                  </a:cubicBezTo>
                  <a:cubicBezTo>
                    <a:pt x="894" y="2608"/>
                    <a:pt x="751" y="2560"/>
                    <a:pt x="632" y="2453"/>
                  </a:cubicBezTo>
                  <a:cubicBezTo>
                    <a:pt x="525" y="2358"/>
                    <a:pt x="477" y="2227"/>
                    <a:pt x="477" y="2060"/>
                  </a:cubicBezTo>
                  <a:cubicBezTo>
                    <a:pt x="477" y="1846"/>
                    <a:pt x="548" y="1703"/>
                    <a:pt x="691" y="1619"/>
                  </a:cubicBezTo>
                  <a:cubicBezTo>
                    <a:pt x="834" y="1524"/>
                    <a:pt x="1096" y="1488"/>
                    <a:pt x="1477" y="1488"/>
                  </a:cubicBezTo>
                  <a:close/>
                  <a:moveTo>
                    <a:pt x="1179" y="0"/>
                  </a:moveTo>
                  <a:cubicBezTo>
                    <a:pt x="1025" y="0"/>
                    <a:pt x="870" y="12"/>
                    <a:pt x="715" y="48"/>
                  </a:cubicBezTo>
                  <a:cubicBezTo>
                    <a:pt x="548" y="83"/>
                    <a:pt x="382" y="131"/>
                    <a:pt x="215" y="203"/>
                  </a:cubicBezTo>
                  <a:lnTo>
                    <a:pt x="215" y="631"/>
                  </a:lnTo>
                  <a:cubicBezTo>
                    <a:pt x="358" y="548"/>
                    <a:pt x="501" y="488"/>
                    <a:pt x="656" y="453"/>
                  </a:cubicBezTo>
                  <a:cubicBezTo>
                    <a:pt x="810" y="417"/>
                    <a:pt x="977" y="393"/>
                    <a:pt x="1132" y="393"/>
                  </a:cubicBezTo>
                  <a:cubicBezTo>
                    <a:pt x="1394" y="393"/>
                    <a:pt x="1584" y="453"/>
                    <a:pt x="1727" y="572"/>
                  </a:cubicBezTo>
                  <a:cubicBezTo>
                    <a:pt x="1870" y="691"/>
                    <a:pt x="1941" y="857"/>
                    <a:pt x="1941" y="1072"/>
                  </a:cubicBezTo>
                  <a:lnTo>
                    <a:pt x="1941" y="1119"/>
                  </a:lnTo>
                  <a:lnTo>
                    <a:pt x="1287" y="1119"/>
                  </a:lnTo>
                  <a:cubicBezTo>
                    <a:pt x="858" y="1119"/>
                    <a:pt x="536" y="1203"/>
                    <a:pt x="322" y="1369"/>
                  </a:cubicBezTo>
                  <a:cubicBezTo>
                    <a:pt x="108" y="1524"/>
                    <a:pt x="1" y="1774"/>
                    <a:pt x="1" y="2096"/>
                  </a:cubicBezTo>
                  <a:cubicBezTo>
                    <a:pt x="1" y="2369"/>
                    <a:pt x="84" y="2584"/>
                    <a:pt x="263" y="2750"/>
                  </a:cubicBezTo>
                  <a:cubicBezTo>
                    <a:pt x="429" y="2917"/>
                    <a:pt x="667" y="3001"/>
                    <a:pt x="953" y="3001"/>
                  </a:cubicBezTo>
                  <a:cubicBezTo>
                    <a:pt x="1191" y="3001"/>
                    <a:pt x="1382" y="2953"/>
                    <a:pt x="1549" y="2870"/>
                  </a:cubicBezTo>
                  <a:cubicBezTo>
                    <a:pt x="1703" y="2786"/>
                    <a:pt x="1834" y="2667"/>
                    <a:pt x="1941" y="2489"/>
                  </a:cubicBezTo>
                  <a:lnTo>
                    <a:pt x="1941" y="2917"/>
                  </a:lnTo>
                  <a:lnTo>
                    <a:pt x="2418" y="2917"/>
                  </a:lnTo>
                  <a:lnTo>
                    <a:pt x="2418" y="1298"/>
                  </a:lnTo>
                  <a:cubicBezTo>
                    <a:pt x="2418" y="857"/>
                    <a:pt x="2311" y="536"/>
                    <a:pt x="2108" y="322"/>
                  </a:cubicBezTo>
                  <a:cubicBezTo>
                    <a:pt x="1906" y="107"/>
                    <a:pt x="1596" y="0"/>
                    <a:pt x="1179" y="0"/>
                  </a:cubicBez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46"/>
            <p:cNvSpPr/>
            <p:nvPr/>
          </p:nvSpPr>
          <p:spPr>
            <a:xfrm>
              <a:off x="1936550" y="4365550"/>
              <a:ext cx="11625" cy="99150"/>
            </a:xfrm>
            <a:custGeom>
              <a:avLst/>
              <a:gdLst/>
              <a:ahLst/>
              <a:cxnLst/>
              <a:rect l="l" t="t" r="r" b="b"/>
              <a:pathLst>
                <a:path w="465" h="3966" extrusionOk="0">
                  <a:moveTo>
                    <a:pt x="0" y="0"/>
                  </a:moveTo>
                  <a:lnTo>
                    <a:pt x="0" y="3965"/>
                  </a:lnTo>
                  <a:lnTo>
                    <a:pt x="464" y="3965"/>
                  </a:lnTo>
                  <a:lnTo>
                    <a:pt x="464" y="0"/>
                  </a:ln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46"/>
            <p:cNvSpPr/>
            <p:nvPr/>
          </p:nvSpPr>
          <p:spPr>
            <a:xfrm>
              <a:off x="1967800" y="4391750"/>
              <a:ext cx="65500" cy="75025"/>
            </a:xfrm>
            <a:custGeom>
              <a:avLst/>
              <a:gdLst/>
              <a:ahLst/>
              <a:cxnLst/>
              <a:rect l="l" t="t" r="r" b="b"/>
              <a:pathLst>
                <a:path w="2620" h="3001" extrusionOk="0">
                  <a:moveTo>
                    <a:pt x="1310" y="393"/>
                  </a:moveTo>
                  <a:cubicBezTo>
                    <a:pt x="1560" y="393"/>
                    <a:pt x="1750" y="500"/>
                    <a:pt x="1893" y="691"/>
                  </a:cubicBezTo>
                  <a:cubicBezTo>
                    <a:pt x="2048" y="893"/>
                    <a:pt x="2120" y="1155"/>
                    <a:pt x="2120" y="1500"/>
                  </a:cubicBezTo>
                  <a:cubicBezTo>
                    <a:pt x="2120" y="1834"/>
                    <a:pt x="2048" y="2108"/>
                    <a:pt x="1893" y="2298"/>
                  </a:cubicBezTo>
                  <a:cubicBezTo>
                    <a:pt x="1750" y="2500"/>
                    <a:pt x="1560" y="2596"/>
                    <a:pt x="1310" y="2596"/>
                  </a:cubicBezTo>
                  <a:cubicBezTo>
                    <a:pt x="1048" y="2596"/>
                    <a:pt x="857" y="2500"/>
                    <a:pt x="703" y="2310"/>
                  </a:cubicBezTo>
                  <a:cubicBezTo>
                    <a:pt x="560" y="2108"/>
                    <a:pt x="488" y="1834"/>
                    <a:pt x="488" y="1500"/>
                  </a:cubicBezTo>
                  <a:cubicBezTo>
                    <a:pt x="488" y="1155"/>
                    <a:pt x="560" y="881"/>
                    <a:pt x="703" y="691"/>
                  </a:cubicBezTo>
                  <a:cubicBezTo>
                    <a:pt x="857" y="500"/>
                    <a:pt x="1048" y="393"/>
                    <a:pt x="1310" y="393"/>
                  </a:cubicBezTo>
                  <a:close/>
                  <a:moveTo>
                    <a:pt x="1310" y="0"/>
                  </a:moveTo>
                  <a:cubicBezTo>
                    <a:pt x="893" y="0"/>
                    <a:pt x="572" y="131"/>
                    <a:pt x="346" y="393"/>
                  </a:cubicBezTo>
                  <a:cubicBezTo>
                    <a:pt x="107" y="655"/>
                    <a:pt x="0" y="1024"/>
                    <a:pt x="0" y="1500"/>
                  </a:cubicBezTo>
                  <a:cubicBezTo>
                    <a:pt x="0" y="1965"/>
                    <a:pt x="107" y="2334"/>
                    <a:pt x="346" y="2596"/>
                  </a:cubicBezTo>
                  <a:cubicBezTo>
                    <a:pt x="572" y="2858"/>
                    <a:pt x="893" y="3001"/>
                    <a:pt x="1310" y="3001"/>
                  </a:cubicBezTo>
                  <a:cubicBezTo>
                    <a:pt x="1715" y="3001"/>
                    <a:pt x="2036" y="2858"/>
                    <a:pt x="2262" y="2596"/>
                  </a:cubicBezTo>
                  <a:cubicBezTo>
                    <a:pt x="2501" y="2334"/>
                    <a:pt x="2620" y="1965"/>
                    <a:pt x="2620" y="1500"/>
                  </a:cubicBezTo>
                  <a:cubicBezTo>
                    <a:pt x="2620" y="1024"/>
                    <a:pt x="2501" y="655"/>
                    <a:pt x="2262" y="393"/>
                  </a:cubicBezTo>
                  <a:cubicBezTo>
                    <a:pt x="2036" y="131"/>
                    <a:pt x="1715" y="0"/>
                    <a:pt x="1310" y="0"/>
                  </a:cubicBez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46"/>
            <p:cNvSpPr/>
            <p:nvPr/>
          </p:nvSpPr>
          <p:spPr>
            <a:xfrm>
              <a:off x="2052025" y="4391750"/>
              <a:ext cx="42000" cy="72950"/>
            </a:xfrm>
            <a:custGeom>
              <a:avLst/>
              <a:gdLst/>
              <a:ahLst/>
              <a:cxnLst/>
              <a:rect l="l" t="t" r="r" b="b"/>
              <a:pathLst>
                <a:path w="1680" h="2918" extrusionOk="0">
                  <a:moveTo>
                    <a:pt x="1429" y="0"/>
                  </a:moveTo>
                  <a:cubicBezTo>
                    <a:pt x="1215" y="0"/>
                    <a:pt x="1013" y="36"/>
                    <a:pt x="858" y="131"/>
                  </a:cubicBezTo>
                  <a:cubicBezTo>
                    <a:pt x="703" y="214"/>
                    <a:pt x="572" y="334"/>
                    <a:pt x="477" y="512"/>
                  </a:cubicBezTo>
                  <a:lnTo>
                    <a:pt x="477" y="72"/>
                  </a:lnTo>
                  <a:lnTo>
                    <a:pt x="1" y="72"/>
                  </a:lnTo>
                  <a:lnTo>
                    <a:pt x="1" y="2917"/>
                  </a:lnTo>
                  <a:lnTo>
                    <a:pt x="477" y="2917"/>
                  </a:lnTo>
                  <a:lnTo>
                    <a:pt x="477" y="1417"/>
                  </a:lnTo>
                  <a:cubicBezTo>
                    <a:pt x="477" y="1096"/>
                    <a:pt x="548" y="845"/>
                    <a:pt x="691" y="679"/>
                  </a:cubicBezTo>
                  <a:cubicBezTo>
                    <a:pt x="834" y="500"/>
                    <a:pt x="1037" y="417"/>
                    <a:pt x="1298" y="417"/>
                  </a:cubicBezTo>
                  <a:cubicBezTo>
                    <a:pt x="1370" y="417"/>
                    <a:pt x="1441" y="429"/>
                    <a:pt x="1501" y="441"/>
                  </a:cubicBezTo>
                  <a:cubicBezTo>
                    <a:pt x="1560" y="453"/>
                    <a:pt x="1620" y="476"/>
                    <a:pt x="1679" y="500"/>
                  </a:cubicBezTo>
                  <a:lnTo>
                    <a:pt x="1668" y="24"/>
                  </a:lnTo>
                  <a:cubicBezTo>
                    <a:pt x="1620" y="12"/>
                    <a:pt x="1584" y="12"/>
                    <a:pt x="1537" y="0"/>
                  </a:cubicBez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46"/>
            <p:cNvSpPr/>
            <p:nvPr/>
          </p:nvSpPr>
          <p:spPr>
            <a:xfrm>
              <a:off x="2098475" y="4391750"/>
              <a:ext cx="66100" cy="75025"/>
            </a:xfrm>
            <a:custGeom>
              <a:avLst/>
              <a:gdLst/>
              <a:ahLst/>
              <a:cxnLst/>
              <a:rect l="l" t="t" r="r" b="b"/>
              <a:pathLst>
                <a:path w="2644" h="3001" extrusionOk="0">
                  <a:moveTo>
                    <a:pt x="1405" y="393"/>
                  </a:moveTo>
                  <a:cubicBezTo>
                    <a:pt x="1631" y="393"/>
                    <a:pt x="1822" y="476"/>
                    <a:pt x="1953" y="631"/>
                  </a:cubicBezTo>
                  <a:cubicBezTo>
                    <a:pt x="2096" y="774"/>
                    <a:pt x="2167" y="988"/>
                    <a:pt x="2179" y="1238"/>
                  </a:cubicBezTo>
                  <a:lnTo>
                    <a:pt x="500" y="1238"/>
                  </a:lnTo>
                  <a:cubicBezTo>
                    <a:pt x="524" y="976"/>
                    <a:pt x="619" y="762"/>
                    <a:pt x="774" y="619"/>
                  </a:cubicBezTo>
                  <a:cubicBezTo>
                    <a:pt x="929" y="464"/>
                    <a:pt x="1143" y="393"/>
                    <a:pt x="1405" y="393"/>
                  </a:cubicBezTo>
                  <a:close/>
                  <a:moveTo>
                    <a:pt x="1393" y="0"/>
                  </a:moveTo>
                  <a:cubicBezTo>
                    <a:pt x="964" y="0"/>
                    <a:pt x="631" y="131"/>
                    <a:pt x="369" y="417"/>
                  </a:cubicBezTo>
                  <a:cubicBezTo>
                    <a:pt x="119" y="679"/>
                    <a:pt x="0" y="1060"/>
                    <a:pt x="0" y="1524"/>
                  </a:cubicBezTo>
                  <a:cubicBezTo>
                    <a:pt x="0" y="1977"/>
                    <a:pt x="131" y="2334"/>
                    <a:pt x="393" y="2596"/>
                  </a:cubicBezTo>
                  <a:cubicBezTo>
                    <a:pt x="667" y="2858"/>
                    <a:pt x="1024" y="3001"/>
                    <a:pt x="1476" y="3001"/>
                  </a:cubicBezTo>
                  <a:cubicBezTo>
                    <a:pt x="1655" y="3001"/>
                    <a:pt x="1846" y="2977"/>
                    <a:pt x="2012" y="2941"/>
                  </a:cubicBezTo>
                  <a:cubicBezTo>
                    <a:pt x="2191" y="2905"/>
                    <a:pt x="2369" y="2846"/>
                    <a:pt x="2536" y="2774"/>
                  </a:cubicBezTo>
                  <a:lnTo>
                    <a:pt x="2536" y="2334"/>
                  </a:lnTo>
                  <a:cubicBezTo>
                    <a:pt x="2369" y="2417"/>
                    <a:pt x="2203" y="2489"/>
                    <a:pt x="2024" y="2536"/>
                  </a:cubicBezTo>
                  <a:cubicBezTo>
                    <a:pt x="1857" y="2572"/>
                    <a:pt x="1691" y="2596"/>
                    <a:pt x="1512" y="2596"/>
                  </a:cubicBezTo>
                  <a:cubicBezTo>
                    <a:pt x="1191" y="2596"/>
                    <a:pt x="953" y="2512"/>
                    <a:pt x="774" y="2346"/>
                  </a:cubicBezTo>
                  <a:cubicBezTo>
                    <a:pt x="607" y="2179"/>
                    <a:pt x="512" y="1929"/>
                    <a:pt x="488" y="1607"/>
                  </a:cubicBezTo>
                  <a:lnTo>
                    <a:pt x="2643" y="1607"/>
                  </a:lnTo>
                  <a:lnTo>
                    <a:pt x="2643" y="1381"/>
                  </a:lnTo>
                  <a:cubicBezTo>
                    <a:pt x="2643" y="953"/>
                    <a:pt x="2536" y="619"/>
                    <a:pt x="2310" y="369"/>
                  </a:cubicBezTo>
                  <a:cubicBezTo>
                    <a:pt x="2084" y="119"/>
                    <a:pt x="1786" y="0"/>
                    <a:pt x="1393" y="0"/>
                  </a:cubicBez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46"/>
            <p:cNvSpPr/>
            <p:nvPr/>
          </p:nvSpPr>
          <p:spPr>
            <a:xfrm>
              <a:off x="2178525" y="4391750"/>
              <a:ext cx="54500" cy="75025"/>
            </a:xfrm>
            <a:custGeom>
              <a:avLst/>
              <a:gdLst/>
              <a:ahLst/>
              <a:cxnLst/>
              <a:rect l="l" t="t" r="r" b="b"/>
              <a:pathLst>
                <a:path w="2180" h="3001" extrusionOk="0">
                  <a:moveTo>
                    <a:pt x="1120" y="0"/>
                  </a:moveTo>
                  <a:cubicBezTo>
                    <a:pt x="763" y="0"/>
                    <a:pt x="501" y="72"/>
                    <a:pt x="310" y="214"/>
                  </a:cubicBezTo>
                  <a:cubicBezTo>
                    <a:pt x="120" y="369"/>
                    <a:pt x="25" y="572"/>
                    <a:pt x="25" y="834"/>
                  </a:cubicBezTo>
                  <a:cubicBezTo>
                    <a:pt x="25" y="1060"/>
                    <a:pt x="84" y="1238"/>
                    <a:pt x="215" y="1357"/>
                  </a:cubicBezTo>
                  <a:cubicBezTo>
                    <a:pt x="346" y="1488"/>
                    <a:pt x="560" y="1584"/>
                    <a:pt x="846" y="1643"/>
                  </a:cubicBezTo>
                  <a:lnTo>
                    <a:pt x="1013" y="1679"/>
                  </a:lnTo>
                  <a:cubicBezTo>
                    <a:pt x="1299" y="1738"/>
                    <a:pt x="1489" y="1810"/>
                    <a:pt x="1572" y="1881"/>
                  </a:cubicBezTo>
                  <a:cubicBezTo>
                    <a:pt x="1656" y="1941"/>
                    <a:pt x="1703" y="2048"/>
                    <a:pt x="1703" y="2167"/>
                  </a:cubicBezTo>
                  <a:cubicBezTo>
                    <a:pt x="1703" y="2310"/>
                    <a:pt x="1644" y="2417"/>
                    <a:pt x="1525" y="2489"/>
                  </a:cubicBezTo>
                  <a:cubicBezTo>
                    <a:pt x="1406" y="2560"/>
                    <a:pt x="1239" y="2608"/>
                    <a:pt x="1013" y="2608"/>
                  </a:cubicBezTo>
                  <a:cubicBezTo>
                    <a:pt x="846" y="2608"/>
                    <a:pt x="680" y="2584"/>
                    <a:pt x="513" y="2536"/>
                  </a:cubicBezTo>
                  <a:cubicBezTo>
                    <a:pt x="346" y="2489"/>
                    <a:pt x="179" y="2417"/>
                    <a:pt x="1" y="2334"/>
                  </a:cubicBezTo>
                  <a:lnTo>
                    <a:pt x="1" y="2822"/>
                  </a:lnTo>
                  <a:cubicBezTo>
                    <a:pt x="191" y="2881"/>
                    <a:pt x="358" y="2917"/>
                    <a:pt x="525" y="2953"/>
                  </a:cubicBezTo>
                  <a:cubicBezTo>
                    <a:pt x="691" y="2977"/>
                    <a:pt x="846" y="3001"/>
                    <a:pt x="1001" y="3001"/>
                  </a:cubicBezTo>
                  <a:cubicBezTo>
                    <a:pt x="1370" y="3001"/>
                    <a:pt x="1656" y="2917"/>
                    <a:pt x="1870" y="2762"/>
                  </a:cubicBezTo>
                  <a:cubicBezTo>
                    <a:pt x="2084" y="2608"/>
                    <a:pt x="2180" y="2405"/>
                    <a:pt x="2180" y="2131"/>
                  </a:cubicBezTo>
                  <a:cubicBezTo>
                    <a:pt x="2180" y="1905"/>
                    <a:pt x="2108" y="1715"/>
                    <a:pt x="1977" y="1596"/>
                  </a:cubicBezTo>
                  <a:cubicBezTo>
                    <a:pt x="1834" y="1465"/>
                    <a:pt x="1596" y="1357"/>
                    <a:pt x="1263" y="1286"/>
                  </a:cubicBezTo>
                  <a:lnTo>
                    <a:pt x="1108" y="1250"/>
                  </a:lnTo>
                  <a:cubicBezTo>
                    <a:pt x="846" y="1191"/>
                    <a:pt x="680" y="1143"/>
                    <a:pt x="596" y="1072"/>
                  </a:cubicBezTo>
                  <a:cubicBezTo>
                    <a:pt x="513" y="1012"/>
                    <a:pt x="477" y="929"/>
                    <a:pt x="477" y="822"/>
                  </a:cubicBezTo>
                  <a:cubicBezTo>
                    <a:pt x="477" y="679"/>
                    <a:pt x="537" y="572"/>
                    <a:pt x="644" y="500"/>
                  </a:cubicBezTo>
                  <a:cubicBezTo>
                    <a:pt x="763" y="429"/>
                    <a:pt x="941" y="393"/>
                    <a:pt x="1180" y="393"/>
                  </a:cubicBezTo>
                  <a:cubicBezTo>
                    <a:pt x="1322" y="393"/>
                    <a:pt x="1477" y="405"/>
                    <a:pt x="1620" y="441"/>
                  </a:cubicBezTo>
                  <a:cubicBezTo>
                    <a:pt x="1763" y="476"/>
                    <a:pt x="1894" y="524"/>
                    <a:pt x="2037" y="595"/>
                  </a:cubicBezTo>
                  <a:lnTo>
                    <a:pt x="2037" y="155"/>
                  </a:lnTo>
                  <a:cubicBezTo>
                    <a:pt x="1906" y="95"/>
                    <a:pt x="1763" y="60"/>
                    <a:pt x="1608" y="36"/>
                  </a:cubicBezTo>
                  <a:cubicBezTo>
                    <a:pt x="1453" y="12"/>
                    <a:pt x="1287" y="0"/>
                    <a:pt x="1120" y="0"/>
                  </a:cubicBez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46"/>
            <p:cNvSpPr/>
            <p:nvPr/>
          </p:nvSpPr>
          <p:spPr>
            <a:xfrm>
              <a:off x="665550" y="4210175"/>
              <a:ext cx="249150" cy="275050"/>
            </a:xfrm>
            <a:custGeom>
              <a:avLst/>
              <a:gdLst/>
              <a:ahLst/>
              <a:cxnLst/>
              <a:rect l="l" t="t" r="r" b="b"/>
              <a:pathLst>
                <a:path w="9966" h="11002" extrusionOk="0">
                  <a:moveTo>
                    <a:pt x="5584" y="0"/>
                  </a:moveTo>
                  <a:cubicBezTo>
                    <a:pt x="4025" y="0"/>
                    <a:pt x="2703" y="524"/>
                    <a:pt x="1620" y="1584"/>
                  </a:cubicBezTo>
                  <a:cubicBezTo>
                    <a:pt x="536" y="2644"/>
                    <a:pt x="0" y="3953"/>
                    <a:pt x="0" y="5537"/>
                  </a:cubicBezTo>
                  <a:cubicBezTo>
                    <a:pt x="0" y="7108"/>
                    <a:pt x="524" y="8418"/>
                    <a:pt x="1584" y="9454"/>
                  </a:cubicBezTo>
                  <a:cubicBezTo>
                    <a:pt x="2655" y="10490"/>
                    <a:pt x="4001" y="11002"/>
                    <a:pt x="5644" y="11002"/>
                  </a:cubicBezTo>
                  <a:cubicBezTo>
                    <a:pt x="7275" y="11002"/>
                    <a:pt x="8704" y="10323"/>
                    <a:pt x="9906" y="8966"/>
                  </a:cubicBezTo>
                  <a:lnTo>
                    <a:pt x="8382" y="7394"/>
                  </a:lnTo>
                  <a:cubicBezTo>
                    <a:pt x="7644" y="8323"/>
                    <a:pt x="6692" y="8787"/>
                    <a:pt x="5525" y="8787"/>
                  </a:cubicBezTo>
                  <a:cubicBezTo>
                    <a:pt x="4668" y="8787"/>
                    <a:pt x="3953" y="8489"/>
                    <a:pt x="3346" y="7882"/>
                  </a:cubicBezTo>
                  <a:cubicBezTo>
                    <a:pt x="2751" y="7287"/>
                    <a:pt x="2453" y="6489"/>
                    <a:pt x="2453" y="5501"/>
                  </a:cubicBezTo>
                  <a:cubicBezTo>
                    <a:pt x="2453" y="4513"/>
                    <a:pt x="2763" y="3727"/>
                    <a:pt x="3394" y="3144"/>
                  </a:cubicBezTo>
                  <a:cubicBezTo>
                    <a:pt x="4037" y="2560"/>
                    <a:pt x="4799" y="2263"/>
                    <a:pt x="5692" y="2263"/>
                  </a:cubicBezTo>
                  <a:cubicBezTo>
                    <a:pt x="6811" y="2263"/>
                    <a:pt x="7739" y="2739"/>
                    <a:pt x="8490" y="3667"/>
                  </a:cubicBezTo>
                  <a:lnTo>
                    <a:pt x="9966" y="1989"/>
                  </a:lnTo>
                  <a:cubicBezTo>
                    <a:pt x="8787" y="667"/>
                    <a:pt x="7323" y="0"/>
                    <a:pt x="5584" y="0"/>
                  </a:cubicBez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46"/>
            <p:cNvSpPr/>
            <p:nvPr/>
          </p:nvSpPr>
          <p:spPr>
            <a:xfrm>
              <a:off x="959925" y="4216425"/>
              <a:ext cx="245600" cy="265825"/>
            </a:xfrm>
            <a:custGeom>
              <a:avLst/>
              <a:gdLst/>
              <a:ahLst/>
              <a:cxnLst/>
              <a:rect l="l" t="t" r="r" b="b"/>
              <a:pathLst>
                <a:path w="9824" h="10633" extrusionOk="0">
                  <a:moveTo>
                    <a:pt x="1" y="0"/>
                  </a:moveTo>
                  <a:lnTo>
                    <a:pt x="1" y="10633"/>
                  </a:lnTo>
                  <a:lnTo>
                    <a:pt x="2382" y="10633"/>
                  </a:lnTo>
                  <a:lnTo>
                    <a:pt x="2382" y="3965"/>
                  </a:lnTo>
                  <a:lnTo>
                    <a:pt x="7442" y="10633"/>
                  </a:lnTo>
                  <a:lnTo>
                    <a:pt x="9823" y="10633"/>
                  </a:lnTo>
                  <a:lnTo>
                    <a:pt x="9823" y="0"/>
                  </a:lnTo>
                  <a:lnTo>
                    <a:pt x="7442" y="0"/>
                  </a:lnTo>
                  <a:lnTo>
                    <a:pt x="7442" y="6846"/>
                  </a:lnTo>
                  <a:lnTo>
                    <a:pt x="2227" y="0"/>
                  </a:ln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46"/>
            <p:cNvSpPr/>
            <p:nvPr/>
          </p:nvSpPr>
          <p:spPr>
            <a:xfrm>
              <a:off x="1237050" y="4216425"/>
              <a:ext cx="126225" cy="238150"/>
            </a:xfrm>
            <a:custGeom>
              <a:avLst/>
              <a:gdLst/>
              <a:ahLst/>
              <a:cxnLst/>
              <a:rect l="l" t="t" r="r" b="b"/>
              <a:pathLst>
                <a:path w="5049" h="9526" extrusionOk="0">
                  <a:moveTo>
                    <a:pt x="0" y="0"/>
                  </a:moveTo>
                  <a:lnTo>
                    <a:pt x="3822" y="9525"/>
                  </a:lnTo>
                  <a:lnTo>
                    <a:pt x="5049" y="6180"/>
                  </a:lnTo>
                  <a:lnTo>
                    <a:pt x="2572" y="0"/>
                  </a:ln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46"/>
            <p:cNvSpPr/>
            <p:nvPr/>
          </p:nvSpPr>
          <p:spPr>
            <a:xfrm>
              <a:off x="1338850" y="4216425"/>
              <a:ext cx="162250" cy="265825"/>
            </a:xfrm>
            <a:custGeom>
              <a:avLst/>
              <a:gdLst/>
              <a:ahLst/>
              <a:cxnLst/>
              <a:rect l="l" t="t" r="r" b="b"/>
              <a:pathLst>
                <a:path w="6490" h="10633" extrusionOk="0">
                  <a:moveTo>
                    <a:pt x="3917" y="0"/>
                  </a:moveTo>
                  <a:lnTo>
                    <a:pt x="1381" y="6323"/>
                  </a:lnTo>
                  <a:lnTo>
                    <a:pt x="429" y="8918"/>
                  </a:lnTo>
                  <a:lnTo>
                    <a:pt x="0" y="10121"/>
                  </a:lnTo>
                  <a:lnTo>
                    <a:pt x="203" y="10633"/>
                  </a:lnTo>
                  <a:lnTo>
                    <a:pt x="2215" y="10633"/>
                  </a:lnTo>
                  <a:lnTo>
                    <a:pt x="6489" y="0"/>
                  </a:ln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" name="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990" y="-231007"/>
            <a:ext cx="6543079" cy="4362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91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1;p31"/>
          <p:cNvSpPr txBox="1">
            <a:spLocks/>
          </p:cNvSpPr>
          <p:nvPr/>
        </p:nvSpPr>
        <p:spPr>
          <a:xfrm>
            <a:off x="461675" y="139539"/>
            <a:ext cx="8201062" cy="6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2800"/>
            </a:pPr>
            <a:r>
              <a:rPr lang="es-AR" sz="2200" b="1" dirty="0" smtClean="0">
                <a:solidFill>
                  <a:srgbClr val="37B9EC"/>
                </a:solidFill>
                <a:latin typeface="Encode Sans" pitchFamily="2" charset="0"/>
              </a:rPr>
              <a:t>Novedades</a:t>
            </a:r>
            <a:endParaRPr lang="es-AR" sz="2200" b="1" dirty="0">
              <a:solidFill>
                <a:srgbClr val="37B9EC"/>
              </a:solidFill>
              <a:latin typeface="Encode Sans" pitchFamily="2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461675" y="586371"/>
            <a:ext cx="820553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Clr>
                <a:srgbClr val="51545D"/>
              </a:buClr>
              <a:buSzPts val="1200"/>
              <a:buFont typeface="Wingdings" panose="05000000000000000000" pitchFamily="2" charset="2"/>
              <a:buChar char="§"/>
            </a:pPr>
            <a:r>
              <a:rPr lang="es-MX" sz="1200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  <a:ea typeface="Roboto"/>
                <a:cs typeface="Roboto"/>
                <a:sym typeface="Roboto"/>
              </a:rPr>
              <a:t>Aprobación </a:t>
            </a:r>
            <a:r>
              <a:rPr lang="es-MX" sz="1200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  <a:ea typeface="Roboto"/>
                <a:cs typeface="Roboto"/>
                <a:sym typeface="Roboto"/>
              </a:rPr>
              <a:t>de las </a:t>
            </a:r>
            <a:r>
              <a:rPr lang="es-MX" sz="1200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  <a:ea typeface="Roboto"/>
                <a:cs typeface="Roboto"/>
                <a:sym typeface="Roboto"/>
                <a:hlinkClick r:id="rId3"/>
              </a:rPr>
              <a:t>RG 932 </a:t>
            </a:r>
            <a:r>
              <a:rPr lang="es-MX" sz="1200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  <a:ea typeface="Roboto"/>
                <a:cs typeface="Roboto"/>
                <a:sym typeface="Roboto"/>
              </a:rPr>
              <a:t>y </a:t>
            </a:r>
            <a:r>
              <a:rPr lang="es-MX" sz="1200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  <a:ea typeface="Roboto"/>
                <a:cs typeface="Roboto"/>
                <a:sym typeface="Roboto"/>
                <a:hlinkClick r:id="rId4"/>
              </a:rPr>
              <a:t>933</a:t>
            </a:r>
            <a:r>
              <a:rPr lang="es-MX" sz="1200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  <a:ea typeface="Roboto"/>
                <a:cs typeface="Roboto"/>
                <a:sym typeface="Roboto"/>
              </a:rPr>
              <a:t> para profundizar el acceso al mercado de capitales de las pymes y empresas tecnológicas y del conocimiento, a consulta pública.</a:t>
            </a:r>
          </a:p>
          <a:p>
            <a:pPr marL="171450" indent="-171450" algn="just">
              <a:buClr>
                <a:srgbClr val="51545D"/>
              </a:buClr>
              <a:buSzPts val="1200"/>
              <a:buFont typeface="Wingdings" panose="05000000000000000000" pitchFamily="2" charset="2"/>
              <a:buChar char="§"/>
            </a:pPr>
            <a:endParaRPr lang="es-MX" sz="1200" dirty="0">
              <a:solidFill>
                <a:schemeClr val="tx2">
                  <a:lumMod val="10000"/>
                </a:schemeClr>
              </a:solidFill>
              <a:latin typeface="Encode Sans" pitchFamily="2" charset="0"/>
              <a:ea typeface="Roboto"/>
              <a:cs typeface="Roboto"/>
              <a:sym typeface="Roboto"/>
            </a:endParaRPr>
          </a:p>
          <a:p>
            <a:pPr marL="171450" indent="-171450" algn="just">
              <a:buClr>
                <a:srgbClr val="51545D"/>
              </a:buClr>
              <a:buSzPts val="1200"/>
              <a:buFont typeface="Wingdings" panose="05000000000000000000" pitchFamily="2" charset="2"/>
              <a:buChar char="§"/>
            </a:pPr>
            <a:r>
              <a:rPr lang="es-MX" sz="1200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  <a:ea typeface="Roboto"/>
                <a:cs typeface="Roboto"/>
                <a:sym typeface="Roboto"/>
              </a:rPr>
              <a:t>Acuerdo </a:t>
            </a:r>
            <a:r>
              <a:rPr lang="es-MX" sz="1200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  <a:ea typeface="Roboto"/>
                <a:cs typeface="Roboto"/>
                <a:sym typeface="Roboto"/>
              </a:rPr>
              <a:t>inédito para formar docentes de escuelas secundarias en todo el país, junto al Ministerio de Educación de la Nación, la Dirección Nacional de Inclusión Financiera y Financiamiento Social y el Banco Central de la República Argentina (BCRA).</a:t>
            </a:r>
          </a:p>
          <a:p>
            <a:pPr marL="171450" indent="-171450" algn="just">
              <a:buClr>
                <a:srgbClr val="51545D"/>
              </a:buClr>
              <a:buSzPts val="1200"/>
              <a:buFont typeface="Wingdings" panose="05000000000000000000" pitchFamily="2" charset="2"/>
              <a:buChar char="§"/>
            </a:pPr>
            <a:endParaRPr lang="es-MX" sz="1200" dirty="0">
              <a:solidFill>
                <a:schemeClr val="tx2">
                  <a:lumMod val="10000"/>
                </a:schemeClr>
              </a:solidFill>
              <a:latin typeface="Encode Sans" pitchFamily="2" charset="0"/>
              <a:ea typeface="Roboto"/>
              <a:cs typeface="Roboto"/>
              <a:sym typeface="Roboto"/>
            </a:endParaRPr>
          </a:p>
          <a:p>
            <a:pPr marL="171450" indent="-171450" algn="just">
              <a:buClr>
                <a:srgbClr val="51545D"/>
              </a:buClr>
              <a:buSzPts val="1200"/>
              <a:buFont typeface="Wingdings" panose="05000000000000000000" pitchFamily="2" charset="2"/>
              <a:buChar char="§"/>
            </a:pPr>
            <a:r>
              <a:rPr lang="es-MX" sz="1200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  <a:ea typeface="Roboto"/>
                <a:cs typeface="Roboto"/>
                <a:sym typeface="Roboto"/>
              </a:rPr>
              <a:t>Lanzamiento de la c</a:t>
            </a:r>
            <a:r>
              <a:rPr lang="es-MX" sz="1200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  <a:ea typeface="Roboto"/>
                <a:cs typeface="Roboto"/>
                <a:sym typeface="Roboto"/>
              </a:rPr>
              <a:t>onsulta pública (</a:t>
            </a:r>
            <a:r>
              <a:rPr lang="es-MX" sz="1200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  <a:ea typeface="Roboto"/>
                <a:cs typeface="Roboto"/>
                <a:sym typeface="Roboto"/>
                <a:hlinkClick r:id="rId5"/>
              </a:rPr>
              <a:t>RG 934</a:t>
            </a:r>
            <a:r>
              <a:rPr lang="es-MX" sz="1200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  <a:ea typeface="Roboto"/>
                <a:cs typeface="Roboto"/>
                <a:sym typeface="Roboto"/>
              </a:rPr>
              <a:t>) para </a:t>
            </a:r>
            <a:r>
              <a:rPr lang="es-MX" sz="1200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  <a:ea typeface="Roboto"/>
                <a:cs typeface="Roboto"/>
                <a:sym typeface="Roboto"/>
              </a:rPr>
              <a:t>crear un régimen simplificado y garantizado de emisiones de obligaciones negociables con impacto </a:t>
            </a:r>
            <a:r>
              <a:rPr lang="es-MX" sz="1200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  <a:ea typeface="Roboto"/>
                <a:cs typeface="Roboto"/>
                <a:sym typeface="Roboto"/>
              </a:rPr>
              <a:t>social, aprobado recientemente por la </a:t>
            </a:r>
            <a:r>
              <a:rPr lang="es-MX" sz="1200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  <a:ea typeface="Roboto"/>
                <a:cs typeface="Roboto"/>
                <a:sym typeface="Roboto"/>
                <a:hlinkClick r:id="rId6"/>
              </a:rPr>
              <a:t>RG 940</a:t>
            </a:r>
            <a:r>
              <a:rPr lang="es-MX" sz="1200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  <a:ea typeface="Roboto"/>
                <a:cs typeface="Roboto"/>
                <a:sym typeface="Roboto"/>
              </a:rPr>
              <a:t>.</a:t>
            </a:r>
            <a:endParaRPr lang="es-MX" sz="1200" dirty="0">
              <a:solidFill>
                <a:schemeClr val="tx2">
                  <a:lumMod val="10000"/>
                </a:schemeClr>
              </a:solidFill>
              <a:latin typeface="Encode Sans" pitchFamily="2" charset="0"/>
              <a:ea typeface="Roboto"/>
              <a:cs typeface="Roboto"/>
              <a:sym typeface="Roboto"/>
            </a:endParaRPr>
          </a:p>
          <a:p>
            <a:pPr marL="171450" indent="-171450" algn="just">
              <a:buClr>
                <a:srgbClr val="51545D"/>
              </a:buClr>
              <a:buSzPts val="1200"/>
              <a:buFont typeface="Wingdings" panose="05000000000000000000" pitchFamily="2" charset="2"/>
              <a:buChar char="§"/>
            </a:pPr>
            <a:endParaRPr lang="es-MX" sz="1200" dirty="0">
              <a:solidFill>
                <a:schemeClr val="tx2">
                  <a:lumMod val="10000"/>
                </a:schemeClr>
              </a:solidFill>
              <a:latin typeface="Encode Sans" pitchFamily="2" charset="0"/>
              <a:ea typeface="Roboto"/>
              <a:cs typeface="Roboto"/>
              <a:sym typeface="Roboto"/>
            </a:endParaRPr>
          </a:p>
          <a:p>
            <a:pPr marL="171450" indent="-171450" algn="just">
              <a:buClr>
                <a:srgbClr val="51545D"/>
              </a:buClr>
              <a:buSzPts val="1200"/>
              <a:buFont typeface="Wingdings" panose="05000000000000000000" pitchFamily="2" charset="2"/>
              <a:buChar char="§"/>
            </a:pPr>
            <a:r>
              <a:rPr lang="es-MX" sz="1200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  <a:ea typeface="Roboto"/>
                <a:cs typeface="Roboto"/>
                <a:sym typeface="Roboto"/>
              </a:rPr>
              <a:t>Convenio </a:t>
            </a:r>
            <a:r>
              <a:rPr lang="es-MX" sz="1200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  <a:ea typeface="Roboto"/>
                <a:cs typeface="Roboto"/>
                <a:sym typeface="Roboto"/>
              </a:rPr>
              <a:t>de colaboración con la Confederación Argentina de la Mediana Empresa (CAME) para impulsar el financiamiento de las Micros, Pequeñas y Medianas empresas (</a:t>
            </a:r>
            <a:r>
              <a:rPr lang="es-MX" sz="1200" dirty="0" err="1">
                <a:solidFill>
                  <a:schemeClr val="tx2">
                    <a:lumMod val="10000"/>
                  </a:schemeClr>
                </a:solidFill>
                <a:latin typeface="Encode Sans" pitchFamily="2" charset="0"/>
                <a:ea typeface="Roboto"/>
                <a:cs typeface="Roboto"/>
                <a:sym typeface="Roboto"/>
              </a:rPr>
              <a:t>Mypymes</a:t>
            </a:r>
            <a:r>
              <a:rPr lang="es-MX" sz="1200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  <a:ea typeface="Roboto"/>
                <a:cs typeface="Roboto"/>
                <a:sym typeface="Roboto"/>
              </a:rPr>
              <a:t>) y la inclusión financiera.</a:t>
            </a:r>
          </a:p>
          <a:p>
            <a:pPr marL="171450" indent="-171450" algn="just">
              <a:buClr>
                <a:srgbClr val="51545D"/>
              </a:buClr>
              <a:buSzPts val="1200"/>
              <a:buFont typeface="Wingdings" panose="05000000000000000000" pitchFamily="2" charset="2"/>
              <a:buChar char="§"/>
            </a:pPr>
            <a:endParaRPr lang="es-MX" sz="1200" dirty="0">
              <a:solidFill>
                <a:schemeClr val="tx2">
                  <a:lumMod val="10000"/>
                </a:schemeClr>
              </a:solidFill>
              <a:latin typeface="Encode Sans" pitchFamily="2" charset="0"/>
              <a:ea typeface="Roboto"/>
              <a:cs typeface="Roboto"/>
              <a:sym typeface="Roboto"/>
            </a:endParaRPr>
          </a:p>
          <a:p>
            <a:pPr marL="171450" indent="-171450" algn="just">
              <a:buClr>
                <a:srgbClr val="51545D"/>
              </a:buClr>
              <a:buSzPts val="1200"/>
              <a:buFont typeface="Wingdings" panose="05000000000000000000" pitchFamily="2" charset="2"/>
              <a:buChar char="§"/>
            </a:pPr>
            <a:r>
              <a:rPr lang="es-MX" sz="1200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  <a:ea typeface="Roboto"/>
                <a:cs typeface="Roboto"/>
                <a:sym typeface="Roboto"/>
              </a:rPr>
              <a:t>Cambios </a:t>
            </a:r>
            <a:r>
              <a:rPr lang="es-MX" sz="1200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  <a:ea typeface="Roboto"/>
                <a:cs typeface="Roboto"/>
                <a:sym typeface="Roboto"/>
              </a:rPr>
              <a:t>en el régimen de los FCIC que potencien el desarrollo inmobiliario. La </a:t>
            </a:r>
            <a:r>
              <a:rPr lang="es-MX" sz="1200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  <a:ea typeface="Roboto"/>
                <a:cs typeface="Roboto"/>
                <a:sym typeface="Roboto"/>
                <a:hlinkClick r:id="rId7"/>
              </a:rPr>
              <a:t>RG 927 </a:t>
            </a:r>
            <a:r>
              <a:rPr lang="es-MX" sz="1200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  <a:ea typeface="Roboto"/>
                <a:cs typeface="Roboto"/>
                <a:sym typeface="Roboto"/>
              </a:rPr>
              <a:t>reglamenta las operaciones a celebrar con entidades del mismo grupo económico de la sociedad gerente y/o de la sociedad depositaria.</a:t>
            </a:r>
          </a:p>
          <a:p>
            <a:pPr marL="171450" indent="-171450" algn="just">
              <a:buClr>
                <a:srgbClr val="51545D"/>
              </a:buClr>
              <a:buSzPts val="1200"/>
              <a:buFont typeface="Wingdings" panose="05000000000000000000" pitchFamily="2" charset="2"/>
              <a:buChar char="§"/>
            </a:pPr>
            <a:endParaRPr lang="es-MX" sz="1200" dirty="0">
              <a:solidFill>
                <a:schemeClr val="tx2">
                  <a:lumMod val="10000"/>
                </a:schemeClr>
              </a:solidFill>
              <a:latin typeface="Encode Sans" pitchFamily="2" charset="0"/>
              <a:ea typeface="Roboto"/>
              <a:cs typeface="Roboto"/>
              <a:sym typeface="Roboto"/>
            </a:endParaRPr>
          </a:p>
          <a:p>
            <a:pPr marL="171450" indent="-171450" algn="just">
              <a:buClr>
                <a:srgbClr val="51545D"/>
              </a:buClr>
              <a:buSzPts val="1200"/>
              <a:buFont typeface="Wingdings" panose="05000000000000000000" pitchFamily="2" charset="2"/>
              <a:buChar char="§"/>
            </a:pPr>
            <a:r>
              <a:rPr lang="es-MX" sz="1200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  <a:ea typeface="Roboto"/>
                <a:cs typeface="Roboto"/>
                <a:sym typeface="Roboto"/>
              </a:rPr>
              <a:t>Doble listado: Apertura </a:t>
            </a:r>
            <a:r>
              <a:rPr lang="es-MX" sz="1200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  <a:ea typeface="Roboto"/>
                <a:cs typeface="Roboto"/>
                <a:sym typeface="Roboto"/>
              </a:rPr>
              <a:t>del mercado de capitales a emisores extranjeros con la aprobación de la </a:t>
            </a:r>
            <a:r>
              <a:rPr lang="es-MX" sz="1200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  <a:ea typeface="Roboto"/>
                <a:cs typeface="Roboto"/>
                <a:sym typeface="Roboto"/>
                <a:hlinkClick r:id="rId8"/>
              </a:rPr>
              <a:t>RG 930</a:t>
            </a:r>
            <a:r>
              <a:rPr lang="es-MX" sz="1200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  <a:ea typeface="Roboto"/>
                <a:cs typeface="Roboto"/>
                <a:sym typeface="Roboto"/>
              </a:rPr>
              <a:t>, que flexibiliza los requisitos a empresas </a:t>
            </a:r>
            <a:r>
              <a:rPr lang="es-MX" sz="1200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  <a:ea typeface="Roboto"/>
                <a:cs typeface="Roboto"/>
              </a:rPr>
              <a:t>extranjeras listadas en otros mercados.</a:t>
            </a:r>
          </a:p>
          <a:p>
            <a:pPr marL="171450" indent="-171450" algn="just">
              <a:buClr>
                <a:srgbClr val="51545D"/>
              </a:buClr>
              <a:buSzPts val="1200"/>
              <a:buFont typeface="Wingdings" panose="05000000000000000000" pitchFamily="2" charset="2"/>
              <a:buChar char="§"/>
            </a:pPr>
            <a:endParaRPr lang="es-MX" sz="1200" dirty="0">
              <a:solidFill>
                <a:schemeClr val="tx2">
                  <a:lumMod val="10000"/>
                </a:schemeClr>
              </a:solidFill>
              <a:latin typeface="Encode Sans" pitchFamily="2" charset="0"/>
              <a:ea typeface="Roboto"/>
              <a:cs typeface="Roboto"/>
            </a:endParaRPr>
          </a:p>
          <a:p>
            <a:pPr marL="171450" indent="-171450" algn="just">
              <a:buClr>
                <a:srgbClr val="51545D"/>
              </a:buClr>
              <a:buSzPts val="1200"/>
              <a:buFont typeface="Wingdings" panose="05000000000000000000" pitchFamily="2" charset="2"/>
              <a:buChar char="§"/>
            </a:pPr>
            <a:r>
              <a:rPr lang="es-MX" sz="1200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  <a:ea typeface="Roboto"/>
                <a:cs typeface="Roboto"/>
              </a:rPr>
              <a:t>Modificaciones </a:t>
            </a:r>
            <a:r>
              <a:rPr lang="es-MX" sz="1200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  <a:ea typeface="Roboto"/>
                <a:cs typeface="Roboto"/>
              </a:rPr>
              <a:t>en la operatoria de los FCI para más transparencia. La </a:t>
            </a:r>
            <a:r>
              <a:rPr lang="es-MX" sz="1200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  <a:ea typeface="Roboto"/>
                <a:cs typeface="Roboto"/>
                <a:hlinkClick r:id="rId9"/>
              </a:rPr>
              <a:t>RG 931 </a:t>
            </a:r>
            <a:r>
              <a:rPr lang="es-MX" sz="1200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  <a:ea typeface="Roboto"/>
                <a:cs typeface="Roboto"/>
              </a:rPr>
              <a:t>apunta a contar con información estandarizada en pos de controlar esas entidades con mayor eficacia.</a:t>
            </a:r>
          </a:p>
        </p:txBody>
      </p:sp>
    </p:spTree>
    <p:extLst>
      <p:ext uri="{BB962C8B-B14F-4D97-AF65-F5344CB8AC3E}">
        <p14:creationId xmlns:p14="http://schemas.microsoft.com/office/powerpoint/2010/main" val="168660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5935" y="107374"/>
            <a:ext cx="5330100" cy="666600"/>
          </a:xfrm>
        </p:spPr>
        <p:txBody>
          <a:bodyPr/>
          <a:lstStyle/>
          <a:p>
            <a:r>
              <a:rPr lang="es-MX" sz="2200" dirty="0" smtClean="0"/>
              <a:t>Resumen Ejecutivo</a:t>
            </a:r>
            <a:endParaRPr lang="es-AR" sz="22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 flipH="1">
            <a:off x="180192" y="653658"/>
            <a:ext cx="8522650" cy="4297221"/>
          </a:xfrm>
        </p:spPr>
        <p:txBody>
          <a:bodyPr/>
          <a:lstStyle/>
          <a:p>
            <a:pPr marL="133350" indent="0" algn="just">
              <a:buNone/>
            </a:pPr>
            <a:r>
              <a:rPr lang="es-MX" b="1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Mercado Primario</a:t>
            </a:r>
          </a:p>
          <a:p>
            <a:pPr marL="304800" indent="-171450" algn="just">
              <a:buFont typeface="Arial" panose="020B0604020202020204" pitchFamily="34" charset="0"/>
              <a:buChar char="•"/>
            </a:pPr>
            <a:endParaRPr lang="es-MX" dirty="0" smtClean="0">
              <a:solidFill>
                <a:schemeClr val="tx2">
                  <a:lumMod val="10000"/>
                </a:schemeClr>
              </a:solidFill>
              <a:latin typeface="Encode Sans" pitchFamily="2" charset="0"/>
            </a:endParaRPr>
          </a:p>
          <a:p>
            <a:pPr marL="304800" indent="-171450" algn="just">
              <a:buFont typeface="Wingdings" panose="05000000000000000000" pitchFamily="2" charset="2"/>
              <a:buChar char="§"/>
            </a:pPr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El financiamiento acumulado durante el segundo trimestre de 2022 ascendió a $298.590 millones, 43% mayor al monto registrado el trimestre anterior y 36% mayor </a:t>
            </a:r>
            <a:r>
              <a:rPr lang="es-MX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al segundo </a:t>
            </a:r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trimestre de 2021. </a:t>
            </a:r>
          </a:p>
          <a:p>
            <a:pPr marL="133350" indent="0" algn="just">
              <a:buNone/>
            </a:pPr>
            <a:endParaRPr lang="es-MX" sz="800" dirty="0">
              <a:solidFill>
                <a:schemeClr val="tx2">
                  <a:lumMod val="10000"/>
                </a:schemeClr>
              </a:solidFill>
              <a:latin typeface="Encode Sans" pitchFamily="2" charset="0"/>
            </a:endParaRPr>
          </a:p>
          <a:p>
            <a:pPr marL="304800" indent="-171450" algn="just">
              <a:buFont typeface="Wingdings" panose="05000000000000000000" pitchFamily="2" charset="2"/>
              <a:buChar char="§"/>
            </a:pPr>
            <a:r>
              <a:rPr lang="es-AR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El acumulado </a:t>
            </a:r>
            <a:r>
              <a:rPr lang="es-AR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de los últimos 12 meses alcanzó los $</a:t>
            </a:r>
            <a:r>
              <a:rPr lang="es-AR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991.120 </a:t>
            </a:r>
            <a:r>
              <a:rPr lang="es-AR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millones, </a:t>
            </a:r>
            <a:r>
              <a:rPr lang="es-AR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un 9% mayor al período </a:t>
            </a:r>
            <a:r>
              <a:rPr lang="es-AR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anterior. Medido en dólares estadounidenses –según Com. A 3500 BCRA-, la variación es negativa en </a:t>
            </a:r>
            <a:r>
              <a:rPr lang="es-AR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12% </a:t>
            </a:r>
            <a:r>
              <a:rPr lang="es-AR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(USD </a:t>
            </a:r>
            <a:r>
              <a:rPr lang="es-AR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9.189 millones vs</a:t>
            </a:r>
            <a:r>
              <a:rPr lang="es-AR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. USD </a:t>
            </a:r>
            <a:r>
              <a:rPr lang="es-AR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10.481 </a:t>
            </a:r>
            <a:r>
              <a:rPr lang="es-AR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millones</a:t>
            </a:r>
            <a:r>
              <a:rPr lang="es-AR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).</a:t>
            </a:r>
          </a:p>
          <a:p>
            <a:pPr marL="304800" indent="-171450" algn="just">
              <a:buFont typeface="Wingdings" panose="05000000000000000000" pitchFamily="2" charset="2"/>
              <a:buChar char="§"/>
            </a:pPr>
            <a:endParaRPr lang="es-AR" sz="700" dirty="0" smtClean="0">
              <a:solidFill>
                <a:schemeClr val="tx2">
                  <a:lumMod val="10000"/>
                </a:schemeClr>
              </a:solidFill>
              <a:latin typeface="Encode Sans" pitchFamily="2" charset="0"/>
            </a:endParaRPr>
          </a:p>
          <a:p>
            <a:pPr marL="304800" indent="-171450" algn="just">
              <a:buFont typeface="Wingdings" panose="05000000000000000000" pitchFamily="2" charset="2"/>
              <a:buChar char="§"/>
            </a:pPr>
            <a:r>
              <a:rPr lang="es-AR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El financiamiento </a:t>
            </a:r>
            <a:r>
              <a:rPr lang="es-AR" dirty="0" err="1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PyME</a:t>
            </a:r>
            <a:r>
              <a:rPr lang="es-AR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 acumulado </a:t>
            </a:r>
            <a:r>
              <a:rPr lang="es-AR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durante a junio 2022 </a:t>
            </a:r>
            <a:r>
              <a:rPr lang="es-AR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alcanzó los </a:t>
            </a:r>
            <a:r>
              <a:rPr lang="es-AR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$198.393 millones</a:t>
            </a:r>
            <a:r>
              <a:rPr lang="es-AR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, monto </a:t>
            </a:r>
            <a:r>
              <a:rPr lang="es-AR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60% </a:t>
            </a:r>
            <a:r>
              <a:rPr lang="es-AR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mayor al del período enero - </a:t>
            </a:r>
            <a:r>
              <a:rPr lang="es-AR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junio </a:t>
            </a:r>
            <a:r>
              <a:rPr lang="es-AR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de 2021</a:t>
            </a:r>
            <a:r>
              <a:rPr lang="es-AR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. </a:t>
            </a:r>
          </a:p>
          <a:p>
            <a:pPr marL="304800" indent="-171450" algn="just">
              <a:buFont typeface="Wingdings" panose="05000000000000000000" pitchFamily="2" charset="2"/>
              <a:buChar char="§"/>
            </a:pPr>
            <a:endParaRPr lang="es-AR" sz="700" dirty="0" smtClean="0">
              <a:solidFill>
                <a:schemeClr val="tx2">
                  <a:lumMod val="10000"/>
                </a:schemeClr>
              </a:solidFill>
              <a:latin typeface="Encode Sans" pitchFamily="2" charset="0"/>
            </a:endParaRPr>
          </a:p>
          <a:p>
            <a:pPr marL="304800" indent="-171450" algn="just">
              <a:buFont typeface="Wingdings" panose="05000000000000000000" pitchFamily="2" charset="2"/>
              <a:buChar char="§"/>
            </a:pPr>
            <a:r>
              <a:rPr lang="es-AR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En </a:t>
            </a:r>
            <a:r>
              <a:rPr lang="es-AR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los últimos doce meses el financiamiento </a:t>
            </a:r>
            <a:r>
              <a:rPr lang="es-AR" dirty="0" err="1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PyME</a:t>
            </a:r>
            <a:r>
              <a:rPr lang="es-AR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 alcanzó los </a:t>
            </a:r>
            <a:r>
              <a:rPr lang="es-AR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$340.466 </a:t>
            </a:r>
            <a:r>
              <a:rPr lang="es-AR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millones, valor </a:t>
            </a:r>
            <a:r>
              <a:rPr lang="es-AR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80% </a:t>
            </a:r>
            <a:r>
              <a:rPr lang="es-AR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superior a los $</a:t>
            </a:r>
            <a:r>
              <a:rPr lang="es-AR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188.843 de los </a:t>
            </a:r>
            <a:r>
              <a:rPr lang="es-AR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12 meses anteriores.</a:t>
            </a:r>
            <a:endParaRPr lang="es-MX" dirty="0">
              <a:solidFill>
                <a:schemeClr val="tx2">
                  <a:lumMod val="10000"/>
                </a:schemeClr>
              </a:solidFill>
              <a:latin typeface="Encode Sans" pitchFamily="2" charset="0"/>
            </a:endParaRPr>
          </a:p>
          <a:p>
            <a:pPr marL="304800" indent="-171450" algn="just">
              <a:buFont typeface="Arial" panose="020B0604020202020204" pitchFamily="34" charset="0"/>
              <a:buChar char="•"/>
            </a:pPr>
            <a:endParaRPr lang="es-MX" dirty="0" smtClean="0">
              <a:solidFill>
                <a:srgbClr val="FF0000"/>
              </a:solidFill>
              <a:latin typeface="Encode Sans" pitchFamily="2" charset="0"/>
            </a:endParaRPr>
          </a:p>
          <a:p>
            <a:pPr marL="133350" indent="0" algn="just">
              <a:buNone/>
            </a:pPr>
            <a:r>
              <a:rPr lang="es-MX" b="1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Mercado Secundario</a:t>
            </a:r>
          </a:p>
          <a:p>
            <a:pPr marL="133350" indent="0" algn="just">
              <a:buNone/>
            </a:pPr>
            <a:endParaRPr lang="es-MX" dirty="0">
              <a:solidFill>
                <a:srgbClr val="FF0000"/>
              </a:solidFill>
              <a:latin typeface="Encode Sans" pitchFamily="2" charset="0"/>
            </a:endParaRPr>
          </a:p>
          <a:p>
            <a:pPr marL="304800" indent="-171450" algn="just">
              <a:buFont typeface="Wingdings" panose="05000000000000000000" pitchFamily="2" charset="2"/>
              <a:buChar char="§"/>
            </a:pPr>
            <a:r>
              <a:rPr lang="es-MX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Los Títulos Públicos </a:t>
            </a:r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concentraron </a:t>
            </a:r>
            <a:r>
              <a:rPr lang="es-MX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alrededor del </a:t>
            </a:r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70% </a:t>
            </a:r>
            <a:r>
              <a:rPr lang="es-MX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de la negociación en los mercados institucionales </a:t>
            </a:r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durante el segundo trimestre de 2022.</a:t>
            </a:r>
          </a:p>
          <a:p>
            <a:pPr marL="304800" indent="-171450" algn="just">
              <a:buFont typeface="Wingdings" panose="05000000000000000000" pitchFamily="2" charset="2"/>
              <a:buChar char="§"/>
            </a:pPr>
            <a:endParaRPr lang="es-MX" sz="600" dirty="0">
              <a:solidFill>
                <a:schemeClr val="tx2">
                  <a:lumMod val="10000"/>
                </a:schemeClr>
              </a:solidFill>
              <a:latin typeface="Encode Sans" pitchFamily="2" charset="0"/>
            </a:endParaRPr>
          </a:p>
          <a:p>
            <a:pPr marL="304800" indent="-171450" algn="just">
              <a:buFont typeface="Wingdings" panose="05000000000000000000" pitchFamily="2" charset="2"/>
              <a:buChar char="§"/>
            </a:pPr>
            <a:r>
              <a:rPr lang="es-MX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El </a:t>
            </a:r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88% de </a:t>
            </a:r>
            <a:r>
              <a:rPr lang="es-MX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la negociación de futuros en </a:t>
            </a:r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el segundo trimestre fue realizado sobre moneda.</a:t>
            </a:r>
          </a:p>
          <a:p>
            <a:pPr marL="304800" indent="-171450" algn="just">
              <a:buFont typeface="Wingdings" panose="05000000000000000000" pitchFamily="2" charset="2"/>
              <a:buChar char="§"/>
            </a:pPr>
            <a:endParaRPr lang="es-MX" sz="700" dirty="0" smtClean="0">
              <a:solidFill>
                <a:schemeClr val="tx2">
                  <a:lumMod val="10000"/>
                </a:schemeClr>
              </a:solidFill>
              <a:latin typeface="Encode Sans" pitchFamily="2" charset="0"/>
            </a:endParaRPr>
          </a:p>
          <a:p>
            <a:pPr marL="304800" indent="-171450" algn="just">
              <a:buFont typeface="Wingdings" panose="05000000000000000000" pitchFamily="2" charset="2"/>
              <a:buChar char="§"/>
            </a:pPr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En </a:t>
            </a:r>
            <a:r>
              <a:rPr lang="es-MX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relación a las cuentas abiertas de comitentes, se </a:t>
            </a:r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registraron 29.947 </a:t>
            </a:r>
            <a:r>
              <a:rPr lang="es-MX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nuevas </a:t>
            </a:r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durante 2022, se </a:t>
            </a:r>
            <a:r>
              <a:rPr lang="es-MX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destaca </a:t>
            </a:r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el  </a:t>
            </a:r>
            <a:r>
              <a:rPr lang="es-MX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crecimiento del </a:t>
            </a:r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60% </a:t>
            </a:r>
            <a:r>
              <a:rPr lang="es-MX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en las nuevas cuentas con </a:t>
            </a:r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saldo</a:t>
            </a:r>
            <a:r>
              <a:rPr lang="es-MX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 </a:t>
            </a:r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desde diciembre 2019.</a:t>
            </a:r>
            <a:endParaRPr lang="es-MX" dirty="0">
              <a:solidFill>
                <a:schemeClr val="tx2">
                  <a:lumMod val="10000"/>
                </a:schemeClr>
              </a:solidFill>
              <a:latin typeface="Encode Sans" pitchFamily="2" charset="0"/>
            </a:endParaRPr>
          </a:p>
          <a:p>
            <a:pPr marL="304800" indent="-171450" algn="just">
              <a:buFont typeface="Arial" panose="020B0604020202020204" pitchFamily="34" charset="0"/>
              <a:buChar char="•"/>
            </a:pPr>
            <a:endParaRPr lang="es-MX" dirty="0" smtClean="0"/>
          </a:p>
          <a:p>
            <a:pPr marL="133350" indent="0" algn="just">
              <a:buNone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600514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 flipH="1">
            <a:off x="286655" y="346364"/>
            <a:ext cx="8539844" cy="3952961"/>
          </a:xfrm>
        </p:spPr>
        <p:txBody>
          <a:bodyPr/>
          <a:lstStyle/>
          <a:p>
            <a:pPr marL="133350" indent="0">
              <a:buNone/>
            </a:pPr>
            <a:r>
              <a:rPr lang="es-MX" b="1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Mercado de Acciones</a:t>
            </a:r>
          </a:p>
          <a:p>
            <a:pPr marL="133350" indent="0">
              <a:buNone/>
            </a:pPr>
            <a:endParaRPr lang="es-MX" dirty="0" smtClean="0">
              <a:solidFill>
                <a:srgbClr val="FF0000"/>
              </a:solidFill>
              <a:latin typeface="Encode Sans" pitchFamily="2" charset="0"/>
            </a:endParaRPr>
          </a:p>
          <a:p>
            <a:pPr marL="304800" indent="-171450" algn="just">
              <a:buFont typeface="Wingdings" panose="05000000000000000000" pitchFamily="2" charset="2"/>
              <a:buChar char="§"/>
            </a:pPr>
            <a:r>
              <a:rPr lang="es-MX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El </a:t>
            </a:r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80% </a:t>
            </a:r>
            <a:r>
              <a:rPr lang="es-MX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de las operaciones </a:t>
            </a:r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realizadas a plazo durante el II trimestre de 2022</a:t>
            </a:r>
            <a:r>
              <a:rPr lang="es-MX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, </a:t>
            </a:r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correspondieron </a:t>
            </a:r>
            <a:r>
              <a:rPr lang="es-MX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a </a:t>
            </a:r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Futuros </a:t>
            </a:r>
            <a:r>
              <a:rPr lang="es-MX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y el restante  a Opciones</a:t>
            </a:r>
          </a:p>
          <a:p>
            <a:pPr marL="304800" indent="-171450" algn="just">
              <a:buFont typeface="Wingdings" panose="05000000000000000000" pitchFamily="2" charset="2"/>
              <a:buChar char="§"/>
            </a:pPr>
            <a:endParaRPr lang="es-MX" dirty="0">
              <a:solidFill>
                <a:schemeClr val="tx2">
                  <a:lumMod val="10000"/>
                </a:schemeClr>
              </a:solidFill>
              <a:latin typeface="Encode Sans" pitchFamily="2" charset="0"/>
            </a:endParaRPr>
          </a:p>
          <a:p>
            <a:pPr marL="304800" indent="-171450" algn="just">
              <a:buFont typeface="Wingdings" panose="05000000000000000000" pitchFamily="2" charset="2"/>
              <a:buChar char="§"/>
            </a:pPr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$ 8.001 millones es </a:t>
            </a:r>
            <a:r>
              <a:rPr lang="es-MX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el volumen promedio mensual de </a:t>
            </a:r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operaciones realizadas </a:t>
            </a:r>
            <a:r>
              <a:rPr lang="es-MX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a plazo durante 2022</a:t>
            </a:r>
            <a:r>
              <a:rPr lang="es-MX" dirty="0" smtClean="0">
                <a:solidFill>
                  <a:schemeClr val="bg2">
                    <a:lumMod val="75000"/>
                  </a:schemeClr>
                </a:solidFill>
                <a:latin typeface="Encode Sans" pitchFamily="2" charset="0"/>
              </a:rPr>
              <a:t>.</a:t>
            </a:r>
          </a:p>
          <a:p>
            <a:pPr marL="304800" indent="-171450" algn="just">
              <a:buFont typeface="Wingdings" panose="05000000000000000000" pitchFamily="2" charset="2"/>
              <a:buChar char="§"/>
            </a:pPr>
            <a:endParaRPr lang="es-MX" dirty="0" smtClean="0">
              <a:solidFill>
                <a:schemeClr val="bg2">
                  <a:lumMod val="75000"/>
                </a:schemeClr>
              </a:solidFill>
              <a:latin typeface="Encode Sans" pitchFamily="2" charset="0"/>
            </a:endParaRPr>
          </a:p>
          <a:p>
            <a:pPr marL="304800" indent="-171450" algn="just">
              <a:buFont typeface="Wingdings" panose="05000000000000000000" pitchFamily="2" charset="2"/>
              <a:buChar char="§"/>
            </a:pPr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En </a:t>
            </a:r>
            <a:r>
              <a:rPr lang="es-MX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relación a los valores operados en Spot </a:t>
            </a:r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en el II trimestre de </a:t>
            </a:r>
            <a:r>
              <a:rPr lang="es-MX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2022, el </a:t>
            </a:r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72% </a:t>
            </a:r>
            <a:r>
              <a:rPr lang="es-MX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está compuesto por Certificados de Depósitos Argentinos que representan acciones extranjeras (</a:t>
            </a:r>
            <a:r>
              <a:rPr lang="es-MX" dirty="0" err="1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Cedears</a:t>
            </a:r>
            <a:r>
              <a:rPr lang="es-MX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), y el </a:t>
            </a:r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28% </a:t>
            </a:r>
            <a:r>
              <a:rPr lang="es-MX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Acciones locales.</a:t>
            </a:r>
          </a:p>
          <a:p>
            <a:pPr marL="133350" indent="0" algn="just">
              <a:buNone/>
            </a:pPr>
            <a:endParaRPr lang="es-MX" dirty="0">
              <a:solidFill>
                <a:schemeClr val="tx2">
                  <a:lumMod val="10000"/>
                </a:schemeClr>
              </a:solidFill>
              <a:latin typeface="Encode Sans" pitchFamily="2" charset="0"/>
            </a:endParaRPr>
          </a:p>
          <a:p>
            <a:pPr marL="304800" indent="-171450" algn="just">
              <a:buFont typeface="Wingdings" panose="05000000000000000000" pitchFamily="2" charset="2"/>
              <a:buChar char="§"/>
            </a:pPr>
            <a:r>
              <a:rPr lang="es-MX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El volumen promedio diario de negociación de </a:t>
            </a:r>
            <a:r>
              <a:rPr lang="es-MX" dirty="0" err="1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Cedears</a:t>
            </a:r>
            <a:r>
              <a:rPr lang="es-MX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 durante 2022, fue de $ </a:t>
            </a:r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3.357 millones mientras que el </a:t>
            </a:r>
            <a:r>
              <a:rPr lang="es-MX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de Acciones argentinas fue de $ </a:t>
            </a:r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1.214 </a:t>
            </a:r>
            <a:r>
              <a:rPr lang="es-MX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millones.</a:t>
            </a:r>
          </a:p>
          <a:p>
            <a:pPr marL="304800" indent="-171450" algn="just">
              <a:buFont typeface="Arial" panose="020B0604020202020204" pitchFamily="34" charset="0"/>
              <a:buChar char="•"/>
            </a:pPr>
            <a:endParaRPr lang="es-MX" dirty="0">
              <a:solidFill>
                <a:srgbClr val="FF0000"/>
              </a:solidFill>
              <a:latin typeface="Encode Sans" pitchFamily="2" charset="0"/>
            </a:endParaRPr>
          </a:p>
          <a:p>
            <a:pPr marL="133350" indent="0" algn="just">
              <a:buNone/>
            </a:pPr>
            <a:r>
              <a:rPr lang="es-MX" b="1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Fondos Comunes de Inversión Abiertos</a:t>
            </a:r>
          </a:p>
          <a:p>
            <a:pPr marL="133350" indent="0" algn="just">
              <a:buNone/>
            </a:pPr>
            <a:endParaRPr lang="es-MX" dirty="0" smtClean="0">
              <a:solidFill>
                <a:schemeClr val="tx2">
                  <a:lumMod val="10000"/>
                </a:schemeClr>
              </a:solidFill>
              <a:latin typeface="Encode Sans" pitchFamily="2" charset="0"/>
            </a:endParaRPr>
          </a:p>
          <a:p>
            <a:pPr marL="304800" indent="-171450" algn="just">
              <a:buFont typeface="Wingdings" panose="05000000000000000000" pitchFamily="2" charset="2"/>
              <a:buChar char="§"/>
            </a:pPr>
            <a:r>
              <a:rPr lang="es-MX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Durante </a:t>
            </a:r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II trimestre de 2022 el </a:t>
            </a:r>
            <a:r>
              <a:rPr lang="es-MX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patrimonio gestionado total se incrementó un </a:t>
            </a:r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26% </a:t>
            </a:r>
            <a:r>
              <a:rPr lang="es-MX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en relación </a:t>
            </a:r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a 2021. </a:t>
            </a:r>
            <a:r>
              <a:rPr lang="es-MX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El </a:t>
            </a:r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49% </a:t>
            </a:r>
            <a:r>
              <a:rPr lang="es-MX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está representado por los llamados FCI Money </a:t>
            </a:r>
            <a:r>
              <a:rPr lang="es-MX" dirty="0" err="1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Market</a:t>
            </a:r>
            <a:r>
              <a:rPr lang="es-MX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, mientras el </a:t>
            </a:r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45% </a:t>
            </a:r>
            <a:r>
              <a:rPr lang="es-MX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distribuido entre los Fondos de Renta Fija y Mixta; 3% en Fondos Pymes, y el resto entre  FCI de Infraestructura y Renta Variable.</a:t>
            </a:r>
          </a:p>
          <a:p>
            <a:pPr marL="133350" indent="0" algn="just">
              <a:buNone/>
            </a:pPr>
            <a:endParaRPr lang="es-MX" dirty="0" smtClean="0">
              <a:solidFill>
                <a:srgbClr val="FF0000"/>
              </a:solidFill>
              <a:latin typeface="Encode Sans" pitchFamily="2" charset="0"/>
            </a:endParaRPr>
          </a:p>
          <a:p>
            <a:pPr marL="304800" indent="-171450" algn="just">
              <a:buFont typeface="Wingdings" panose="05000000000000000000" pitchFamily="2" charset="2"/>
              <a:buChar char="§"/>
            </a:pPr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De los 661 FCI, 6  FCI corresponden a FCI Ambientales, Sociales y de Gobernanza (ASG)</a:t>
            </a:r>
            <a:endParaRPr lang="es-AR" dirty="0">
              <a:solidFill>
                <a:schemeClr val="tx2">
                  <a:lumMod val="10000"/>
                </a:schemeClr>
              </a:solidFill>
              <a:latin typeface="Encode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5969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 flipH="1">
            <a:off x="254000" y="640975"/>
            <a:ext cx="8674100" cy="3842125"/>
          </a:xfrm>
        </p:spPr>
        <p:txBody>
          <a:bodyPr/>
          <a:lstStyle/>
          <a:p>
            <a:pPr marL="133350" indent="0" algn="just">
              <a:buNone/>
            </a:pPr>
            <a:r>
              <a:rPr lang="es-MX" b="1" dirty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Fondos Comunes de Inversión </a:t>
            </a:r>
            <a:r>
              <a:rPr lang="es-MX" b="1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Abiertos (continuación)</a:t>
            </a:r>
            <a:endParaRPr lang="es-MX" b="1" dirty="0">
              <a:solidFill>
                <a:schemeClr val="tx2">
                  <a:lumMod val="10000"/>
                </a:schemeClr>
              </a:solidFill>
              <a:latin typeface="Encode Sans" pitchFamily="2" charset="0"/>
            </a:endParaRPr>
          </a:p>
          <a:p>
            <a:pPr marL="133350" indent="0" algn="just">
              <a:buNone/>
            </a:pPr>
            <a:endParaRPr lang="es-MX" i="1" dirty="0" smtClean="0">
              <a:solidFill>
                <a:schemeClr val="tx2">
                  <a:lumMod val="10000"/>
                </a:schemeClr>
              </a:solidFill>
            </a:endParaRPr>
          </a:p>
          <a:p>
            <a:pPr marL="133350" indent="0" algn="just">
              <a:buNone/>
            </a:pPr>
            <a:endParaRPr lang="es-MX" i="1" dirty="0" smtClean="0">
              <a:solidFill>
                <a:schemeClr val="tx2">
                  <a:lumMod val="10000"/>
                </a:schemeClr>
              </a:solidFill>
            </a:endParaRPr>
          </a:p>
          <a:p>
            <a:pPr marL="304800" indent="-171450" algn="just">
              <a:buFont typeface="Wingdings" panose="05000000000000000000" pitchFamily="2" charset="2"/>
              <a:buChar char="§"/>
            </a:pPr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32.111 son las nuevas cuentas abiertas de </a:t>
            </a:r>
            <a:r>
              <a:rPr lang="es-MX" dirty="0" err="1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cuotapartistas</a:t>
            </a:r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 durante último trimestre; y 313.848 cuentas desde diciembre de 2019, según surge de datos suministrados por los  órganos administrativos de los FCI, a través de la Cámara que los representa (CAFCI).</a:t>
            </a:r>
          </a:p>
          <a:p>
            <a:pPr marL="304800" indent="-171450" algn="just">
              <a:buFont typeface="Wingdings" panose="05000000000000000000" pitchFamily="2" charset="2"/>
              <a:buChar char="§"/>
            </a:pPr>
            <a:endParaRPr lang="es-MX" dirty="0" smtClean="0">
              <a:solidFill>
                <a:schemeClr val="tx2">
                  <a:lumMod val="10000"/>
                </a:schemeClr>
              </a:solidFill>
              <a:latin typeface="Encode Sans" pitchFamily="2" charset="0"/>
            </a:endParaRPr>
          </a:p>
          <a:p>
            <a:pPr marL="304800" indent="-171450" algn="just">
              <a:buFont typeface="Wingdings" panose="05000000000000000000" pitchFamily="2" charset="2"/>
              <a:buChar char="§"/>
            </a:pPr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6.426.281. de cuentas son de inversores que acceden al mercado de FCI a través de billeteras digitales, con apertura de cuentas a distancia llevada a cabo por colocadores integrales de FC al II trimestre de 2022. El 99,77% corresponde a Personas Humanas con un promedio de inversión de $16.645 por cuenta. </a:t>
            </a:r>
          </a:p>
          <a:p>
            <a:pPr marL="304800" indent="-171450" algn="just">
              <a:buFont typeface="Wingdings" panose="05000000000000000000" pitchFamily="2" charset="2"/>
              <a:buChar char="§"/>
            </a:pPr>
            <a:endParaRPr lang="es-MX" dirty="0" smtClean="0">
              <a:solidFill>
                <a:schemeClr val="tx2">
                  <a:lumMod val="10000"/>
                </a:schemeClr>
              </a:solidFill>
              <a:latin typeface="Encode Sans" pitchFamily="2" charset="0"/>
            </a:endParaRPr>
          </a:p>
          <a:p>
            <a:pPr marL="304800" indent="-171450" algn="just">
              <a:buFont typeface="Wingdings" panose="05000000000000000000" pitchFamily="2" charset="2"/>
              <a:buChar char="§"/>
            </a:pPr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Encode Sans" pitchFamily="2" charset="0"/>
              </a:rPr>
              <a:t>A junio de 2022 los inversores de FCI incorporados bajo la distintas modalidades de captación autorizadas por la Comisión Nacional de Valores, asciende a 7,13 millones, un aumento del 21% comparado con diciembre 2021.</a:t>
            </a:r>
            <a:endParaRPr lang="es-MX" dirty="0" smtClean="0">
              <a:solidFill>
                <a:schemeClr val="tx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45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3" name="Google Shape;183;p29"/>
          <p:cNvCxnSpPr/>
          <p:nvPr/>
        </p:nvCxnSpPr>
        <p:spPr>
          <a:xfrm rot="10800000" flipH="1">
            <a:off x="3237296" y="1384925"/>
            <a:ext cx="783900" cy="30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4" name="Google Shape;184;p29"/>
          <p:cNvSpPr txBox="1">
            <a:spLocks noGrp="1"/>
          </p:cNvSpPr>
          <p:nvPr>
            <p:ph type="ctrTitle"/>
          </p:nvPr>
        </p:nvSpPr>
        <p:spPr>
          <a:xfrm>
            <a:off x="3161100" y="3494600"/>
            <a:ext cx="5882400" cy="7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1425" rIns="91425" bIns="91425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n" sz="4600" dirty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rPr>
              <a:t>02</a:t>
            </a:r>
            <a:endParaRPr sz="4600" dirty="0">
              <a:solidFill>
                <a:srgbClr val="FFFFFF"/>
              </a:solidFill>
              <a:latin typeface="Roboto Black"/>
              <a:ea typeface="Roboto Black"/>
              <a:cs typeface="Roboto Black"/>
              <a:sym typeface="Roboto Black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endParaRPr sz="4600" dirty="0">
              <a:solidFill>
                <a:srgbClr val="FFFFFF"/>
              </a:solidFill>
              <a:latin typeface="Roboto Black"/>
              <a:ea typeface="Roboto Black"/>
              <a:cs typeface="Roboto Black"/>
              <a:sym typeface="Roboto Black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n" dirty="0">
                <a:solidFill>
                  <a:srgbClr val="FFFFFF"/>
                </a:solidFill>
              </a:rPr>
              <a:t>Mercado </a:t>
            </a:r>
            <a:r>
              <a:rPr lang="en-US" dirty="0" err="1">
                <a:solidFill>
                  <a:srgbClr val="FFFFFF"/>
                </a:solidFill>
              </a:rPr>
              <a:t>Primario</a:t>
            </a:r>
            <a:endParaRPr dirty="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endParaRPr sz="2000" b="1" dirty="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endParaRPr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231908" y="931378"/>
            <a:ext cx="3007984" cy="37382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38958" rIns="77916" bIns="38958" rtlCol="0" anchor="ctr"/>
          <a:lstStyle/>
          <a:p>
            <a:pPr defTabSz="779051">
              <a:buClr>
                <a:srgbClr val="000000"/>
              </a:buClr>
              <a:buFont typeface="Arial"/>
              <a:buNone/>
            </a:pPr>
            <a:r>
              <a:rPr lang="es-AR" sz="1200" b="1" kern="0" dirty="0" smtClean="0">
                <a:solidFill>
                  <a:srgbClr val="FFFFFF"/>
                </a:solidFill>
                <a:latin typeface="Encode Sans" pitchFamily="2" charset="0"/>
                <a:sym typeface="Arial"/>
              </a:rPr>
              <a:t>INVERSORES</a:t>
            </a:r>
            <a:endParaRPr lang="es-AR" sz="1200" b="1" kern="0" dirty="0">
              <a:solidFill>
                <a:srgbClr val="FFFFFF"/>
              </a:solidFill>
              <a:latin typeface="Encode Sans" pitchFamily="2" charset="0"/>
              <a:sym typeface="Arial"/>
            </a:endParaRPr>
          </a:p>
        </p:txBody>
      </p:sp>
      <p:sp>
        <p:nvSpPr>
          <p:cNvPr id="8" name="4 CuadroTexto"/>
          <p:cNvSpPr txBox="1"/>
          <p:nvPr/>
        </p:nvSpPr>
        <p:spPr>
          <a:xfrm>
            <a:off x="1624233" y="1365036"/>
            <a:ext cx="3062739" cy="494175"/>
          </a:xfrm>
          <a:prstGeom prst="rect">
            <a:avLst/>
          </a:prstGeom>
          <a:noFill/>
        </p:spPr>
        <p:txBody>
          <a:bodyPr wrap="square" lIns="77916" tIns="38958" rIns="77916" bIns="38958" rtlCol="0">
            <a:spAutoFit/>
          </a:bodyPr>
          <a:lstStyle/>
          <a:p>
            <a:pPr defTabSz="779051">
              <a:buClr>
                <a:srgbClr val="000000"/>
              </a:buClr>
              <a:buFont typeface="Arial"/>
              <a:buNone/>
            </a:pPr>
            <a:r>
              <a:rPr lang="es-AR" sz="900" dirty="0">
                <a:solidFill>
                  <a:schemeClr val="accent6">
                    <a:lumMod val="75000"/>
                  </a:schemeClr>
                </a:solidFill>
                <a:latin typeface="Encode Sans" pitchFamily="2" charset="0"/>
              </a:rPr>
              <a:t>Cuentas con saldo en CVSA </a:t>
            </a:r>
          </a:p>
          <a:p>
            <a:pPr defTabSz="779051">
              <a:buClr>
                <a:srgbClr val="000000"/>
              </a:buClr>
              <a:buFont typeface="Arial"/>
              <a:buNone/>
            </a:pPr>
            <a:r>
              <a:rPr lang="es-AR" sz="900" dirty="0">
                <a:solidFill>
                  <a:schemeClr val="accent6">
                    <a:lumMod val="75000"/>
                  </a:schemeClr>
                </a:solidFill>
                <a:latin typeface="Encode Sans" pitchFamily="2" charset="0"/>
              </a:rPr>
              <a:t>Cuentas en FCI vía </a:t>
            </a:r>
            <a:r>
              <a:rPr lang="es-AR" sz="900" dirty="0" smtClean="0">
                <a:solidFill>
                  <a:schemeClr val="accent6">
                    <a:lumMod val="75000"/>
                  </a:schemeClr>
                </a:solidFill>
                <a:latin typeface="Encode Sans" pitchFamily="2" charset="0"/>
              </a:rPr>
              <a:t>tradicional</a:t>
            </a:r>
            <a:endParaRPr lang="es-AR" sz="900" dirty="0">
              <a:solidFill>
                <a:schemeClr val="accent6">
                  <a:lumMod val="75000"/>
                </a:schemeClr>
              </a:solidFill>
              <a:latin typeface="Encode Sans" pitchFamily="2" charset="0"/>
            </a:endParaRPr>
          </a:p>
          <a:p>
            <a:pPr defTabSz="779051">
              <a:buClr>
                <a:srgbClr val="000000"/>
              </a:buClr>
              <a:buFont typeface="Arial"/>
              <a:buNone/>
            </a:pPr>
            <a:r>
              <a:rPr lang="es-AR" sz="900" dirty="0">
                <a:solidFill>
                  <a:schemeClr val="accent6">
                    <a:lumMod val="75000"/>
                  </a:schemeClr>
                </a:solidFill>
                <a:latin typeface="Encode Sans" pitchFamily="2" charset="0"/>
              </a:rPr>
              <a:t>Cuentas FCI suscripción vía </a:t>
            </a:r>
            <a:r>
              <a:rPr lang="es-AR" sz="900" dirty="0" smtClean="0">
                <a:solidFill>
                  <a:schemeClr val="accent6">
                    <a:lumMod val="75000"/>
                  </a:schemeClr>
                </a:solidFill>
                <a:latin typeface="Encode Sans" pitchFamily="2" charset="0"/>
              </a:rPr>
              <a:t>billeteras virtuales </a:t>
            </a:r>
            <a:r>
              <a:rPr lang="es-AR" sz="700" dirty="0" smtClean="0">
                <a:solidFill>
                  <a:schemeClr val="accent6">
                    <a:lumMod val="75000"/>
                  </a:schemeClr>
                </a:solidFill>
                <a:latin typeface="Encode Sans" pitchFamily="2" charset="0"/>
              </a:rPr>
              <a:t>(</a:t>
            </a:r>
            <a:r>
              <a:rPr lang="es-AR" sz="700" dirty="0" err="1" smtClean="0">
                <a:solidFill>
                  <a:schemeClr val="accent6">
                    <a:lumMod val="75000"/>
                  </a:schemeClr>
                </a:solidFill>
                <a:latin typeface="Encode Sans" pitchFamily="2" charset="0"/>
              </a:rPr>
              <a:t>ACDI’s</a:t>
            </a:r>
            <a:r>
              <a:rPr lang="es-AR" sz="700" dirty="0" smtClean="0">
                <a:solidFill>
                  <a:schemeClr val="accent6">
                    <a:lumMod val="75000"/>
                  </a:schemeClr>
                </a:solidFill>
                <a:latin typeface="Encode Sans" pitchFamily="2" charset="0"/>
              </a:rPr>
              <a:t>)</a:t>
            </a:r>
            <a:endParaRPr lang="es-AR" sz="700" dirty="0">
              <a:solidFill>
                <a:schemeClr val="accent6">
                  <a:lumMod val="75000"/>
                </a:schemeClr>
              </a:solidFill>
              <a:latin typeface="Encode Sans" pitchFamily="2" charset="0"/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1249443" y="1988359"/>
            <a:ext cx="3007984" cy="37382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38958" rIns="77916" bIns="38958" rtlCol="0" anchor="ctr"/>
          <a:lstStyle/>
          <a:p>
            <a:pPr defTabSz="779051">
              <a:buClr>
                <a:srgbClr val="000000"/>
              </a:buClr>
              <a:buFont typeface="Arial"/>
              <a:buNone/>
            </a:pPr>
            <a:r>
              <a:rPr lang="es-AR" sz="1200" b="1" kern="0" dirty="0" smtClean="0">
                <a:solidFill>
                  <a:srgbClr val="FFFFFF"/>
                </a:solidFill>
                <a:latin typeface="Encode Sans" pitchFamily="2" charset="0"/>
                <a:sym typeface="Arial"/>
              </a:rPr>
              <a:t>INFRAESTRUCTURA</a:t>
            </a:r>
            <a:endParaRPr lang="es-AR" sz="1200" b="1" kern="0" dirty="0">
              <a:solidFill>
                <a:srgbClr val="FFFFFF"/>
              </a:solidFill>
              <a:latin typeface="Encode Sans" pitchFamily="2" charset="0"/>
              <a:sym typeface="Arial"/>
            </a:endParaRPr>
          </a:p>
        </p:txBody>
      </p:sp>
      <p:sp>
        <p:nvSpPr>
          <p:cNvPr id="12" name="4 CuadroTexto"/>
          <p:cNvSpPr txBox="1"/>
          <p:nvPr/>
        </p:nvSpPr>
        <p:spPr>
          <a:xfrm>
            <a:off x="885676" y="2374157"/>
            <a:ext cx="830920" cy="909674"/>
          </a:xfrm>
          <a:prstGeom prst="rect">
            <a:avLst/>
          </a:prstGeom>
          <a:noFill/>
        </p:spPr>
        <p:txBody>
          <a:bodyPr wrap="square" lIns="77916" tIns="38958" rIns="77916" bIns="38958" rtlCol="0">
            <a:spAutoFit/>
          </a:bodyPr>
          <a:lstStyle/>
          <a:p>
            <a:pPr algn="r" defTabSz="779051">
              <a:buClr>
                <a:srgbClr val="000000"/>
              </a:buClr>
              <a:buFont typeface="Arial"/>
              <a:buNone/>
            </a:pPr>
            <a:r>
              <a:rPr lang="es-AR" sz="900" b="1" dirty="0" smtClean="0">
                <a:solidFill>
                  <a:schemeClr val="accent6">
                    <a:lumMod val="75000"/>
                  </a:schemeClr>
                </a:solidFill>
                <a:latin typeface="Encode Sans" pitchFamily="2" charset="0"/>
              </a:rPr>
              <a:t>3</a:t>
            </a:r>
          </a:p>
          <a:p>
            <a:pPr algn="r" defTabSz="779051">
              <a:buClr>
                <a:srgbClr val="000000"/>
              </a:buClr>
              <a:buFont typeface="Arial"/>
              <a:buNone/>
            </a:pPr>
            <a:r>
              <a:rPr lang="es-AR" sz="900" b="1" kern="0" dirty="0">
                <a:solidFill>
                  <a:schemeClr val="accent6">
                    <a:lumMod val="75000"/>
                  </a:schemeClr>
                </a:solidFill>
                <a:latin typeface="Encode Sans" pitchFamily="2" charset="0"/>
                <a:sym typeface="Arial"/>
              </a:rPr>
              <a:t>1</a:t>
            </a:r>
          </a:p>
          <a:p>
            <a:pPr algn="r" defTabSz="779051">
              <a:buClr>
                <a:srgbClr val="000000"/>
              </a:buClr>
              <a:buFont typeface="Arial"/>
              <a:buNone/>
            </a:pPr>
            <a:r>
              <a:rPr lang="es-AR" sz="900" b="1" kern="0" dirty="0" smtClean="0">
                <a:solidFill>
                  <a:schemeClr val="accent6">
                    <a:lumMod val="75000"/>
                  </a:schemeClr>
                </a:solidFill>
                <a:latin typeface="Encode Sans" pitchFamily="2" charset="0"/>
                <a:sym typeface="Arial"/>
              </a:rPr>
              <a:t>1</a:t>
            </a:r>
          </a:p>
          <a:p>
            <a:pPr algn="r" defTabSz="779051">
              <a:buClr>
                <a:srgbClr val="000000"/>
              </a:buClr>
              <a:buFont typeface="Arial"/>
              <a:buNone/>
            </a:pPr>
            <a:endParaRPr lang="es-AR" sz="900" b="1" dirty="0">
              <a:solidFill>
                <a:schemeClr val="accent6">
                  <a:lumMod val="75000"/>
                </a:schemeClr>
              </a:solidFill>
              <a:latin typeface="Encode Sans" pitchFamily="2" charset="0"/>
            </a:endParaRPr>
          </a:p>
          <a:p>
            <a:pPr algn="r" defTabSz="779051">
              <a:buClr>
                <a:srgbClr val="000000"/>
              </a:buClr>
              <a:buFont typeface="Arial"/>
              <a:buNone/>
            </a:pPr>
            <a:r>
              <a:rPr lang="es-AR" sz="900" b="1" kern="0" dirty="0" smtClean="0">
                <a:solidFill>
                  <a:schemeClr val="accent6">
                    <a:lumMod val="75000"/>
                  </a:schemeClr>
                </a:solidFill>
                <a:latin typeface="Encode Sans" pitchFamily="2" charset="0"/>
                <a:sym typeface="Arial"/>
              </a:rPr>
              <a:t>10</a:t>
            </a:r>
          </a:p>
          <a:p>
            <a:pPr algn="r" defTabSz="779051">
              <a:buClr>
                <a:srgbClr val="000000"/>
              </a:buClr>
              <a:buFont typeface="Arial"/>
              <a:buNone/>
            </a:pPr>
            <a:r>
              <a:rPr lang="es-AR" sz="900" b="1" dirty="0">
                <a:solidFill>
                  <a:schemeClr val="accent6">
                    <a:lumMod val="75000"/>
                  </a:schemeClr>
                </a:solidFill>
                <a:latin typeface="Encode Sans" pitchFamily="2" charset="0"/>
              </a:rPr>
              <a:t>5</a:t>
            </a:r>
            <a:endParaRPr lang="es-AR" sz="900" b="1" kern="0" dirty="0">
              <a:solidFill>
                <a:schemeClr val="accent6">
                  <a:lumMod val="75000"/>
                </a:schemeClr>
              </a:solidFill>
              <a:latin typeface="Encode Sans" pitchFamily="2" charset="0"/>
              <a:sym typeface="Arial"/>
            </a:endParaRPr>
          </a:p>
        </p:txBody>
      </p:sp>
      <p:sp>
        <p:nvSpPr>
          <p:cNvPr id="13" name="4 CuadroTexto"/>
          <p:cNvSpPr txBox="1"/>
          <p:nvPr/>
        </p:nvSpPr>
        <p:spPr>
          <a:xfrm>
            <a:off x="1647875" y="2368541"/>
            <a:ext cx="2713765" cy="909674"/>
          </a:xfrm>
          <a:prstGeom prst="rect">
            <a:avLst/>
          </a:prstGeom>
          <a:noFill/>
        </p:spPr>
        <p:txBody>
          <a:bodyPr wrap="square" lIns="77916" tIns="38958" rIns="77916" bIns="38958" rtlCol="0">
            <a:spAutoFit/>
          </a:bodyPr>
          <a:lstStyle/>
          <a:p>
            <a:pPr defTabSz="779051">
              <a:buClr>
                <a:srgbClr val="000000"/>
              </a:buClr>
              <a:buFont typeface="Arial"/>
              <a:buNone/>
            </a:pPr>
            <a:r>
              <a:rPr lang="es-AR" sz="900" kern="0" dirty="0" smtClean="0">
                <a:solidFill>
                  <a:schemeClr val="accent6">
                    <a:lumMod val="75000"/>
                  </a:schemeClr>
                </a:solidFill>
                <a:latin typeface="Encode Sans" pitchFamily="2" charset="0"/>
                <a:sym typeface="Arial"/>
              </a:rPr>
              <a:t>Mercados con cámara compensadora</a:t>
            </a:r>
          </a:p>
          <a:p>
            <a:pPr defTabSz="779051">
              <a:buClr>
                <a:srgbClr val="000000"/>
              </a:buClr>
              <a:buFont typeface="Arial"/>
              <a:buNone/>
            </a:pPr>
            <a:r>
              <a:rPr lang="es-AR" sz="900" kern="0" dirty="0" smtClean="0">
                <a:solidFill>
                  <a:schemeClr val="accent6">
                    <a:lumMod val="75000"/>
                  </a:schemeClr>
                </a:solidFill>
                <a:latin typeface="Encode Sans" pitchFamily="2" charset="0"/>
                <a:sym typeface="Arial"/>
              </a:rPr>
              <a:t>Mercado sin cámara compensadora	</a:t>
            </a:r>
            <a:endParaRPr lang="es-AR" sz="900" kern="0" dirty="0">
              <a:solidFill>
                <a:schemeClr val="accent6">
                  <a:lumMod val="75000"/>
                </a:schemeClr>
              </a:solidFill>
              <a:latin typeface="Encode Sans" pitchFamily="2" charset="0"/>
              <a:sym typeface="Arial"/>
            </a:endParaRPr>
          </a:p>
          <a:p>
            <a:pPr defTabSz="779051"/>
            <a:r>
              <a:rPr lang="es-AR" sz="900" dirty="0">
                <a:solidFill>
                  <a:schemeClr val="accent6">
                    <a:lumMod val="75000"/>
                  </a:schemeClr>
                </a:solidFill>
                <a:latin typeface="Encode Sans" pitchFamily="2" charset="0"/>
              </a:rPr>
              <a:t>Agente </a:t>
            </a:r>
            <a:r>
              <a:rPr lang="es-AR" sz="900" dirty="0" smtClean="0">
                <a:solidFill>
                  <a:schemeClr val="accent6">
                    <a:lumMod val="75000"/>
                  </a:schemeClr>
                </a:solidFill>
                <a:latin typeface="Encode Sans" pitchFamily="2" charset="0"/>
              </a:rPr>
              <a:t>Depósito Colectivo y </a:t>
            </a:r>
          </a:p>
          <a:p>
            <a:pPr defTabSz="779051"/>
            <a:r>
              <a:rPr lang="es-AR" sz="900" dirty="0" smtClean="0">
                <a:solidFill>
                  <a:schemeClr val="accent6">
                    <a:lumMod val="75000"/>
                  </a:schemeClr>
                </a:solidFill>
                <a:latin typeface="Encode Sans" pitchFamily="2" charset="0"/>
              </a:rPr>
              <a:t>Custodia, Registro </a:t>
            </a:r>
            <a:r>
              <a:rPr lang="es-AR" sz="900" dirty="0">
                <a:solidFill>
                  <a:schemeClr val="accent6">
                    <a:lumMod val="75000"/>
                  </a:schemeClr>
                </a:solidFill>
                <a:latin typeface="Encode Sans" pitchFamily="2" charset="0"/>
              </a:rPr>
              <a:t>y </a:t>
            </a:r>
            <a:r>
              <a:rPr lang="es-AR" sz="900" dirty="0" smtClean="0">
                <a:solidFill>
                  <a:schemeClr val="accent6">
                    <a:lumMod val="75000"/>
                  </a:schemeClr>
                </a:solidFill>
                <a:latin typeface="Encode Sans" pitchFamily="2" charset="0"/>
              </a:rPr>
              <a:t>Pago</a:t>
            </a:r>
          </a:p>
          <a:p>
            <a:pPr defTabSz="779051"/>
            <a:r>
              <a:rPr lang="es-AR" sz="900" dirty="0" smtClean="0">
                <a:solidFill>
                  <a:schemeClr val="accent6">
                    <a:lumMod val="75000"/>
                  </a:schemeClr>
                </a:solidFill>
                <a:latin typeface="Encode Sans" pitchFamily="2" charset="0"/>
              </a:rPr>
              <a:t>Calificadoras de riesgo</a:t>
            </a:r>
          </a:p>
          <a:p>
            <a:pPr defTabSz="779051"/>
            <a:r>
              <a:rPr lang="es-AR" sz="900" dirty="0" smtClean="0">
                <a:solidFill>
                  <a:schemeClr val="accent6">
                    <a:lumMod val="75000"/>
                  </a:schemeClr>
                </a:solidFill>
                <a:latin typeface="Encode Sans" pitchFamily="2" charset="0"/>
              </a:rPr>
              <a:t>Entidades Representativas Regionales (ERR)</a:t>
            </a:r>
          </a:p>
        </p:txBody>
      </p:sp>
      <p:sp>
        <p:nvSpPr>
          <p:cNvPr id="14" name="13 Rectángulo"/>
          <p:cNvSpPr/>
          <p:nvPr/>
        </p:nvSpPr>
        <p:spPr>
          <a:xfrm>
            <a:off x="1249443" y="3327365"/>
            <a:ext cx="3007984" cy="37382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38958" rIns="77916" bIns="38958" rtlCol="0" anchor="ctr"/>
          <a:lstStyle/>
          <a:p>
            <a:pPr defTabSz="779051">
              <a:buClr>
                <a:srgbClr val="000000"/>
              </a:buClr>
              <a:buFont typeface="Arial"/>
              <a:buNone/>
            </a:pPr>
            <a:r>
              <a:rPr lang="es-AR" sz="1200" b="1" kern="0" dirty="0" smtClean="0">
                <a:solidFill>
                  <a:srgbClr val="FFFFFF"/>
                </a:solidFill>
                <a:latin typeface="Encode Sans" pitchFamily="2" charset="0"/>
                <a:sym typeface="Arial"/>
              </a:rPr>
              <a:t>AGENTES</a:t>
            </a:r>
            <a:endParaRPr lang="es-AR" sz="1200" b="1" kern="0" dirty="0">
              <a:solidFill>
                <a:srgbClr val="FFFFFF"/>
              </a:solidFill>
              <a:latin typeface="Encode Sans" pitchFamily="2" charset="0"/>
              <a:sym typeface="Arial"/>
            </a:endParaRPr>
          </a:p>
        </p:txBody>
      </p:sp>
      <p:sp>
        <p:nvSpPr>
          <p:cNvPr id="15" name="4 CuadroTexto"/>
          <p:cNvSpPr txBox="1"/>
          <p:nvPr/>
        </p:nvSpPr>
        <p:spPr>
          <a:xfrm>
            <a:off x="909693" y="3814576"/>
            <a:ext cx="830920" cy="909674"/>
          </a:xfrm>
          <a:prstGeom prst="rect">
            <a:avLst/>
          </a:prstGeom>
          <a:noFill/>
        </p:spPr>
        <p:txBody>
          <a:bodyPr wrap="square" lIns="77916" tIns="38958" rIns="77916" bIns="38958" rtlCol="0">
            <a:spAutoFit/>
          </a:bodyPr>
          <a:lstStyle/>
          <a:p>
            <a:pPr algn="r" defTabSz="779051"/>
            <a:r>
              <a:rPr lang="es-AR" sz="900" b="1" dirty="0" smtClean="0">
                <a:solidFill>
                  <a:schemeClr val="accent6">
                    <a:lumMod val="75000"/>
                  </a:schemeClr>
                </a:solidFill>
                <a:latin typeface="Encode Sans" pitchFamily="2" charset="0"/>
              </a:rPr>
              <a:t>282</a:t>
            </a:r>
          </a:p>
          <a:p>
            <a:pPr algn="r" defTabSz="779051"/>
            <a:r>
              <a:rPr lang="es-AR" sz="900" b="1" dirty="0" smtClean="0">
                <a:solidFill>
                  <a:schemeClr val="accent6">
                    <a:lumMod val="75000"/>
                  </a:schemeClr>
                </a:solidFill>
                <a:latin typeface="Encode Sans" pitchFamily="2" charset="0"/>
              </a:rPr>
              <a:t>933</a:t>
            </a:r>
            <a:endParaRPr lang="es-AR" sz="900" b="1" kern="0" dirty="0">
              <a:solidFill>
                <a:schemeClr val="accent6">
                  <a:lumMod val="75000"/>
                </a:schemeClr>
              </a:solidFill>
              <a:latin typeface="Encode Sans" pitchFamily="2" charset="0"/>
              <a:sym typeface="Arial"/>
            </a:endParaRPr>
          </a:p>
          <a:p>
            <a:pPr algn="r" defTabSz="779051">
              <a:buClr>
                <a:srgbClr val="000000"/>
              </a:buClr>
              <a:buFont typeface="Arial"/>
              <a:buNone/>
            </a:pPr>
            <a:r>
              <a:rPr lang="es-AR" sz="900" b="1" kern="0" dirty="0" smtClean="0">
                <a:solidFill>
                  <a:schemeClr val="accent6">
                    <a:lumMod val="75000"/>
                  </a:schemeClr>
                </a:solidFill>
                <a:latin typeface="Encode Sans" pitchFamily="2" charset="0"/>
                <a:sym typeface="Arial"/>
              </a:rPr>
              <a:t>29</a:t>
            </a:r>
            <a:endParaRPr lang="es-AR" sz="900" b="1" kern="0" dirty="0">
              <a:solidFill>
                <a:schemeClr val="accent6">
                  <a:lumMod val="75000"/>
                </a:schemeClr>
              </a:solidFill>
              <a:latin typeface="Encode Sans" pitchFamily="2" charset="0"/>
              <a:sym typeface="Arial"/>
            </a:endParaRPr>
          </a:p>
          <a:p>
            <a:pPr algn="r" defTabSz="779051">
              <a:buClr>
                <a:srgbClr val="000000"/>
              </a:buClr>
              <a:buFont typeface="Arial"/>
              <a:buNone/>
            </a:pPr>
            <a:r>
              <a:rPr lang="es-AR" sz="900" b="1" dirty="0" smtClean="0">
                <a:solidFill>
                  <a:schemeClr val="accent6">
                    <a:lumMod val="75000"/>
                  </a:schemeClr>
                </a:solidFill>
                <a:latin typeface="Encode Sans" pitchFamily="2" charset="0"/>
              </a:rPr>
              <a:t>71</a:t>
            </a:r>
          </a:p>
          <a:p>
            <a:pPr algn="r" defTabSz="779051">
              <a:buClr>
                <a:srgbClr val="000000"/>
              </a:buClr>
              <a:buFont typeface="Arial"/>
              <a:buNone/>
            </a:pPr>
            <a:r>
              <a:rPr lang="es-AR" sz="900" b="1" dirty="0" smtClean="0">
                <a:solidFill>
                  <a:schemeClr val="accent6">
                    <a:lumMod val="75000"/>
                  </a:schemeClr>
                </a:solidFill>
                <a:latin typeface="Encode Sans" pitchFamily="2" charset="0"/>
              </a:rPr>
              <a:t>9</a:t>
            </a:r>
          </a:p>
          <a:p>
            <a:pPr algn="r" defTabSz="779051">
              <a:buClr>
                <a:srgbClr val="000000"/>
              </a:buClr>
              <a:buFont typeface="Arial"/>
              <a:buNone/>
            </a:pPr>
            <a:r>
              <a:rPr lang="es-AR" sz="900" b="1" dirty="0">
                <a:solidFill>
                  <a:schemeClr val="accent6">
                    <a:lumMod val="75000"/>
                  </a:schemeClr>
                </a:solidFill>
                <a:latin typeface="Encode Sans" pitchFamily="2" charset="0"/>
              </a:rPr>
              <a:t>1</a:t>
            </a:r>
            <a:endParaRPr lang="es-AR" sz="900" b="1" dirty="0" smtClean="0">
              <a:solidFill>
                <a:schemeClr val="accent6">
                  <a:lumMod val="75000"/>
                </a:schemeClr>
              </a:solidFill>
              <a:latin typeface="Encode Sans" pitchFamily="2" charset="0"/>
            </a:endParaRPr>
          </a:p>
        </p:txBody>
      </p:sp>
      <p:sp>
        <p:nvSpPr>
          <p:cNvPr id="16" name="4 CuadroTexto"/>
          <p:cNvSpPr txBox="1"/>
          <p:nvPr/>
        </p:nvSpPr>
        <p:spPr>
          <a:xfrm>
            <a:off x="1682930" y="3796814"/>
            <a:ext cx="2681074" cy="1048173"/>
          </a:xfrm>
          <a:prstGeom prst="rect">
            <a:avLst/>
          </a:prstGeom>
          <a:noFill/>
        </p:spPr>
        <p:txBody>
          <a:bodyPr wrap="square" lIns="77916" tIns="38958" rIns="77916" bIns="38958" rtlCol="0">
            <a:spAutoFit/>
          </a:bodyPr>
          <a:lstStyle/>
          <a:p>
            <a:pPr defTabSz="779051">
              <a:buClr>
                <a:srgbClr val="000000"/>
              </a:buClr>
              <a:buFont typeface="Arial"/>
              <a:buNone/>
            </a:pPr>
            <a:r>
              <a:rPr lang="es-AR" sz="900" kern="0" dirty="0" smtClean="0">
                <a:solidFill>
                  <a:schemeClr val="accent6">
                    <a:lumMod val="75000"/>
                  </a:schemeClr>
                </a:solidFill>
                <a:latin typeface="Encode Sans" pitchFamily="2" charset="0"/>
                <a:sym typeface="Arial"/>
              </a:rPr>
              <a:t>Agentes de Liquidación y Compensación </a:t>
            </a:r>
            <a:endParaRPr lang="es-AR" sz="900" kern="0" dirty="0">
              <a:solidFill>
                <a:schemeClr val="accent6">
                  <a:lumMod val="75000"/>
                </a:schemeClr>
              </a:solidFill>
              <a:latin typeface="Encode Sans" pitchFamily="2" charset="0"/>
              <a:sym typeface="Arial"/>
            </a:endParaRPr>
          </a:p>
          <a:p>
            <a:pPr defTabSz="779051">
              <a:buClr>
                <a:srgbClr val="000000"/>
              </a:buClr>
              <a:buFont typeface="Arial"/>
              <a:buNone/>
            </a:pPr>
            <a:r>
              <a:rPr lang="es-AR" sz="900" kern="0" dirty="0" smtClean="0">
                <a:solidFill>
                  <a:schemeClr val="accent6">
                    <a:lumMod val="75000"/>
                  </a:schemeClr>
                </a:solidFill>
                <a:latin typeface="Encode Sans" pitchFamily="2" charset="0"/>
                <a:sym typeface="Arial"/>
              </a:rPr>
              <a:t>Agentes Productores </a:t>
            </a:r>
            <a:endParaRPr lang="es-AR" sz="900" kern="0" dirty="0">
              <a:solidFill>
                <a:schemeClr val="accent6">
                  <a:lumMod val="75000"/>
                </a:schemeClr>
              </a:solidFill>
              <a:latin typeface="Encode Sans" pitchFamily="2" charset="0"/>
              <a:sym typeface="Arial"/>
            </a:endParaRPr>
          </a:p>
          <a:p>
            <a:pPr defTabSz="779051">
              <a:buClr>
                <a:srgbClr val="000000"/>
              </a:buClr>
              <a:buFont typeface="Arial"/>
              <a:buNone/>
            </a:pPr>
            <a:r>
              <a:rPr lang="es-AR" sz="900" kern="0" dirty="0" smtClean="0">
                <a:solidFill>
                  <a:schemeClr val="accent6">
                    <a:lumMod val="75000"/>
                  </a:schemeClr>
                </a:solidFill>
                <a:latin typeface="Encode Sans" pitchFamily="2" charset="0"/>
                <a:sym typeface="Arial"/>
              </a:rPr>
              <a:t>Agentes Asesores Globales de Inversiones</a:t>
            </a:r>
            <a:endParaRPr lang="es-AR" sz="900" kern="0" dirty="0">
              <a:solidFill>
                <a:schemeClr val="accent6">
                  <a:lumMod val="75000"/>
                </a:schemeClr>
              </a:solidFill>
              <a:latin typeface="Encode Sans" pitchFamily="2" charset="0"/>
              <a:sym typeface="Arial"/>
            </a:endParaRPr>
          </a:p>
          <a:p>
            <a:pPr defTabSz="779051">
              <a:buClr>
                <a:srgbClr val="000000"/>
              </a:buClr>
              <a:buFont typeface="Arial"/>
              <a:buNone/>
            </a:pPr>
            <a:r>
              <a:rPr lang="es-AR" sz="900" kern="0" dirty="0" smtClean="0">
                <a:solidFill>
                  <a:schemeClr val="accent6">
                    <a:lumMod val="75000"/>
                  </a:schemeClr>
                </a:solidFill>
                <a:latin typeface="Encode Sans" pitchFamily="2" charset="0"/>
                <a:sym typeface="Arial"/>
              </a:rPr>
              <a:t>Agentes de Negociación</a:t>
            </a:r>
            <a:endParaRPr lang="es-AR" sz="900" kern="0" dirty="0">
              <a:solidFill>
                <a:schemeClr val="accent6">
                  <a:lumMod val="75000"/>
                </a:schemeClr>
              </a:solidFill>
              <a:latin typeface="Encode Sans" pitchFamily="2" charset="0"/>
              <a:sym typeface="Arial"/>
            </a:endParaRPr>
          </a:p>
          <a:p>
            <a:pPr defTabSz="779051">
              <a:buClr>
                <a:srgbClr val="000000"/>
              </a:buClr>
              <a:buFont typeface="Arial"/>
              <a:buNone/>
            </a:pPr>
            <a:r>
              <a:rPr lang="es-AR" sz="900" kern="0" dirty="0" smtClean="0">
                <a:solidFill>
                  <a:schemeClr val="accent6">
                    <a:lumMod val="75000"/>
                  </a:schemeClr>
                </a:solidFill>
                <a:latin typeface="Encode Sans" pitchFamily="2" charset="0"/>
                <a:sym typeface="Arial"/>
              </a:rPr>
              <a:t>Agentes de Corretajes de Valores Negociables</a:t>
            </a:r>
          </a:p>
          <a:p>
            <a:pPr defTabSz="779051"/>
            <a:r>
              <a:rPr lang="es-AR" sz="900" dirty="0" smtClean="0">
                <a:solidFill>
                  <a:schemeClr val="accent6">
                    <a:lumMod val="75000"/>
                  </a:schemeClr>
                </a:solidFill>
                <a:latin typeface="Encode Sans" pitchFamily="2" charset="0"/>
              </a:rPr>
              <a:t>Plataforma de Financiamiento Colectivo</a:t>
            </a:r>
            <a:endParaRPr lang="es-AR" sz="900" dirty="0">
              <a:solidFill>
                <a:schemeClr val="accent6">
                  <a:lumMod val="75000"/>
                </a:schemeClr>
              </a:solidFill>
              <a:latin typeface="Encode Sans" pitchFamily="2" charset="0"/>
            </a:endParaRPr>
          </a:p>
          <a:p>
            <a:pPr defTabSz="779051">
              <a:buClr>
                <a:srgbClr val="000000"/>
              </a:buClr>
              <a:buFont typeface="Arial"/>
              <a:buNone/>
            </a:pPr>
            <a:endParaRPr lang="es-AR" sz="900" kern="0" dirty="0">
              <a:solidFill>
                <a:srgbClr val="001E62"/>
              </a:solidFill>
              <a:latin typeface="Abadi" panose="020B0604020202020204" charset="0"/>
              <a:sym typeface="Arial"/>
            </a:endParaRPr>
          </a:p>
        </p:txBody>
      </p:sp>
      <p:sp>
        <p:nvSpPr>
          <p:cNvPr id="19" name="18 Rectángulo"/>
          <p:cNvSpPr/>
          <p:nvPr/>
        </p:nvSpPr>
        <p:spPr>
          <a:xfrm>
            <a:off x="5108862" y="924680"/>
            <a:ext cx="3035335" cy="37382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38958" rIns="77916" bIns="38958" rtlCol="0" anchor="ctr"/>
          <a:lstStyle/>
          <a:p>
            <a:pPr defTabSz="779051">
              <a:buClr>
                <a:srgbClr val="000000"/>
              </a:buClr>
              <a:buFont typeface="Arial"/>
              <a:buNone/>
            </a:pPr>
            <a:r>
              <a:rPr lang="es-AR" sz="1100" b="1" kern="0" dirty="0" smtClean="0">
                <a:solidFill>
                  <a:schemeClr val="accent1"/>
                </a:solidFill>
                <a:latin typeface="Encode Sans" pitchFamily="2" charset="0"/>
                <a:sym typeface="Arial"/>
              </a:rPr>
              <a:t>EMISORAS EN LA OFERTA PÚBLICA</a:t>
            </a:r>
            <a:endParaRPr lang="es-AR" sz="1100" b="1" kern="0" dirty="0">
              <a:solidFill>
                <a:schemeClr val="accent1"/>
              </a:solidFill>
              <a:latin typeface="Encode Sans" pitchFamily="2" charset="0"/>
              <a:sym typeface="Arial"/>
            </a:endParaRPr>
          </a:p>
        </p:txBody>
      </p:sp>
      <p:sp>
        <p:nvSpPr>
          <p:cNvPr id="20" name="19 Rectángulo"/>
          <p:cNvSpPr/>
          <p:nvPr/>
        </p:nvSpPr>
        <p:spPr>
          <a:xfrm>
            <a:off x="5108862" y="1988359"/>
            <a:ext cx="3078665" cy="37382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38958" rIns="77916" bIns="38958" rtlCol="0" anchor="ctr"/>
          <a:lstStyle/>
          <a:p>
            <a:pPr defTabSz="779051">
              <a:buClr>
                <a:srgbClr val="000000"/>
              </a:buClr>
              <a:buFont typeface="Arial"/>
              <a:buNone/>
            </a:pPr>
            <a:r>
              <a:rPr lang="es-AR" sz="1200" b="1" kern="0" dirty="0" smtClean="0">
                <a:solidFill>
                  <a:srgbClr val="FFFFFF"/>
                </a:solidFill>
                <a:latin typeface="Encode Sans" pitchFamily="2" charset="0"/>
                <a:sym typeface="Arial"/>
              </a:rPr>
              <a:t>IDÓNEOS</a:t>
            </a:r>
            <a:endParaRPr lang="es-AR" sz="1200" b="1" kern="0" dirty="0">
              <a:solidFill>
                <a:srgbClr val="FFFFFF"/>
              </a:solidFill>
              <a:latin typeface="Encode Sans" pitchFamily="2" charset="0"/>
              <a:sym typeface="Arial"/>
            </a:endParaRPr>
          </a:p>
        </p:txBody>
      </p:sp>
      <p:sp>
        <p:nvSpPr>
          <p:cNvPr id="21" name="20 Rectángulo"/>
          <p:cNvSpPr/>
          <p:nvPr/>
        </p:nvSpPr>
        <p:spPr>
          <a:xfrm>
            <a:off x="5136213" y="3334366"/>
            <a:ext cx="3007984" cy="37382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38958" rIns="77916" bIns="38958" rtlCol="0" anchor="ctr"/>
          <a:lstStyle/>
          <a:p>
            <a:pPr defTabSz="779051">
              <a:buClr>
                <a:srgbClr val="000000"/>
              </a:buClr>
              <a:buFont typeface="Arial"/>
              <a:buNone/>
            </a:pPr>
            <a:r>
              <a:rPr lang="es-AR" sz="1100" b="1" kern="0" dirty="0" smtClean="0">
                <a:solidFill>
                  <a:srgbClr val="FFFFFF"/>
                </a:solidFill>
                <a:latin typeface="Encode Sans" pitchFamily="2" charset="0"/>
                <a:sym typeface="Arial"/>
              </a:rPr>
              <a:t>AGENTES DE PRODUCTOS DE INVERSIÓN COLECTIVA</a:t>
            </a:r>
            <a:endParaRPr lang="es-AR" sz="1100" b="1" kern="0" dirty="0">
              <a:solidFill>
                <a:srgbClr val="FFFFFF"/>
              </a:solidFill>
              <a:latin typeface="Encode Sans" pitchFamily="2" charset="0"/>
              <a:sym typeface="Arial"/>
            </a:endParaRPr>
          </a:p>
        </p:txBody>
      </p:sp>
      <p:sp>
        <p:nvSpPr>
          <p:cNvPr id="22" name="4 CuadroTexto"/>
          <p:cNvSpPr txBox="1"/>
          <p:nvPr/>
        </p:nvSpPr>
        <p:spPr>
          <a:xfrm>
            <a:off x="4788717" y="1335148"/>
            <a:ext cx="830920" cy="494175"/>
          </a:xfrm>
          <a:prstGeom prst="rect">
            <a:avLst/>
          </a:prstGeom>
          <a:noFill/>
        </p:spPr>
        <p:txBody>
          <a:bodyPr wrap="square" lIns="77916" tIns="38958" rIns="77916" bIns="38958" rtlCol="0">
            <a:spAutoFit/>
          </a:bodyPr>
          <a:lstStyle/>
          <a:p>
            <a:pPr algn="r" defTabSz="779051"/>
            <a:r>
              <a:rPr lang="es-AR" sz="900" b="1" dirty="0" smtClean="0">
                <a:solidFill>
                  <a:schemeClr val="accent1">
                    <a:lumMod val="50000"/>
                  </a:schemeClr>
                </a:solidFill>
                <a:latin typeface="Encode Sans" pitchFamily="2" charset="0"/>
              </a:rPr>
              <a:t>366</a:t>
            </a:r>
            <a:endParaRPr lang="es-AR" sz="900" b="1" dirty="0">
              <a:solidFill>
                <a:schemeClr val="accent1">
                  <a:lumMod val="50000"/>
                </a:schemeClr>
              </a:solidFill>
              <a:latin typeface="Encode Sans" pitchFamily="2" charset="0"/>
            </a:endParaRPr>
          </a:p>
          <a:p>
            <a:pPr algn="r" defTabSz="779051"/>
            <a:r>
              <a:rPr lang="es-AR" sz="900" b="1" dirty="0">
                <a:solidFill>
                  <a:schemeClr val="accent1">
                    <a:lumMod val="50000"/>
                  </a:schemeClr>
                </a:solidFill>
                <a:latin typeface="Encode Sans" pitchFamily="2" charset="0"/>
              </a:rPr>
              <a:t>181</a:t>
            </a:r>
          </a:p>
          <a:p>
            <a:pPr algn="r" defTabSz="779051"/>
            <a:r>
              <a:rPr lang="es-AR" sz="900" b="1" dirty="0">
                <a:solidFill>
                  <a:schemeClr val="accent1">
                    <a:lumMod val="50000"/>
                  </a:schemeClr>
                </a:solidFill>
                <a:latin typeface="Encode Sans" pitchFamily="2" charset="0"/>
              </a:rPr>
              <a:t>186</a:t>
            </a:r>
          </a:p>
        </p:txBody>
      </p:sp>
      <p:sp>
        <p:nvSpPr>
          <p:cNvPr id="23" name="4 CuadroTexto"/>
          <p:cNvSpPr txBox="1"/>
          <p:nvPr/>
        </p:nvSpPr>
        <p:spPr>
          <a:xfrm>
            <a:off x="5634505" y="1330099"/>
            <a:ext cx="2353425" cy="632675"/>
          </a:xfrm>
          <a:prstGeom prst="rect">
            <a:avLst/>
          </a:prstGeom>
          <a:noFill/>
        </p:spPr>
        <p:txBody>
          <a:bodyPr wrap="square" lIns="77916" tIns="38958" rIns="77916" bIns="38958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defTabSz="779051">
              <a:buNone/>
              <a:defRPr sz="900">
                <a:solidFill>
                  <a:schemeClr val="accent6">
                    <a:lumMod val="75000"/>
                  </a:schemeClr>
                </a:solidFill>
                <a:latin typeface="Encode Sans" pitchFamily="2" charset="0"/>
              </a:defRPr>
            </a:lvl1pPr>
          </a:lstStyle>
          <a:p>
            <a:r>
              <a:rPr lang="es-AR" dirty="0" smtClean="0"/>
              <a:t>Emisoras</a:t>
            </a:r>
            <a:r>
              <a:rPr lang="es-AR" sz="700" dirty="0" smtClean="0"/>
              <a:t>*</a:t>
            </a:r>
            <a:endParaRPr lang="es-AR" dirty="0"/>
          </a:p>
          <a:p>
            <a:r>
              <a:rPr lang="es-AR" dirty="0"/>
              <a:t>Régimen General</a:t>
            </a:r>
          </a:p>
          <a:p>
            <a:r>
              <a:rPr lang="es-AR" dirty="0"/>
              <a:t>Régimen </a:t>
            </a:r>
            <a:r>
              <a:rPr lang="es-AR" dirty="0" err="1" smtClean="0"/>
              <a:t>PyME</a:t>
            </a:r>
            <a:endParaRPr lang="es-AR" dirty="0" smtClean="0"/>
          </a:p>
          <a:p>
            <a:r>
              <a:rPr lang="es-AR" dirty="0" smtClean="0"/>
              <a:t>      </a:t>
            </a:r>
            <a:endParaRPr lang="es-AR" dirty="0"/>
          </a:p>
        </p:txBody>
      </p:sp>
      <p:sp>
        <p:nvSpPr>
          <p:cNvPr id="29" name="4 CuadroTexto"/>
          <p:cNvSpPr txBox="1"/>
          <p:nvPr/>
        </p:nvSpPr>
        <p:spPr>
          <a:xfrm>
            <a:off x="4887477" y="2545221"/>
            <a:ext cx="830920" cy="494175"/>
          </a:xfrm>
          <a:prstGeom prst="rect">
            <a:avLst/>
          </a:prstGeom>
          <a:noFill/>
        </p:spPr>
        <p:txBody>
          <a:bodyPr wrap="square" lIns="77916" tIns="38958" rIns="77916" bIns="38958" rtlCol="0">
            <a:spAutoFit/>
          </a:bodyPr>
          <a:lstStyle/>
          <a:p>
            <a:pPr algn="r" defTabSz="779051"/>
            <a:r>
              <a:rPr lang="es-AR" sz="900" b="1" dirty="0">
                <a:solidFill>
                  <a:schemeClr val="accent1">
                    <a:lumMod val="50000"/>
                  </a:schemeClr>
                </a:solidFill>
                <a:latin typeface="Encode Sans" pitchFamily="2" charset="0"/>
              </a:rPr>
              <a:t>11.823</a:t>
            </a:r>
          </a:p>
          <a:p>
            <a:pPr algn="r" defTabSz="779051"/>
            <a:r>
              <a:rPr lang="es-AR" sz="900" b="1" dirty="0" smtClean="0">
                <a:solidFill>
                  <a:srgbClr val="FF0000"/>
                </a:solidFill>
                <a:latin typeface="Abadi" panose="020B0604020202020204" charset="0"/>
              </a:rPr>
              <a:t> </a:t>
            </a:r>
            <a:endParaRPr lang="es-AR" sz="900" b="1" kern="0" dirty="0">
              <a:solidFill>
                <a:srgbClr val="FF0000"/>
              </a:solidFill>
              <a:latin typeface="Abadi" panose="020B0604020202020204" charset="0"/>
              <a:sym typeface="Arial"/>
            </a:endParaRPr>
          </a:p>
          <a:p>
            <a:pPr algn="r" defTabSz="779051">
              <a:buClr>
                <a:srgbClr val="000000"/>
              </a:buClr>
              <a:buFont typeface="Arial"/>
              <a:buNone/>
            </a:pPr>
            <a:endParaRPr lang="es-AR" sz="900" b="1" kern="0" dirty="0">
              <a:solidFill>
                <a:srgbClr val="FF0000"/>
              </a:solidFill>
              <a:latin typeface="Abadi" panose="020B0604020202020204" charset="0"/>
              <a:sym typeface="Arial"/>
            </a:endParaRPr>
          </a:p>
        </p:txBody>
      </p:sp>
      <p:sp>
        <p:nvSpPr>
          <p:cNvPr id="30" name="4 CuadroTexto"/>
          <p:cNvSpPr txBox="1"/>
          <p:nvPr/>
        </p:nvSpPr>
        <p:spPr>
          <a:xfrm>
            <a:off x="5644057" y="2535586"/>
            <a:ext cx="2353425" cy="494175"/>
          </a:xfrm>
          <a:prstGeom prst="rect">
            <a:avLst/>
          </a:prstGeom>
          <a:noFill/>
        </p:spPr>
        <p:txBody>
          <a:bodyPr wrap="square" lIns="77916" tIns="38958" rIns="77916" bIns="38958" rtlCol="0">
            <a:spAutoFit/>
          </a:bodyPr>
          <a:lstStyle/>
          <a:p>
            <a:pPr defTabSz="779051">
              <a:buClr>
                <a:srgbClr val="000000"/>
              </a:buClr>
              <a:buFont typeface="Arial"/>
              <a:buNone/>
            </a:pPr>
            <a:r>
              <a:rPr lang="es-AR" sz="900" dirty="0">
                <a:solidFill>
                  <a:schemeClr val="accent6">
                    <a:lumMod val="75000"/>
                  </a:schemeClr>
                </a:solidFill>
                <a:latin typeface="Encode Sans" pitchFamily="2" charset="0"/>
              </a:rPr>
              <a:t>Personas inscriptas en el Registro de Idóneos </a:t>
            </a:r>
          </a:p>
          <a:p>
            <a:pPr defTabSz="779051">
              <a:buClr>
                <a:srgbClr val="000000"/>
              </a:buClr>
              <a:buFont typeface="Arial"/>
              <a:buNone/>
            </a:pPr>
            <a:endParaRPr lang="es-AR" sz="900" kern="0" dirty="0">
              <a:solidFill>
                <a:srgbClr val="001E62"/>
              </a:solidFill>
              <a:latin typeface="Abadi" panose="020B0604020202020204" charset="0"/>
              <a:sym typeface="Arial"/>
            </a:endParaRPr>
          </a:p>
        </p:txBody>
      </p:sp>
      <p:sp>
        <p:nvSpPr>
          <p:cNvPr id="31" name="4 CuadroTexto"/>
          <p:cNvSpPr txBox="1"/>
          <p:nvPr/>
        </p:nvSpPr>
        <p:spPr>
          <a:xfrm>
            <a:off x="4940495" y="3757952"/>
            <a:ext cx="830920" cy="1186673"/>
          </a:xfrm>
          <a:prstGeom prst="rect">
            <a:avLst/>
          </a:prstGeom>
          <a:noFill/>
        </p:spPr>
        <p:txBody>
          <a:bodyPr wrap="square" lIns="77916" tIns="38958" rIns="77916" bIns="38958" rtlCol="0">
            <a:spAutoFit/>
          </a:bodyPr>
          <a:lstStyle/>
          <a:p>
            <a:pPr algn="r" defTabSz="779051">
              <a:buClr>
                <a:srgbClr val="000000"/>
              </a:buClr>
              <a:buFont typeface="Arial"/>
              <a:buNone/>
            </a:pPr>
            <a:r>
              <a:rPr lang="es-AR" sz="900" b="1" kern="0" dirty="0" smtClean="0">
                <a:solidFill>
                  <a:schemeClr val="accent1">
                    <a:lumMod val="50000"/>
                  </a:schemeClr>
                </a:solidFill>
                <a:latin typeface="Encode Sans" pitchFamily="2" charset="0"/>
                <a:sym typeface="Arial"/>
              </a:rPr>
              <a:t>661</a:t>
            </a:r>
            <a:endParaRPr lang="es-AR" sz="900" b="1" kern="0" dirty="0">
              <a:solidFill>
                <a:schemeClr val="accent1">
                  <a:lumMod val="50000"/>
                </a:schemeClr>
              </a:solidFill>
              <a:latin typeface="Encode Sans" pitchFamily="2" charset="0"/>
              <a:sym typeface="Arial"/>
            </a:endParaRPr>
          </a:p>
          <a:p>
            <a:pPr algn="r" defTabSz="779051">
              <a:buClr>
                <a:srgbClr val="000000"/>
              </a:buClr>
              <a:buFont typeface="Arial"/>
              <a:buNone/>
            </a:pPr>
            <a:r>
              <a:rPr lang="es-AR" sz="900" b="1" dirty="0" smtClean="0">
                <a:solidFill>
                  <a:schemeClr val="accent1">
                    <a:lumMod val="50000"/>
                  </a:schemeClr>
                </a:solidFill>
                <a:latin typeface="Encode Sans" pitchFamily="2" charset="0"/>
              </a:rPr>
              <a:t>17</a:t>
            </a:r>
            <a:endParaRPr lang="es-AR" sz="900" b="1" kern="0" dirty="0">
              <a:solidFill>
                <a:schemeClr val="accent1">
                  <a:lumMod val="50000"/>
                </a:schemeClr>
              </a:solidFill>
              <a:latin typeface="Encode Sans" pitchFamily="2" charset="0"/>
              <a:sym typeface="Arial"/>
            </a:endParaRPr>
          </a:p>
          <a:p>
            <a:pPr algn="r" defTabSz="779051">
              <a:buClr>
                <a:srgbClr val="000000"/>
              </a:buClr>
              <a:buFont typeface="Arial"/>
              <a:buNone/>
            </a:pPr>
            <a:r>
              <a:rPr lang="es-AR" sz="900" b="1" kern="0" dirty="0" smtClean="0">
                <a:solidFill>
                  <a:schemeClr val="accent1">
                    <a:lumMod val="50000"/>
                  </a:schemeClr>
                </a:solidFill>
                <a:latin typeface="Encode Sans" pitchFamily="2" charset="0"/>
                <a:sym typeface="Arial"/>
              </a:rPr>
              <a:t>59</a:t>
            </a:r>
            <a:endParaRPr lang="es-AR" sz="900" b="1" kern="0" dirty="0">
              <a:solidFill>
                <a:schemeClr val="accent1">
                  <a:lumMod val="50000"/>
                </a:schemeClr>
              </a:solidFill>
              <a:latin typeface="Encode Sans" pitchFamily="2" charset="0"/>
              <a:sym typeface="Arial"/>
            </a:endParaRPr>
          </a:p>
          <a:p>
            <a:pPr algn="r" defTabSz="779051">
              <a:buClr>
                <a:srgbClr val="000000"/>
              </a:buClr>
              <a:buFont typeface="Arial"/>
              <a:buNone/>
            </a:pPr>
            <a:r>
              <a:rPr lang="es-AR" sz="900" b="1" kern="0" dirty="0" smtClean="0">
                <a:solidFill>
                  <a:schemeClr val="accent1">
                    <a:lumMod val="50000"/>
                  </a:schemeClr>
                </a:solidFill>
                <a:latin typeface="Encode Sans" pitchFamily="2" charset="0"/>
                <a:sym typeface="Arial"/>
              </a:rPr>
              <a:t>24</a:t>
            </a:r>
            <a:endParaRPr lang="es-AR" sz="900" b="1" kern="0" dirty="0">
              <a:solidFill>
                <a:schemeClr val="accent1">
                  <a:lumMod val="50000"/>
                </a:schemeClr>
              </a:solidFill>
              <a:latin typeface="Encode Sans" pitchFamily="2" charset="0"/>
              <a:sym typeface="Arial"/>
            </a:endParaRPr>
          </a:p>
          <a:p>
            <a:pPr algn="r" defTabSz="779051">
              <a:buClr>
                <a:srgbClr val="000000"/>
              </a:buClr>
              <a:buFont typeface="Arial"/>
              <a:buNone/>
            </a:pPr>
            <a:r>
              <a:rPr lang="es-AR" sz="900" b="1" kern="0" dirty="0" smtClean="0">
                <a:solidFill>
                  <a:schemeClr val="accent1">
                    <a:lumMod val="50000"/>
                  </a:schemeClr>
                </a:solidFill>
                <a:latin typeface="Encode Sans" pitchFamily="2" charset="0"/>
                <a:sym typeface="Arial"/>
              </a:rPr>
              <a:t>45</a:t>
            </a:r>
          </a:p>
          <a:p>
            <a:pPr algn="r" defTabSz="779051">
              <a:buClr>
                <a:srgbClr val="000000"/>
              </a:buClr>
              <a:buFont typeface="Arial"/>
              <a:buNone/>
            </a:pPr>
            <a:r>
              <a:rPr lang="es-AR" sz="900" b="1" kern="0" dirty="0" smtClean="0">
                <a:solidFill>
                  <a:schemeClr val="accent1">
                    <a:lumMod val="50000"/>
                  </a:schemeClr>
                </a:solidFill>
                <a:latin typeface="Encode Sans" pitchFamily="2" charset="0"/>
                <a:sym typeface="Arial"/>
              </a:rPr>
              <a:t>164</a:t>
            </a:r>
          </a:p>
          <a:p>
            <a:pPr algn="r" defTabSz="779051">
              <a:buClr>
                <a:srgbClr val="000000"/>
              </a:buClr>
              <a:buFont typeface="Arial"/>
              <a:buNone/>
            </a:pPr>
            <a:r>
              <a:rPr lang="es-AR" sz="900" b="1" dirty="0" smtClean="0">
                <a:solidFill>
                  <a:schemeClr val="accent1">
                    <a:lumMod val="50000"/>
                  </a:schemeClr>
                </a:solidFill>
                <a:latin typeface="Encode Sans" pitchFamily="2" charset="0"/>
              </a:rPr>
              <a:t>230</a:t>
            </a:r>
            <a:endParaRPr lang="es-AR" sz="900" b="1" dirty="0">
              <a:solidFill>
                <a:schemeClr val="accent1">
                  <a:lumMod val="50000"/>
                </a:schemeClr>
              </a:solidFill>
              <a:latin typeface="Encode Sans" pitchFamily="2" charset="0"/>
            </a:endParaRPr>
          </a:p>
          <a:p>
            <a:pPr algn="r" defTabSz="779051">
              <a:buClr>
                <a:srgbClr val="000000"/>
              </a:buClr>
              <a:buFont typeface="Arial"/>
              <a:buNone/>
            </a:pPr>
            <a:r>
              <a:rPr lang="es-AR" sz="900" b="1" kern="0" dirty="0" smtClean="0">
                <a:solidFill>
                  <a:schemeClr val="accent1">
                    <a:lumMod val="50000"/>
                  </a:schemeClr>
                </a:solidFill>
                <a:latin typeface="Encode Sans" pitchFamily="2" charset="0"/>
                <a:sym typeface="Arial"/>
              </a:rPr>
              <a:t>28</a:t>
            </a:r>
            <a:endParaRPr lang="es-AR" sz="900" b="1" kern="0" dirty="0">
              <a:solidFill>
                <a:schemeClr val="accent1">
                  <a:lumMod val="50000"/>
                </a:schemeClr>
              </a:solidFill>
              <a:latin typeface="Encode Sans" pitchFamily="2" charset="0"/>
              <a:sym typeface="Arial"/>
            </a:endParaRPr>
          </a:p>
        </p:txBody>
      </p:sp>
      <p:sp>
        <p:nvSpPr>
          <p:cNvPr id="32" name="4 CuadroTexto"/>
          <p:cNvSpPr txBox="1"/>
          <p:nvPr/>
        </p:nvSpPr>
        <p:spPr>
          <a:xfrm>
            <a:off x="5740204" y="3757952"/>
            <a:ext cx="2620509" cy="1186673"/>
          </a:xfrm>
          <a:prstGeom prst="rect">
            <a:avLst/>
          </a:prstGeom>
          <a:noFill/>
        </p:spPr>
        <p:txBody>
          <a:bodyPr wrap="square" lIns="77916" tIns="38958" rIns="77916" bIns="38958" rtlCol="0">
            <a:spAutoFit/>
          </a:bodyPr>
          <a:lstStyle/>
          <a:p>
            <a:pPr defTabSz="779051">
              <a:buClr>
                <a:srgbClr val="000000"/>
              </a:buClr>
              <a:buFont typeface="Arial"/>
              <a:buNone/>
            </a:pPr>
            <a:r>
              <a:rPr lang="es-AR" sz="900" dirty="0" smtClean="0">
                <a:solidFill>
                  <a:schemeClr val="accent6">
                    <a:lumMod val="75000"/>
                  </a:schemeClr>
                </a:solidFill>
                <a:latin typeface="Encode Sans" pitchFamily="2" charset="0"/>
              </a:rPr>
              <a:t>FCI abiertos</a:t>
            </a:r>
          </a:p>
          <a:p>
            <a:pPr defTabSz="779051">
              <a:buClr>
                <a:srgbClr val="000000"/>
              </a:buClr>
              <a:buFont typeface="Arial"/>
              <a:buNone/>
            </a:pPr>
            <a:r>
              <a:rPr lang="es-AR" sz="900" dirty="0" smtClean="0">
                <a:solidFill>
                  <a:schemeClr val="accent6">
                    <a:lumMod val="75000"/>
                  </a:schemeClr>
                </a:solidFill>
                <a:latin typeface="Encode Sans" pitchFamily="2" charset="0"/>
              </a:rPr>
              <a:t>FCI cerrados</a:t>
            </a:r>
            <a:endParaRPr lang="es-AR" sz="900" kern="0" dirty="0">
              <a:solidFill>
                <a:schemeClr val="accent6">
                  <a:lumMod val="75000"/>
                </a:schemeClr>
              </a:solidFill>
              <a:latin typeface="Encode Sans" pitchFamily="2" charset="0"/>
              <a:sym typeface="Arial"/>
            </a:endParaRPr>
          </a:p>
          <a:p>
            <a:pPr defTabSz="779051">
              <a:buClr>
                <a:srgbClr val="000000"/>
              </a:buClr>
              <a:buFont typeface="Arial"/>
              <a:buNone/>
            </a:pPr>
            <a:r>
              <a:rPr lang="es-AR" sz="900" kern="0" dirty="0" smtClean="0">
                <a:solidFill>
                  <a:schemeClr val="accent6">
                    <a:lumMod val="75000"/>
                  </a:schemeClr>
                </a:solidFill>
                <a:latin typeface="Encode Sans" pitchFamily="2" charset="0"/>
                <a:sym typeface="Arial"/>
              </a:rPr>
              <a:t>Sociedades Gerentes activas</a:t>
            </a:r>
          </a:p>
          <a:p>
            <a:pPr defTabSz="779051">
              <a:buClr>
                <a:srgbClr val="000000"/>
              </a:buClr>
              <a:buFont typeface="Arial"/>
              <a:buNone/>
            </a:pPr>
            <a:r>
              <a:rPr lang="es-AR" sz="900" dirty="0" smtClean="0">
                <a:solidFill>
                  <a:schemeClr val="accent6">
                    <a:lumMod val="75000"/>
                  </a:schemeClr>
                </a:solidFill>
                <a:latin typeface="Encode Sans" pitchFamily="2" charset="0"/>
              </a:rPr>
              <a:t>Depositarias de FCI</a:t>
            </a:r>
          </a:p>
          <a:p>
            <a:pPr defTabSz="779051">
              <a:buClr>
                <a:srgbClr val="000000"/>
              </a:buClr>
              <a:buFont typeface="Arial"/>
              <a:buNone/>
            </a:pPr>
            <a:r>
              <a:rPr lang="es-AR" sz="900" kern="0" dirty="0" smtClean="0">
                <a:solidFill>
                  <a:schemeClr val="accent6">
                    <a:lumMod val="75000"/>
                  </a:schemeClr>
                </a:solidFill>
                <a:latin typeface="Encode Sans" pitchFamily="2" charset="0"/>
                <a:sym typeface="Arial"/>
              </a:rPr>
              <a:t>Agentes colocadores de FCI</a:t>
            </a:r>
          </a:p>
          <a:p>
            <a:pPr defTabSz="779051">
              <a:buClr>
                <a:srgbClr val="000000"/>
              </a:buClr>
              <a:buFont typeface="Arial"/>
              <a:buNone/>
            </a:pPr>
            <a:r>
              <a:rPr lang="es-AR" sz="900" dirty="0" smtClean="0">
                <a:solidFill>
                  <a:schemeClr val="accent6">
                    <a:lumMod val="75000"/>
                  </a:schemeClr>
                </a:solidFill>
                <a:latin typeface="Encode Sans" pitchFamily="2" charset="0"/>
              </a:rPr>
              <a:t>Agentes colocadores integrales de FCI</a:t>
            </a:r>
          </a:p>
          <a:p>
            <a:pPr defTabSz="779051">
              <a:buClr>
                <a:srgbClr val="000000"/>
              </a:buClr>
              <a:buFont typeface="Arial"/>
              <a:buNone/>
            </a:pPr>
            <a:r>
              <a:rPr lang="es-AR" sz="900" dirty="0">
                <a:solidFill>
                  <a:schemeClr val="accent6">
                    <a:lumMod val="75000"/>
                  </a:schemeClr>
                </a:solidFill>
                <a:latin typeface="Encode Sans" pitchFamily="2" charset="0"/>
              </a:rPr>
              <a:t>Fideicomisos financieros vigentes</a:t>
            </a:r>
          </a:p>
          <a:p>
            <a:pPr defTabSz="779051">
              <a:buClr>
                <a:srgbClr val="000000"/>
              </a:buClr>
              <a:buFont typeface="Arial"/>
              <a:buNone/>
            </a:pPr>
            <a:r>
              <a:rPr lang="es-AR" sz="900" dirty="0">
                <a:solidFill>
                  <a:schemeClr val="accent6">
                    <a:lumMod val="75000"/>
                  </a:schemeClr>
                </a:solidFill>
                <a:latin typeface="Encode Sans" pitchFamily="2" charset="0"/>
              </a:rPr>
              <a:t>Fiduciarios regulados</a:t>
            </a:r>
          </a:p>
        </p:txBody>
      </p:sp>
      <p:sp>
        <p:nvSpPr>
          <p:cNvPr id="37" name="4 CuadroTexto"/>
          <p:cNvSpPr txBox="1"/>
          <p:nvPr/>
        </p:nvSpPr>
        <p:spPr>
          <a:xfrm>
            <a:off x="831986" y="1370652"/>
            <a:ext cx="898023" cy="494175"/>
          </a:xfrm>
          <a:prstGeom prst="rect">
            <a:avLst/>
          </a:prstGeom>
          <a:noFill/>
        </p:spPr>
        <p:txBody>
          <a:bodyPr wrap="square" lIns="77916" tIns="38958" rIns="77916" bIns="38958" rtlCol="0">
            <a:spAutoFit/>
          </a:bodyPr>
          <a:lstStyle/>
          <a:p>
            <a:pPr algn="r" defTabSz="779051"/>
            <a:r>
              <a:rPr lang="es-AR" sz="900" b="1" dirty="0" smtClean="0">
                <a:solidFill>
                  <a:schemeClr val="accent1">
                    <a:lumMod val="50000"/>
                  </a:schemeClr>
                </a:solidFill>
                <a:latin typeface="Encode Sans" pitchFamily="2" charset="0"/>
              </a:rPr>
              <a:t>534.086</a:t>
            </a:r>
            <a:endParaRPr lang="es-AR" sz="900" b="1" kern="0" dirty="0">
              <a:solidFill>
                <a:schemeClr val="accent1">
                  <a:lumMod val="50000"/>
                </a:schemeClr>
              </a:solidFill>
              <a:latin typeface="Encode Sans" pitchFamily="2" charset="0"/>
              <a:sym typeface="Arial"/>
            </a:endParaRPr>
          </a:p>
          <a:p>
            <a:pPr algn="r" defTabSz="779051">
              <a:buClr>
                <a:srgbClr val="000000"/>
              </a:buClr>
              <a:buFont typeface="Arial"/>
              <a:buNone/>
            </a:pPr>
            <a:r>
              <a:rPr lang="es-AR" sz="900" b="1" dirty="0" smtClean="0">
                <a:solidFill>
                  <a:schemeClr val="accent1">
                    <a:lumMod val="50000"/>
                  </a:schemeClr>
                </a:solidFill>
                <a:latin typeface="Encode Sans" pitchFamily="2" charset="0"/>
              </a:rPr>
              <a:t>709.585</a:t>
            </a:r>
            <a:endParaRPr lang="es-AR" sz="900" b="1" dirty="0">
              <a:solidFill>
                <a:schemeClr val="accent1">
                  <a:lumMod val="50000"/>
                </a:schemeClr>
              </a:solidFill>
              <a:latin typeface="Encode Sans" pitchFamily="2" charset="0"/>
            </a:endParaRPr>
          </a:p>
          <a:p>
            <a:pPr algn="r" defTabSz="779051">
              <a:buClr>
                <a:srgbClr val="000000"/>
              </a:buClr>
              <a:buFont typeface="Arial"/>
              <a:buNone/>
            </a:pPr>
            <a:r>
              <a:rPr lang="es-AR" sz="900" b="1" dirty="0" smtClean="0">
                <a:solidFill>
                  <a:schemeClr val="accent1">
                    <a:lumMod val="50000"/>
                  </a:schemeClr>
                </a:solidFill>
                <a:latin typeface="Encode Sans" pitchFamily="2" charset="0"/>
              </a:rPr>
              <a:t>6.440.523</a:t>
            </a:r>
            <a:endParaRPr lang="es-AR" sz="900" b="1" dirty="0">
              <a:solidFill>
                <a:schemeClr val="accent1">
                  <a:lumMod val="50000"/>
                </a:schemeClr>
              </a:solidFill>
              <a:latin typeface="Encode Sans" pitchFamily="2" charset="0"/>
            </a:endParaRPr>
          </a:p>
        </p:txBody>
      </p:sp>
      <p:sp>
        <p:nvSpPr>
          <p:cNvPr id="35" name="Google Shape;211;p31"/>
          <p:cNvSpPr txBox="1">
            <a:spLocks noGrp="1"/>
          </p:cNvSpPr>
          <p:nvPr>
            <p:ph type="title"/>
          </p:nvPr>
        </p:nvSpPr>
        <p:spPr>
          <a:xfrm>
            <a:off x="895848" y="110439"/>
            <a:ext cx="6965036" cy="6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SzPts val="2800"/>
            </a:pPr>
            <a:r>
              <a:rPr lang="en-US" sz="2200" dirty="0" smtClean="0">
                <a:solidFill>
                  <a:srgbClr val="00B0F0"/>
                </a:solidFill>
              </a:rPr>
              <a:t>Ecosistema del Mercado de </a:t>
            </a:r>
            <a:r>
              <a:rPr lang="en-US" sz="2200" dirty="0" err="1" smtClean="0">
                <a:solidFill>
                  <a:srgbClr val="00B0F0"/>
                </a:solidFill>
              </a:rPr>
              <a:t>Capitales</a:t>
            </a:r>
            <a:endParaRPr lang="en-US" sz="2200" dirty="0">
              <a:solidFill>
                <a:srgbClr val="00B0F0"/>
              </a:solidFill>
            </a:endParaRPr>
          </a:p>
        </p:txBody>
      </p:sp>
      <p:sp>
        <p:nvSpPr>
          <p:cNvPr id="38" name="Google Shape;11444;p56"/>
          <p:cNvSpPr/>
          <p:nvPr/>
        </p:nvSpPr>
        <p:spPr>
          <a:xfrm>
            <a:off x="4645975" y="2052867"/>
            <a:ext cx="380444" cy="310077"/>
          </a:xfrm>
          <a:custGeom>
            <a:avLst/>
            <a:gdLst/>
            <a:ahLst/>
            <a:cxnLst/>
            <a:rect l="l" t="t" r="r" b="b"/>
            <a:pathLst>
              <a:path w="11943" h="9734" extrusionOk="0">
                <a:moveTo>
                  <a:pt x="11585" y="2638"/>
                </a:moveTo>
                <a:lnTo>
                  <a:pt x="11585" y="3066"/>
                </a:lnTo>
                <a:lnTo>
                  <a:pt x="9121" y="4007"/>
                </a:lnTo>
                <a:lnTo>
                  <a:pt x="9121" y="3566"/>
                </a:lnTo>
                <a:lnTo>
                  <a:pt x="11585" y="2638"/>
                </a:lnTo>
                <a:close/>
                <a:moveTo>
                  <a:pt x="370" y="2638"/>
                </a:moveTo>
                <a:lnTo>
                  <a:pt x="5787" y="4697"/>
                </a:lnTo>
                <a:lnTo>
                  <a:pt x="5787" y="5138"/>
                </a:lnTo>
                <a:lnTo>
                  <a:pt x="370" y="3066"/>
                </a:lnTo>
                <a:lnTo>
                  <a:pt x="370" y="2638"/>
                </a:lnTo>
                <a:close/>
                <a:moveTo>
                  <a:pt x="8764" y="3709"/>
                </a:moveTo>
                <a:lnTo>
                  <a:pt x="8764" y="4138"/>
                </a:lnTo>
                <a:lnTo>
                  <a:pt x="6144" y="5138"/>
                </a:lnTo>
                <a:lnTo>
                  <a:pt x="6144" y="4697"/>
                </a:lnTo>
                <a:lnTo>
                  <a:pt x="8764" y="3709"/>
                </a:lnTo>
                <a:close/>
                <a:moveTo>
                  <a:pt x="9657" y="4162"/>
                </a:moveTo>
                <a:lnTo>
                  <a:pt x="9657" y="6745"/>
                </a:lnTo>
                <a:cubicBezTo>
                  <a:pt x="9478" y="6876"/>
                  <a:pt x="9299" y="6995"/>
                  <a:pt x="9121" y="7114"/>
                </a:cubicBezTo>
                <a:lnTo>
                  <a:pt x="9121" y="4376"/>
                </a:lnTo>
                <a:lnTo>
                  <a:pt x="9657" y="4162"/>
                </a:lnTo>
                <a:close/>
                <a:moveTo>
                  <a:pt x="8961" y="8757"/>
                </a:moveTo>
                <a:cubicBezTo>
                  <a:pt x="9131" y="8757"/>
                  <a:pt x="9264" y="8907"/>
                  <a:pt x="9264" y="9079"/>
                </a:cubicBezTo>
                <a:cubicBezTo>
                  <a:pt x="9264" y="9258"/>
                  <a:pt x="9109" y="9389"/>
                  <a:pt x="8942" y="9389"/>
                </a:cubicBezTo>
                <a:cubicBezTo>
                  <a:pt x="8764" y="9389"/>
                  <a:pt x="8633" y="9246"/>
                  <a:pt x="8633" y="9079"/>
                </a:cubicBezTo>
                <a:cubicBezTo>
                  <a:pt x="8633" y="8900"/>
                  <a:pt x="8787" y="8757"/>
                  <a:pt x="8942" y="8757"/>
                </a:cubicBezTo>
                <a:cubicBezTo>
                  <a:pt x="8949" y="8757"/>
                  <a:pt x="8955" y="8757"/>
                  <a:pt x="8961" y="8757"/>
                </a:cubicBezTo>
                <a:close/>
                <a:moveTo>
                  <a:pt x="5949" y="0"/>
                </a:moveTo>
                <a:cubicBezTo>
                  <a:pt x="5930" y="0"/>
                  <a:pt x="5912" y="6"/>
                  <a:pt x="5894" y="18"/>
                </a:cubicBezTo>
                <a:lnTo>
                  <a:pt x="120" y="2221"/>
                </a:lnTo>
                <a:cubicBezTo>
                  <a:pt x="48" y="2245"/>
                  <a:pt x="1" y="2304"/>
                  <a:pt x="1" y="2376"/>
                </a:cubicBezTo>
                <a:lnTo>
                  <a:pt x="1" y="3185"/>
                </a:lnTo>
                <a:cubicBezTo>
                  <a:pt x="1" y="3257"/>
                  <a:pt x="48" y="3316"/>
                  <a:pt x="120" y="3352"/>
                </a:cubicBezTo>
                <a:lnTo>
                  <a:pt x="1917" y="4031"/>
                </a:lnTo>
                <a:lnTo>
                  <a:pt x="1917" y="4638"/>
                </a:lnTo>
                <a:cubicBezTo>
                  <a:pt x="1917" y="4745"/>
                  <a:pt x="2001" y="4817"/>
                  <a:pt x="2096" y="4817"/>
                </a:cubicBezTo>
                <a:cubicBezTo>
                  <a:pt x="2203" y="4817"/>
                  <a:pt x="2275" y="4745"/>
                  <a:pt x="2275" y="4638"/>
                </a:cubicBezTo>
                <a:lnTo>
                  <a:pt x="2275" y="4186"/>
                </a:lnTo>
                <a:lnTo>
                  <a:pt x="5894" y="5567"/>
                </a:lnTo>
                <a:cubicBezTo>
                  <a:pt x="5906" y="5579"/>
                  <a:pt x="5942" y="5579"/>
                  <a:pt x="5954" y="5579"/>
                </a:cubicBezTo>
                <a:cubicBezTo>
                  <a:pt x="5966" y="5579"/>
                  <a:pt x="6001" y="5579"/>
                  <a:pt x="6013" y="5567"/>
                </a:cubicBezTo>
                <a:lnTo>
                  <a:pt x="8740" y="4519"/>
                </a:lnTo>
                <a:lnTo>
                  <a:pt x="8740" y="7317"/>
                </a:lnTo>
                <a:cubicBezTo>
                  <a:pt x="7871" y="7769"/>
                  <a:pt x="6918" y="8007"/>
                  <a:pt x="5942" y="8007"/>
                </a:cubicBezTo>
                <a:cubicBezTo>
                  <a:pt x="4620" y="8007"/>
                  <a:pt x="3310" y="7555"/>
                  <a:pt x="2263" y="6745"/>
                </a:cubicBezTo>
                <a:lnTo>
                  <a:pt x="2263" y="5352"/>
                </a:lnTo>
                <a:cubicBezTo>
                  <a:pt x="2263" y="5257"/>
                  <a:pt x="2191" y="5174"/>
                  <a:pt x="2084" y="5174"/>
                </a:cubicBezTo>
                <a:cubicBezTo>
                  <a:pt x="1977" y="5174"/>
                  <a:pt x="1906" y="5257"/>
                  <a:pt x="1906" y="5352"/>
                </a:cubicBezTo>
                <a:lnTo>
                  <a:pt x="1906" y="6817"/>
                </a:lnTo>
                <a:cubicBezTo>
                  <a:pt x="1906" y="6876"/>
                  <a:pt x="1941" y="6924"/>
                  <a:pt x="1965" y="6948"/>
                </a:cubicBezTo>
                <a:cubicBezTo>
                  <a:pt x="3084" y="7841"/>
                  <a:pt x="4501" y="8353"/>
                  <a:pt x="5942" y="8353"/>
                </a:cubicBezTo>
                <a:cubicBezTo>
                  <a:pt x="6906" y="8353"/>
                  <a:pt x="7859" y="8126"/>
                  <a:pt x="8740" y="7698"/>
                </a:cubicBezTo>
                <a:lnTo>
                  <a:pt x="8740" y="8412"/>
                </a:lnTo>
                <a:cubicBezTo>
                  <a:pt x="8454" y="8484"/>
                  <a:pt x="8252" y="8746"/>
                  <a:pt x="8252" y="9067"/>
                </a:cubicBezTo>
                <a:cubicBezTo>
                  <a:pt x="8252" y="9436"/>
                  <a:pt x="8549" y="9734"/>
                  <a:pt x="8918" y="9734"/>
                </a:cubicBezTo>
                <a:cubicBezTo>
                  <a:pt x="9287" y="9734"/>
                  <a:pt x="9585" y="9436"/>
                  <a:pt x="9585" y="9067"/>
                </a:cubicBezTo>
                <a:cubicBezTo>
                  <a:pt x="9585" y="8746"/>
                  <a:pt x="9383" y="8496"/>
                  <a:pt x="9097" y="8412"/>
                </a:cubicBezTo>
                <a:lnTo>
                  <a:pt x="9097" y="7495"/>
                </a:lnTo>
                <a:cubicBezTo>
                  <a:pt x="9383" y="7341"/>
                  <a:pt x="9657" y="7138"/>
                  <a:pt x="9918" y="6936"/>
                </a:cubicBezTo>
                <a:cubicBezTo>
                  <a:pt x="9954" y="6900"/>
                  <a:pt x="9978" y="6841"/>
                  <a:pt x="9978" y="6805"/>
                </a:cubicBezTo>
                <a:lnTo>
                  <a:pt x="9978" y="4019"/>
                </a:lnTo>
                <a:lnTo>
                  <a:pt x="11776" y="3328"/>
                </a:lnTo>
                <a:cubicBezTo>
                  <a:pt x="11847" y="3304"/>
                  <a:pt x="11895" y="3245"/>
                  <a:pt x="11895" y="3173"/>
                </a:cubicBezTo>
                <a:lnTo>
                  <a:pt x="11895" y="2364"/>
                </a:lnTo>
                <a:cubicBezTo>
                  <a:pt x="11943" y="2304"/>
                  <a:pt x="11895" y="2245"/>
                  <a:pt x="11823" y="2221"/>
                </a:cubicBezTo>
                <a:lnTo>
                  <a:pt x="8049" y="792"/>
                </a:lnTo>
                <a:cubicBezTo>
                  <a:pt x="8030" y="784"/>
                  <a:pt x="8010" y="780"/>
                  <a:pt x="7989" y="780"/>
                </a:cubicBezTo>
                <a:cubicBezTo>
                  <a:pt x="7921" y="780"/>
                  <a:pt x="7853" y="823"/>
                  <a:pt x="7835" y="887"/>
                </a:cubicBezTo>
                <a:cubicBezTo>
                  <a:pt x="7799" y="983"/>
                  <a:pt x="7847" y="1090"/>
                  <a:pt x="7930" y="1114"/>
                </a:cubicBezTo>
                <a:lnTo>
                  <a:pt x="11264" y="2376"/>
                </a:lnTo>
                <a:lnTo>
                  <a:pt x="8966" y="3257"/>
                </a:lnTo>
                <a:lnTo>
                  <a:pt x="6061" y="1947"/>
                </a:lnTo>
                <a:cubicBezTo>
                  <a:pt x="6035" y="1934"/>
                  <a:pt x="6010" y="1928"/>
                  <a:pt x="5985" y="1928"/>
                </a:cubicBezTo>
                <a:cubicBezTo>
                  <a:pt x="5918" y="1928"/>
                  <a:pt x="5858" y="1973"/>
                  <a:pt x="5823" y="2042"/>
                </a:cubicBezTo>
                <a:cubicBezTo>
                  <a:pt x="5775" y="2126"/>
                  <a:pt x="5823" y="2233"/>
                  <a:pt x="5906" y="2281"/>
                </a:cubicBezTo>
                <a:lnTo>
                  <a:pt x="8490" y="3435"/>
                </a:lnTo>
                <a:lnTo>
                  <a:pt x="5966" y="4388"/>
                </a:lnTo>
                <a:lnTo>
                  <a:pt x="691" y="2376"/>
                </a:lnTo>
                <a:lnTo>
                  <a:pt x="5966" y="376"/>
                </a:lnTo>
                <a:lnTo>
                  <a:pt x="7263" y="864"/>
                </a:lnTo>
                <a:cubicBezTo>
                  <a:pt x="7282" y="868"/>
                  <a:pt x="7301" y="871"/>
                  <a:pt x="7320" y="871"/>
                </a:cubicBezTo>
                <a:cubicBezTo>
                  <a:pt x="7394" y="871"/>
                  <a:pt x="7461" y="833"/>
                  <a:pt x="7490" y="757"/>
                </a:cubicBezTo>
                <a:cubicBezTo>
                  <a:pt x="7513" y="673"/>
                  <a:pt x="7478" y="566"/>
                  <a:pt x="7382" y="530"/>
                </a:cubicBezTo>
                <a:lnTo>
                  <a:pt x="6013" y="18"/>
                </a:lnTo>
                <a:cubicBezTo>
                  <a:pt x="5989" y="6"/>
                  <a:pt x="5969" y="0"/>
                  <a:pt x="5949" y="0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" name="Google Shape;10508;p54"/>
          <p:cNvGrpSpPr/>
          <p:nvPr/>
        </p:nvGrpSpPr>
        <p:grpSpPr>
          <a:xfrm>
            <a:off x="4644133" y="938225"/>
            <a:ext cx="352840" cy="354718"/>
            <a:chOff x="3095745" y="3805393"/>
            <a:chExt cx="352840" cy="354718"/>
          </a:xfrm>
          <a:solidFill>
            <a:schemeClr val="tx2">
              <a:lumMod val="50000"/>
            </a:schemeClr>
          </a:solidFill>
        </p:grpSpPr>
        <p:sp>
          <p:nvSpPr>
            <p:cNvPr id="40" name="Google Shape;10509;p54"/>
            <p:cNvSpPr/>
            <p:nvPr/>
          </p:nvSpPr>
          <p:spPr>
            <a:xfrm>
              <a:off x="3095745" y="3805393"/>
              <a:ext cx="272093" cy="271711"/>
            </a:xfrm>
            <a:custGeom>
              <a:avLst/>
              <a:gdLst/>
              <a:ahLst/>
              <a:cxnLst/>
              <a:rect l="l" t="t" r="r" b="b"/>
              <a:pathLst>
                <a:path w="8549" h="8537" extrusionOk="0">
                  <a:moveTo>
                    <a:pt x="4025" y="0"/>
                  </a:moveTo>
                  <a:cubicBezTo>
                    <a:pt x="3763" y="0"/>
                    <a:pt x="3525" y="179"/>
                    <a:pt x="3489" y="441"/>
                  </a:cubicBezTo>
                  <a:lnTo>
                    <a:pt x="3322" y="1262"/>
                  </a:lnTo>
                  <a:cubicBezTo>
                    <a:pt x="3155" y="1322"/>
                    <a:pt x="2977" y="1381"/>
                    <a:pt x="2834" y="1465"/>
                  </a:cubicBezTo>
                  <a:lnTo>
                    <a:pt x="2132" y="1012"/>
                  </a:lnTo>
                  <a:cubicBezTo>
                    <a:pt x="2036" y="947"/>
                    <a:pt x="1929" y="915"/>
                    <a:pt x="1825" y="915"/>
                  </a:cubicBezTo>
                  <a:cubicBezTo>
                    <a:pt x="1683" y="915"/>
                    <a:pt x="1544" y="974"/>
                    <a:pt x="1441" y="1084"/>
                  </a:cubicBezTo>
                  <a:lnTo>
                    <a:pt x="1084" y="1441"/>
                  </a:lnTo>
                  <a:cubicBezTo>
                    <a:pt x="905" y="1619"/>
                    <a:pt x="881" y="1917"/>
                    <a:pt x="1012" y="2119"/>
                  </a:cubicBezTo>
                  <a:lnTo>
                    <a:pt x="1477" y="2822"/>
                  </a:lnTo>
                  <a:cubicBezTo>
                    <a:pt x="1381" y="2989"/>
                    <a:pt x="1322" y="3155"/>
                    <a:pt x="1262" y="3310"/>
                  </a:cubicBezTo>
                  <a:lnTo>
                    <a:pt x="453" y="3477"/>
                  </a:lnTo>
                  <a:cubicBezTo>
                    <a:pt x="191" y="3524"/>
                    <a:pt x="0" y="3763"/>
                    <a:pt x="0" y="4013"/>
                  </a:cubicBezTo>
                  <a:lnTo>
                    <a:pt x="0" y="4525"/>
                  </a:lnTo>
                  <a:cubicBezTo>
                    <a:pt x="0" y="4775"/>
                    <a:pt x="179" y="5013"/>
                    <a:pt x="453" y="5060"/>
                  </a:cubicBezTo>
                  <a:lnTo>
                    <a:pt x="1262" y="5215"/>
                  </a:lnTo>
                  <a:cubicBezTo>
                    <a:pt x="1322" y="5382"/>
                    <a:pt x="1381" y="5560"/>
                    <a:pt x="1477" y="5715"/>
                  </a:cubicBezTo>
                  <a:lnTo>
                    <a:pt x="1012" y="6406"/>
                  </a:lnTo>
                  <a:cubicBezTo>
                    <a:pt x="869" y="6632"/>
                    <a:pt x="893" y="6918"/>
                    <a:pt x="1084" y="7096"/>
                  </a:cubicBezTo>
                  <a:lnTo>
                    <a:pt x="1441" y="7453"/>
                  </a:lnTo>
                  <a:cubicBezTo>
                    <a:pt x="1544" y="7557"/>
                    <a:pt x="1687" y="7608"/>
                    <a:pt x="1830" y="7608"/>
                  </a:cubicBezTo>
                  <a:cubicBezTo>
                    <a:pt x="1935" y="7608"/>
                    <a:pt x="2041" y="7580"/>
                    <a:pt x="2132" y="7525"/>
                  </a:cubicBezTo>
                  <a:lnTo>
                    <a:pt x="2834" y="7061"/>
                  </a:lnTo>
                  <a:cubicBezTo>
                    <a:pt x="2989" y="7156"/>
                    <a:pt x="3155" y="7215"/>
                    <a:pt x="3322" y="7275"/>
                  </a:cubicBezTo>
                  <a:lnTo>
                    <a:pt x="3489" y="8096"/>
                  </a:lnTo>
                  <a:cubicBezTo>
                    <a:pt x="3525" y="8346"/>
                    <a:pt x="3763" y="8537"/>
                    <a:pt x="4025" y="8537"/>
                  </a:cubicBezTo>
                  <a:lnTo>
                    <a:pt x="4525" y="8537"/>
                  </a:lnTo>
                  <a:cubicBezTo>
                    <a:pt x="4775" y="8537"/>
                    <a:pt x="5013" y="8358"/>
                    <a:pt x="5060" y="8096"/>
                  </a:cubicBezTo>
                  <a:lnTo>
                    <a:pt x="5227" y="7275"/>
                  </a:lnTo>
                  <a:cubicBezTo>
                    <a:pt x="5358" y="7227"/>
                    <a:pt x="5489" y="7180"/>
                    <a:pt x="5632" y="7120"/>
                  </a:cubicBezTo>
                  <a:cubicBezTo>
                    <a:pt x="5692" y="7084"/>
                    <a:pt x="5727" y="6977"/>
                    <a:pt x="5692" y="6894"/>
                  </a:cubicBezTo>
                  <a:cubicBezTo>
                    <a:pt x="5655" y="6821"/>
                    <a:pt x="5584" y="6790"/>
                    <a:pt x="5515" y="6790"/>
                  </a:cubicBezTo>
                  <a:cubicBezTo>
                    <a:pt x="5494" y="6790"/>
                    <a:pt x="5473" y="6793"/>
                    <a:pt x="5453" y="6799"/>
                  </a:cubicBezTo>
                  <a:cubicBezTo>
                    <a:pt x="5299" y="6870"/>
                    <a:pt x="5156" y="6918"/>
                    <a:pt x="5001" y="6965"/>
                  </a:cubicBezTo>
                  <a:cubicBezTo>
                    <a:pt x="4941" y="6977"/>
                    <a:pt x="4882" y="7037"/>
                    <a:pt x="4882" y="7096"/>
                  </a:cubicBezTo>
                  <a:lnTo>
                    <a:pt x="4703" y="8025"/>
                  </a:lnTo>
                  <a:cubicBezTo>
                    <a:pt x="4691" y="8108"/>
                    <a:pt x="4596" y="8180"/>
                    <a:pt x="4513" y="8180"/>
                  </a:cubicBezTo>
                  <a:lnTo>
                    <a:pt x="4001" y="8180"/>
                  </a:lnTo>
                  <a:cubicBezTo>
                    <a:pt x="3917" y="8180"/>
                    <a:pt x="3822" y="8120"/>
                    <a:pt x="3810" y="8025"/>
                  </a:cubicBezTo>
                  <a:lnTo>
                    <a:pt x="3632" y="7096"/>
                  </a:lnTo>
                  <a:cubicBezTo>
                    <a:pt x="3620" y="7037"/>
                    <a:pt x="3572" y="6977"/>
                    <a:pt x="3513" y="6965"/>
                  </a:cubicBezTo>
                  <a:cubicBezTo>
                    <a:pt x="3310" y="6906"/>
                    <a:pt x="3096" y="6811"/>
                    <a:pt x="2905" y="6703"/>
                  </a:cubicBezTo>
                  <a:cubicBezTo>
                    <a:pt x="2876" y="6691"/>
                    <a:pt x="2843" y="6686"/>
                    <a:pt x="2812" y="6686"/>
                  </a:cubicBezTo>
                  <a:cubicBezTo>
                    <a:pt x="2780" y="6686"/>
                    <a:pt x="2751" y="6691"/>
                    <a:pt x="2727" y="6703"/>
                  </a:cubicBezTo>
                  <a:lnTo>
                    <a:pt x="1941" y="7227"/>
                  </a:lnTo>
                  <a:cubicBezTo>
                    <a:pt x="1904" y="7249"/>
                    <a:pt x="1864" y="7260"/>
                    <a:pt x="1824" y="7260"/>
                  </a:cubicBezTo>
                  <a:cubicBezTo>
                    <a:pt x="1774" y="7260"/>
                    <a:pt x="1725" y="7243"/>
                    <a:pt x="1679" y="7203"/>
                  </a:cubicBezTo>
                  <a:lnTo>
                    <a:pt x="1322" y="6846"/>
                  </a:lnTo>
                  <a:cubicBezTo>
                    <a:pt x="1262" y="6787"/>
                    <a:pt x="1250" y="6680"/>
                    <a:pt x="1298" y="6584"/>
                  </a:cubicBezTo>
                  <a:lnTo>
                    <a:pt x="1822" y="5799"/>
                  </a:lnTo>
                  <a:cubicBezTo>
                    <a:pt x="1846" y="5739"/>
                    <a:pt x="1858" y="5679"/>
                    <a:pt x="1822" y="5620"/>
                  </a:cubicBezTo>
                  <a:cubicBezTo>
                    <a:pt x="1715" y="5429"/>
                    <a:pt x="1620" y="5215"/>
                    <a:pt x="1560" y="5013"/>
                  </a:cubicBezTo>
                  <a:cubicBezTo>
                    <a:pt x="1548" y="4953"/>
                    <a:pt x="1489" y="4894"/>
                    <a:pt x="1429" y="4894"/>
                  </a:cubicBezTo>
                  <a:lnTo>
                    <a:pt x="512" y="4715"/>
                  </a:lnTo>
                  <a:cubicBezTo>
                    <a:pt x="417" y="4703"/>
                    <a:pt x="346" y="4608"/>
                    <a:pt x="346" y="4525"/>
                  </a:cubicBezTo>
                  <a:lnTo>
                    <a:pt x="346" y="4013"/>
                  </a:lnTo>
                  <a:cubicBezTo>
                    <a:pt x="346" y="3929"/>
                    <a:pt x="405" y="3834"/>
                    <a:pt x="512" y="3822"/>
                  </a:cubicBezTo>
                  <a:lnTo>
                    <a:pt x="1429" y="3643"/>
                  </a:lnTo>
                  <a:cubicBezTo>
                    <a:pt x="1489" y="3632"/>
                    <a:pt x="1548" y="3584"/>
                    <a:pt x="1560" y="3524"/>
                  </a:cubicBezTo>
                  <a:cubicBezTo>
                    <a:pt x="1620" y="3322"/>
                    <a:pt x="1715" y="3108"/>
                    <a:pt x="1822" y="2917"/>
                  </a:cubicBezTo>
                  <a:cubicBezTo>
                    <a:pt x="1846" y="2858"/>
                    <a:pt x="1846" y="2786"/>
                    <a:pt x="1822" y="2739"/>
                  </a:cubicBezTo>
                  <a:lnTo>
                    <a:pt x="1298" y="1941"/>
                  </a:lnTo>
                  <a:cubicBezTo>
                    <a:pt x="1250" y="1869"/>
                    <a:pt x="1250" y="1762"/>
                    <a:pt x="1322" y="1691"/>
                  </a:cubicBezTo>
                  <a:lnTo>
                    <a:pt x="1679" y="1334"/>
                  </a:lnTo>
                  <a:cubicBezTo>
                    <a:pt x="1714" y="1299"/>
                    <a:pt x="1765" y="1280"/>
                    <a:pt x="1820" y="1280"/>
                  </a:cubicBezTo>
                  <a:cubicBezTo>
                    <a:pt x="1859" y="1280"/>
                    <a:pt x="1901" y="1290"/>
                    <a:pt x="1941" y="1310"/>
                  </a:cubicBezTo>
                  <a:lnTo>
                    <a:pt x="2727" y="1822"/>
                  </a:lnTo>
                  <a:cubicBezTo>
                    <a:pt x="2759" y="1841"/>
                    <a:pt x="2791" y="1853"/>
                    <a:pt x="2822" y="1853"/>
                  </a:cubicBezTo>
                  <a:cubicBezTo>
                    <a:pt x="2850" y="1853"/>
                    <a:pt x="2878" y="1844"/>
                    <a:pt x="2905" y="1822"/>
                  </a:cubicBezTo>
                  <a:cubicBezTo>
                    <a:pt x="3096" y="1727"/>
                    <a:pt x="3310" y="1631"/>
                    <a:pt x="3513" y="1572"/>
                  </a:cubicBezTo>
                  <a:cubicBezTo>
                    <a:pt x="3572" y="1560"/>
                    <a:pt x="3632" y="1500"/>
                    <a:pt x="3632" y="1441"/>
                  </a:cubicBezTo>
                  <a:lnTo>
                    <a:pt x="3810" y="512"/>
                  </a:lnTo>
                  <a:cubicBezTo>
                    <a:pt x="3822" y="429"/>
                    <a:pt x="3917" y="357"/>
                    <a:pt x="4001" y="357"/>
                  </a:cubicBezTo>
                  <a:lnTo>
                    <a:pt x="4513" y="357"/>
                  </a:lnTo>
                  <a:cubicBezTo>
                    <a:pt x="4596" y="357"/>
                    <a:pt x="4691" y="417"/>
                    <a:pt x="4703" y="512"/>
                  </a:cubicBezTo>
                  <a:lnTo>
                    <a:pt x="4882" y="1441"/>
                  </a:lnTo>
                  <a:cubicBezTo>
                    <a:pt x="4894" y="1500"/>
                    <a:pt x="4941" y="1560"/>
                    <a:pt x="5001" y="1572"/>
                  </a:cubicBezTo>
                  <a:cubicBezTo>
                    <a:pt x="5215" y="1631"/>
                    <a:pt x="5418" y="1727"/>
                    <a:pt x="5608" y="1822"/>
                  </a:cubicBezTo>
                  <a:cubicBezTo>
                    <a:pt x="5638" y="1840"/>
                    <a:pt x="5674" y="1849"/>
                    <a:pt x="5706" y="1849"/>
                  </a:cubicBezTo>
                  <a:cubicBezTo>
                    <a:pt x="5739" y="1849"/>
                    <a:pt x="5769" y="1840"/>
                    <a:pt x="5787" y="1822"/>
                  </a:cubicBezTo>
                  <a:lnTo>
                    <a:pt x="6584" y="1310"/>
                  </a:lnTo>
                  <a:cubicBezTo>
                    <a:pt x="6617" y="1288"/>
                    <a:pt x="6656" y="1277"/>
                    <a:pt x="6696" y="1277"/>
                  </a:cubicBezTo>
                  <a:cubicBezTo>
                    <a:pt x="6745" y="1277"/>
                    <a:pt x="6795" y="1294"/>
                    <a:pt x="6835" y="1334"/>
                  </a:cubicBezTo>
                  <a:lnTo>
                    <a:pt x="7192" y="1691"/>
                  </a:lnTo>
                  <a:cubicBezTo>
                    <a:pt x="7251" y="1750"/>
                    <a:pt x="7263" y="1858"/>
                    <a:pt x="7216" y="1941"/>
                  </a:cubicBezTo>
                  <a:lnTo>
                    <a:pt x="6704" y="2739"/>
                  </a:lnTo>
                  <a:cubicBezTo>
                    <a:pt x="6668" y="2798"/>
                    <a:pt x="6656" y="2858"/>
                    <a:pt x="6704" y="2917"/>
                  </a:cubicBezTo>
                  <a:cubicBezTo>
                    <a:pt x="6799" y="3108"/>
                    <a:pt x="6894" y="3322"/>
                    <a:pt x="6954" y="3524"/>
                  </a:cubicBezTo>
                  <a:cubicBezTo>
                    <a:pt x="6965" y="3584"/>
                    <a:pt x="7025" y="3643"/>
                    <a:pt x="7085" y="3643"/>
                  </a:cubicBezTo>
                  <a:lnTo>
                    <a:pt x="8013" y="3822"/>
                  </a:lnTo>
                  <a:cubicBezTo>
                    <a:pt x="8097" y="3834"/>
                    <a:pt x="8168" y="3929"/>
                    <a:pt x="8168" y="4013"/>
                  </a:cubicBezTo>
                  <a:lnTo>
                    <a:pt x="8168" y="4525"/>
                  </a:lnTo>
                  <a:cubicBezTo>
                    <a:pt x="8168" y="4608"/>
                    <a:pt x="8108" y="4703"/>
                    <a:pt x="8013" y="4715"/>
                  </a:cubicBezTo>
                  <a:lnTo>
                    <a:pt x="7085" y="4894"/>
                  </a:lnTo>
                  <a:cubicBezTo>
                    <a:pt x="7025" y="4906"/>
                    <a:pt x="6965" y="4953"/>
                    <a:pt x="6954" y="5013"/>
                  </a:cubicBezTo>
                  <a:cubicBezTo>
                    <a:pt x="6906" y="5156"/>
                    <a:pt x="6846" y="5322"/>
                    <a:pt x="6787" y="5477"/>
                  </a:cubicBezTo>
                  <a:cubicBezTo>
                    <a:pt x="6739" y="5560"/>
                    <a:pt x="6787" y="5668"/>
                    <a:pt x="6882" y="5715"/>
                  </a:cubicBezTo>
                  <a:cubicBezTo>
                    <a:pt x="6903" y="5724"/>
                    <a:pt x="6926" y="5729"/>
                    <a:pt x="6949" y="5729"/>
                  </a:cubicBezTo>
                  <a:cubicBezTo>
                    <a:pt x="7016" y="5729"/>
                    <a:pt x="7085" y="5691"/>
                    <a:pt x="7120" y="5620"/>
                  </a:cubicBezTo>
                  <a:cubicBezTo>
                    <a:pt x="7180" y="5489"/>
                    <a:pt x="7239" y="5358"/>
                    <a:pt x="7275" y="5215"/>
                  </a:cubicBezTo>
                  <a:lnTo>
                    <a:pt x="8097" y="5060"/>
                  </a:lnTo>
                  <a:cubicBezTo>
                    <a:pt x="8347" y="5013"/>
                    <a:pt x="8549" y="4775"/>
                    <a:pt x="8549" y="4525"/>
                  </a:cubicBezTo>
                  <a:lnTo>
                    <a:pt x="8549" y="4013"/>
                  </a:lnTo>
                  <a:cubicBezTo>
                    <a:pt x="8549" y="3763"/>
                    <a:pt x="8370" y="3524"/>
                    <a:pt x="8097" y="3477"/>
                  </a:cubicBezTo>
                  <a:lnTo>
                    <a:pt x="7275" y="3310"/>
                  </a:lnTo>
                  <a:cubicBezTo>
                    <a:pt x="7216" y="3155"/>
                    <a:pt x="7156" y="2977"/>
                    <a:pt x="7073" y="2822"/>
                  </a:cubicBezTo>
                  <a:lnTo>
                    <a:pt x="7537" y="2119"/>
                  </a:lnTo>
                  <a:cubicBezTo>
                    <a:pt x="7680" y="1905"/>
                    <a:pt x="7656" y="1619"/>
                    <a:pt x="7454" y="1441"/>
                  </a:cubicBezTo>
                  <a:lnTo>
                    <a:pt x="7096" y="1084"/>
                  </a:lnTo>
                  <a:cubicBezTo>
                    <a:pt x="6992" y="980"/>
                    <a:pt x="6848" y="924"/>
                    <a:pt x="6705" y="924"/>
                  </a:cubicBezTo>
                  <a:cubicBezTo>
                    <a:pt x="6603" y="924"/>
                    <a:pt x="6502" y="953"/>
                    <a:pt x="6418" y="1012"/>
                  </a:cubicBezTo>
                  <a:lnTo>
                    <a:pt x="5715" y="1465"/>
                  </a:lnTo>
                  <a:cubicBezTo>
                    <a:pt x="5549" y="1381"/>
                    <a:pt x="5394" y="1322"/>
                    <a:pt x="5227" y="1262"/>
                  </a:cubicBezTo>
                  <a:lnTo>
                    <a:pt x="5060" y="441"/>
                  </a:lnTo>
                  <a:cubicBezTo>
                    <a:pt x="5013" y="191"/>
                    <a:pt x="4775" y="0"/>
                    <a:pt x="45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10510;p54"/>
            <p:cNvSpPr/>
            <p:nvPr/>
          </p:nvSpPr>
          <p:spPr>
            <a:xfrm>
              <a:off x="3184798" y="3878883"/>
              <a:ext cx="109550" cy="94018"/>
            </a:xfrm>
            <a:custGeom>
              <a:avLst/>
              <a:gdLst/>
              <a:ahLst/>
              <a:cxnLst/>
              <a:rect l="l" t="t" r="r" b="b"/>
              <a:pathLst>
                <a:path w="3442" h="2954" extrusionOk="0">
                  <a:moveTo>
                    <a:pt x="1465" y="1"/>
                  </a:moveTo>
                  <a:cubicBezTo>
                    <a:pt x="941" y="1"/>
                    <a:pt x="453" y="191"/>
                    <a:pt x="72" y="561"/>
                  </a:cubicBezTo>
                  <a:cubicBezTo>
                    <a:pt x="0" y="632"/>
                    <a:pt x="0" y="739"/>
                    <a:pt x="72" y="811"/>
                  </a:cubicBezTo>
                  <a:cubicBezTo>
                    <a:pt x="113" y="852"/>
                    <a:pt x="158" y="873"/>
                    <a:pt x="203" y="873"/>
                  </a:cubicBezTo>
                  <a:cubicBezTo>
                    <a:pt x="247" y="873"/>
                    <a:pt x="292" y="852"/>
                    <a:pt x="334" y="811"/>
                  </a:cubicBezTo>
                  <a:cubicBezTo>
                    <a:pt x="631" y="513"/>
                    <a:pt x="1024" y="358"/>
                    <a:pt x="1465" y="358"/>
                  </a:cubicBezTo>
                  <a:cubicBezTo>
                    <a:pt x="2358" y="358"/>
                    <a:pt x="3084" y="1084"/>
                    <a:pt x="3084" y="1977"/>
                  </a:cubicBezTo>
                  <a:cubicBezTo>
                    <a:pt x="3084" y="2227"/>
                    <a:pt x="3024" y="2477"/>
                    <a:pt x="2905" y="2716"/>
                  </a:cubicBezTo>
                  <a:cubicBezTo>
                    <a:pt x="2846" y="2799"/>
                    <a:pt x="2894" y="2894"/>
                    <a:pt x="2977" y="2942"/>
                  </a:cubicBezTo>
                  <a:cubicBezTo>
                    <a:pt x="3013" y="2954"/>
                    <a:pt x="3036" y="2954"/>
                    <a:pt x="3048" y="2954"/>
                  </a:cubicBezTo>
                  <a:cubicBezTo>
                    <a:pt x="3108" y="2954"/>
                    <a:pt x="3167" y="2930"/>
                    <a:pt x="3215" y="2870"/>
                  </a:cubicBezTo>
                  <a:cubicBezTo>
                    <a:pt x="3370" y="2585"/>
                    <a:pt x="3441" y="2287"/>
                    <a:pt x="3441" y="1977"/>
                  </a:cubicBezTo>
                  <a:cubicBezTo>
                    <a:pt x="3441" y="894"/>
                    <a:pt x="2560" y="1"/>
                    <a:pt x="14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10511;p54"/>
            <p:cNvSpPr/>
            <p:nvPr/>
          </p:nvSpPr>
          <p:spPr>
            <a:xfrm>
              <a:off x="3168120" y="3917331"/>
              <a:ext cx="102707" cy="87016"/>
            </a:xfrm>
            <a:custGeom>
              <a:avLst/>
              <a:gdLst/>
              <a:ahLst/>
              <a:cxnLst/>
              <a:rect l="l" t="t" r="r" b="b"/>
              <a:pathLst>
                <a:path w="3227" h="2734" extrusionOk="0">
                  <a:moveTo>
                    <a:pt x="277" y="0"/>
                  </a:moveTo>
                  <a:cubicBezTo>
                    <a:pt x="203" y="0"/>
                    <a:pt x="136" y="38"/>
                    <a:pt x="108" y="115"/>
                  </a:cubicBezTo>
                  <a:cubicBezTo>
                    <a:pt x="36" y="317"/>
                    <a:pt x="0" y="531"/>
                    <a:pt x="0" y="758"/>
                  </a:cubicBezTo>
                  <a:cubicBezTo>
                    <a:pt x="0" y="1841"/>
                    <a:pt x="881" y="2734"/>
                    <a:pt x="1977" y="2734"/>
                  </a:cubicBezTo>
                  <a:cubicBezTo>
                    <a:pt x="2394" y="2734"/>
                    <a:pt x="2798" y="2603"/>
                    <a:pt x="3144" y="2365"/>
                  </a:cubicBezTo>
                  <a:cubicBezTo>
                    <a:pt x="3215" y="2305"/>
                    <a:pt x="3227" y="2198"/>
                    <a:pt x="3191" y="2127"/>
                  </a:cubicBezTo>
                  <a:cubicBezTo>
                    <a:pt x="3162" y="2075"/>
                    <a:pt x="3106" y="2051"/>
                    <a:pt x="3050" y="2051"/>
                  </a:cubicBezTo>
                  <a:cubicBezTo>
                    <a:pt x="3015" y="2051"/>
                    <a:pt x="2981" y="2061"/>
                    <a:pt x="2953" y="2079"/>
                  </a:cubicBezTo>
                  <a:cubicBezTo>
                    <a:pt x="2667" y="2282"/>
                    <a:pt x="2334" y="2389"/>
                    <a:pt x="2001" y="2389"/>
                  </a:cubicBezTo>
                  <a:cubicBezTo>
                    <a:pt x="1108" y="2389"/>
                    <a:pt x="370" y="1662"/>
                    <a:pt x="370" y="769"/>
                  </a:cubicBezTo>
                  <a:cubicBezTo>
                    <a:pt x="370" y="591"/>
                    <a:pt x="405" y="412"/>
                    <a:pt x="465" y="246"/>
                  </a:cubicBezTo>
                  <a:cubicBezTo>
                    <a:pt x="465" y="138"/>
                    <a:pt x="417" y="43"/>
                    <a:pt x="334" y="7"/>
                  </a:cubicBezTo>
                  <a:cubicBezTo>
                    <a:pt x="315" y="3"/>
                    <a:pt x="296" y="0"/>
                    <a:pt x="2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10512;p54"/>
            <p:cNvSpPr/>
            <p:nvPr/>
          </p:nvSpPr>
          <p:spPr>
            <a:xfrm>
              <a:off x="3264749" y="3976275"/>
              <a:ext cx="183836" cy="183836"/>
            </a:xfrm>
            <a:custGeom>
              <a:avLst/>
              <a:gdLst/>
              <a:ahLst/>
              <a:cxnLst/>
              <a:rect l="l" t="t" r="r" b="b"/>
              <a:pathLst>
                <a:path w="5776" h="5776" extrusionOk="0">
                  <a:moveTo>
                    <a:pt x="2739" y="1"/>
                  </a:moveTo>
                  <a:cubicBezTo>
                    <a:pt x="2548" y="1"/>
                    <a:pt x="2370" y="156"/>
                    <a:pt x="2322" y="346"/>
                  </a:cubicBezTo>
                  <a:lnTo>
                    <a:pt x="2215" y="846"/>
                  </a:lnTo>
                  <a:cubicBezTo>
                    <a:pt x="2132" y="882"/>
                    <a:pt x="2036" y="930"/>
                    <a:pt x="1953" y="953"/>
                  </a:cubicBezTo>
                  <a:lnTo>
                    <a:pt x="1525" y="668"/>
                  </a:lnTo>
                  <a:cubicBezTo>
                    <a:pt x="1454" y="627"/>
                    <a:pt x="1372" y="606"/>
                    <a:pt x="1291" y="606"/>
                  </a:cubicBezTo>
                  <a:cubicBezTo>
                    <a:pt x="1181" y="606"/>
                    <a:pt x="1071" y="645"/>
                    <a:pt x="989" y="727"/>
                  </a:cubicBezTo>
                  <a:lnTo>
                    <a:pt x="751" y="965"/>
                  </a:lnTo>
                  <a:cubicBezTo>
                    <a:pt x="620" y="1108"/>
                    <a:pt x="584" y="1322"/>
                    <a:pt x="691" y="1501"/>
                  </a:cubicBezTo>
                  <a:lnTo>
                    <a:pt x="977" y="1942"/>
                  </a:lnTo>
                  <a:cubicBezTo>
                    <a:pt x="917" y="2061"/>
                    <a:pt x="870" y="2180"/>
                    <a:pt x="822" y="2311"/>
                  </a:cubicBezTo>
                  <a:cubicBezTo>
                    <a:pt x="786" y="2394"/>
                    <a:pt x="858" y="2501"/>
                    <a:pt x="941" y="2537"/>
                  </a:cubicBezTo>
                  <a:cubicBezTo>
                    <a:pt x="954" y="2541"/>
                    <a:pt x="967" y="2542"/>
                    <a:pt x="980" y="2542"/>
                  </a:cubicBezTo>
                  <a:cubicBezTo>
                    <a:pt x="1055" y="2542"/>
                    <a:pt x="1137" y="2489"/>
                    <a:pt x="1167" y="2418"/>
                  </a:cubicBezTo>
                  <a:cubicBezTo>
                    <a:pt x="1203" y="2275"/>
                    <a:pt x="1251" y="2144"/>
                    <a:pt x="1322" y="2025"/>
                  </a:cubicBezTo>
                  <a:cubicBezTo>
                    <a:pt x="1358" y="1965"/>
                    <a:pt x="1358" y="1894"/>
                    <a:pt x="1322" y="1846"/>
                  </a:cubicBezTo>
                  <a:lnTo>
                    <a:pt x="989" y="1322"/>
                  </a:lnTo>
                  <a:cubicBezTo>
                    <a:pt x="977" y="1299"/>
                    <a:pt x="977" y="1263"/>
                    <a:pt x="1001" y="1239"/>
                  </a:cubicBezTo>
                  <a:lnTo>
                    <a:pt x="1239" y="1001"/>
                  </a:lnTo>
                  <a:cubicBezTo>
                    <a:pt x="1258" y="981"/>
                    <a:pt x="1274" y="973"/>
                    <a:pt x="1291" y="973"/>
                  </a:cubicBezTo>
                  <a:cubicBezTo>
                    <a:pt x="1304" y="973"/>
                    <a:pt x="1318" y="978"/>
                    <a:pt x="1334" y="989"/>
                  </a:cubicBezTo>
                  <a:lnTo>
                    <a:pt x="1846" y="1322"/>
                  </a:lnTo>
                  <a:cubicBezTo>
                    <a:pt x="1878" y="1342"/>
                    <a:pt x="1910" y="1354"/>
                    <a:pt x="1942" y="1354"/>
                  </a:cubicBezTo>
                  <a:cubicBezTo>
                    <a:pt x="1969" y="1354"/>
                    <a:pt x="1997" y="1345"/>
                    <a:pt x="2025" y="1322"/>
                  </a:cubicBezTo>
                  <a:cubicBezTo>
                    <a:pt x="2144" y="1251"/>
                    <a:pt x="2287" y="1203"/>
                    <a:pt x="2417" y="1156"/>
                  </a:cubicBezTo>
                  <a:cubicBezTo>
                    <a:pt x="2477" y="1144"/>
                    <a:pt x="2537" y="1084"/>
                    <a:pt x="2537" y="1025"/>
                  </a:cubicBezTo>
                  <a:lnTo>
                    <a:pt x="2656" y="418"/>
                  </a:lnTo>
                  <a:cubicBezTo>
                    <a:pt x="2656" y="382"/>
                    <a:pt x="2679" y="358"/>
                    <a:pt x="2727" y="358"/>
                  </a:cubicBezTo>
                  <a:lnTo>
                    <a:pt x="3060" y="358"/>
                  </a:lnTo>
                  <a:cubicBezTo>
                    <a:pt x="3084" y="358"/>
                    <a:pt x="3120" y="394"/>
                    <a:pt x="3132" y="418"/>
                  </a:cubicBezTo>
                  <a:lnTo>
                    <a:pt x="3251" y="1025"/>
                  </a:lnTo>
                  <a:cubicBezTo>
                    <a:pt x="3263" y="1084"/>
                    <a:pt x="3310" y="1144"/>
                    <a:pt x="3370" y="1156"/>
                  </a:cubicBezTo>
                  <a:cubicBezTo>
                    <a:pt x="3501" y="1203"/>
                    <a:pt x="3632" y="1251"/>
                    <a:pt x="3751" y="1322"/>
                  </a:cubicBezTo>
                  <a:cubicBezTo>
                    <a:pt x="3781" y="1340"/>
                    <a:pt x="3816" y="1349"/>
                    <a:pt x="3849" y="1349"/>
                  </a:cubicBezTo>
                  <a:cubicBezTo>
                    <a:pt x="3882" y="1349"/>
                    <a:pt x="3912" y="1340"/>
                    <a:pt x="3930" y="1322"/>
                  </a:cubicBezTo>
                  <a:lnTo>
                    <a:pt x="4453" y="989"/>
                  </a:lnTo>
                  <a:cubicBezTo>
                    <a:pt x="4469" y="978"/>
                    <a:pt x="4483" y="973"/>
                    <a:pt x="4497" y="973"/>
                  </a:cubicBezTo>
                  <a:cubicBezTo>
                    <a:pt x="4513" y="973"/>
                    <a:pt x="4529" y="981"/>
                    <a:pt x="4549" y="1001"/>
                  </a:cubicBezTo>
                  <a:lnTo>
                    <a:pt x="4787" y="1239"/>
                  </a:lnTo>
                  <a:cubicBezTo>
                    <a:pt x="4811" y="1263"/>
                    <a:pt x="4811" y="1299"/>
                    <a:pt x="4799" y="1322"/>
                  </a:cubicBezTo>
                  <a:lnTo>
                    <a:pt x="4453" y="1846"/>
                  </a:lnTo>
                  <a:cubicBezTo>
                    <a:pt x="4430" y="1906"/>
                    <a:pt x="4406" y="1965"/>
                    <a:pt x="4453" y="2025"/>
                  </a:cubicBezTo>
                  <a:cubicBezTo>
                    <a:pt x="4525" y="2144"/>
                    <a:pt x="4573" y="2275"/>
                    <a:pt x="4620" y="2418"/>
                  </a:cubicBezTo>
                  <a:cubicBezTo>
                    <a:pt x="4632" y="2477"/>
                    <a:pt x="4692" y="2537"/>
                    <a:pt x="4751" y="2537"/>
                  </a:cubicBezTo>
                  <a:lnTo>
                    <a:pt x="5358" y="2656"/>
                  </a:lnTo>
                  <a:cubicBezTo>
                    <a:pt x="5394" y="2656"/>
                    <a:pt x="5418" y="2680"/>
                    <a:pt x="5418" y="2727"/>
                  </a:cubicBezTo>
                  <a:lnTo>
                    <a:pt x="5418" y="3049"/>
                  </a:lnTo>
                  <a:cubicBezTo>
                    <a:pt x="5418" y="3085"/>
                    <a:pt x="5394" y="3108"/>
                    <a:pt x="5358" y="3132"/>
                  </a:cubicBezTo>
                  <a:lnTo>
                    <a:pt x="4751" y="3251"/>
                  </a:lnTo>
                  <a:cubicBezTo>
                    <a:pt x="4692" y="3263"/>
                    <a:pt x="4632" y="3311"/>
                    <a:pt x="4620" y="3370"/>
                  </a:cubicBezTo>
                  <a:cubicBezTo>
                    <a:pt x="4573" y="3501"/>
                    <a:pt x="4525" y="3632"/>
                    <a:pt x="4453" y="3751"/>
                  </a:cubicBezTo>
                  <a:cubicBezTo>
                    <a:pt x="4430" y="3811"/>
                    <a:pt x="4430" y="3882"/>
                    <a:pt x="4453" y="3930"/>
                  </a:cubicBezTo>
                  <a:lnTo>
                    <a:pt x="4799" y="4454"/>
                  </a:lnTo>
                  <a:cubicBezTo>
                    <a:pt x="4811" y="4478"/>
                    <a:pt x="4811" y="4513"/>
                    <a:pt x="4787" y="4537"/>
                  </a:cubicBezTo>
                  <a:lnTo>
                    <a:pt x="4549" y="4775"/>
                  </a:lnTo>
                  <a:cubicBezTo>
                    <a:pt x="4526" y="4798"/>
                    <a:pt x="4508" y="4806"/>
                    <a:pt x="4489" y="4806"/>
                  </a:cubicBezTo>
                  <a:cubicBezTo>
                    <a:pt x="4478" y="4806"/>
                    <a:pt x="4467" y="4803"/>
                    <a:pt x="4453" y="4799"/>
                  </a:cubicBezTo>
                  <a:lnTo>
                    <a:pt x="3930" y="4454"/>
                  </a:lnTo>
                  <a:cubicBezTo>
                    <a:pt x="3898" y="4435"/>
                    <a:pt x="3866" y="4422"/>
                    <a:pt x="3834" y="4422"/>
                  </a:cubicBezTo>
                  <a:cubicBezTo>
                    <a:pt x="3806" y="4422"/>
                    <a:pt x="3779" y="4432"/>
                    <a:pt x="3751" y="4454"/>
                  </a:cubicBezTo>
                  <a:cubicBezTo>
                    <a:pt x="3632" y="4525"/>
                    <a:pt x="3501" y="4573"/>
                    <a:pt x="3370" y="4621"/>
                  </a:cubicBezTo>
                  <a:cubicBezTo>
                    <a:pt x="3310" y="4632"/>
                    <a:pt x="3251" y="4692"/>
                    <a:pt x="3251" y="4751"/>
                  </a:cubicBezTo>
                  <a:lnTo>
                    <a:pt x="3132" y="5359"/>
                  </a:lnTo>
                  <a:cubicBezTo>
                    <a:pt x="3132" y="5394"/>
                    <a:pt x="3096" y="5418"/>
                    <a:pt x="3060" y="5418"/>
                  </a:cubicBezTo>
                  <a:lnTo>
                    <a:pt x="2727" y="5418"/>
                  </a:lnTo>
                  <a:cubicBezTo>
                    <a:pt x="2703" y="5418"/>
                    <a:pt x="2668" y="5394"/>
                    <a:pt x="2656" y="5359"/>
                  </a:cubicBezTo>
                  <a:lnTo>
                    <a:pt x="2537" y="4751"/>
                  </a:lnTo>
                  <a:cubicBezTo>
                    <a:pt x="2525" y="4692"/>
                    <a:pt x="2477" y="4632"/>
                    <a:pt x="2417" y="4621"/>
                  </a:cubicBezTo>
                  <a:cubicBezTo>
                    <a:pt x="2287" y="4573"/>
                    <a:pt x="2144" y="4525"/>
                    <a:pt x="2025" y="4454"/>
                  </a:cubicBezTo>
                  <a:cubicBezTo>
                    <a:pt x="1995" y="4436"/>
                    <a:pt x="1962" y="4427"/>
                    <a:pt x="1931" y="4427"/>
                  </a:cubicBezTo>
                  <a:cubicBezTo>
                    <a:pt x="1900" y="4427"/>
                    <a:pt x="1870" y="4436"/>
                    <a:pt x="1846" y="4454"/>
                  </a:cubicBezTo>
                  <a:lnTo>
                    <a:pt x="1334" y="4799"/>
                  </a:lnTo>
                  <a:cubicBezTo>
                    <a:pt x="1321" y="4803"/>
                    <a:pt x="1309" y="4806"/>
                    <a:pt x="1298" y="4806"/>
                  </a:cubicBezTo>
                  <a:cubicBezTo>
                    <a:pt x="1279" y="4806"/>
                    <a:pt x="1261" y="4798"/>
                    <a:pt x="1239" y="4775"/>
                  </a:cubicBezTo>
                  <a:lnTo>
                    <a:pt x="1001" y="4537"/>
                  </a:lnTo>
                  <a:cubicBezTo>
                    <a:pt x="977" y="4513"/>
                    <a:pt x="977" y="4478"/>
                    <a:pt x="989" y="4454"/>
                  </a:cubicBezTo>
                  <a:lnTo>
                    <a:pt x="1322" y="3930"/>
                  </a:lnTo>
                  <a:cubicBezTo>
                    <a:pt x="1358" y="3870"/>
                    <a:pt x="1370" y="3811"/>
                    <a:pt x="1322" y="3751"/>
                  </a:cubicBezTo>
                  <a:cubicBezTo>
                    <a:pt x="1251" y="3632"/>
                    <a:pt x="1215" y="3501"/>
                    <a:pt x="1167" y="3370"/>
                  </a:cubicBezTo>
                  <a:cubicBezTo>
                    <a:pt x="1144" y="3311"/>
                    <a:pt x="1084" y="3251"/>
                    <a:pt x="1024" y="3251"/>
                  </a:cubicBezTo>
                  <a:lnTo>
                    <a:pt x="417" y="3132"/>
                  </a:lnTo>
                  <a:cubicBezTo>
                    <a:pt x="393" y="3132"/>
                    <a:pt x="358" y="3097"/>
                    <a:pt x="358" y="3049"/>
                  </a:cubicBezTo>
                  <a:lnTo>
                    <a:pt x="358" y="2727"/>
                  </a:lnTo>
                  <a:cubicBezTo>
                    <a:pt x="358" y="2692"/>
                    <a:pt x="393" y="2668"/>
                    <a:pt x="417" y="2656"/>
                  </a:cubicBezTo>
                  <a:lnTo>
                    <a:pt x="465" y="2632"/>
                  </a:lnTo>
                  <a:cubicBezTo>
                    <a:pt x="548" y="2620"/>
                    <a:pt x="632" y="2525"/>
                    <a:pt x="596" y="2430"/>
                  </a:cubicBezTo>
                  <a:cubicBezTo>
                    <a:pt x="586" y="2352"/>
                    <a:pt x="520" y="2289"/>
                    <a:pt x="444" y="2289"/>
                  </a:cubicBezTo>
                  <a:cubicBezTo>
                    <a:pt x="428" y="2289"/>
                    <a:pt x="410" y="2292"/>
                    <a:pt x="393" y="2299"/>
                  </a:cubicBezTo>
                  <a:lnTo>
                    <a:pt x="346" y="2311"/>
                  </a:lnTo>
                  <a:cubicBezTo>
                    <a:pt x="155" y="2358"/>
                    <a:pt x="1" y="2513"/>
                    <a:pt x="1" y="2727"/>
                  </a:cubicBezTo>
                  <a:lnTo>
                    <a:pt x="1" y="3049"/>
                  </a:lnTo>
                  <a:cubicBezTo>
                    <a:pt x="1" y="3251"/>
                    <a:pt x="155" y="3430"/>
                    <a:pt x="346" y="3466"/>
                  </a:cubicBezTo>
                  <a:lnTo>
                    <a:pt x="846" y="3573"/>
                  </a:lnTo>
                  <a:cubicBezTo>
                    <a:pt x="882" y="3668"/>
                    <a:pt x="929" y="3751"/>
                    <a:pt x="953" y="3847"/>
                  </a:cubicBezTo>
                  <a:lnTo>
                    <a:pt x="679" y="4275"/>
                  </a:lnTo>
                  <a:cubicBezTo>
                    <a:pt x="572" y="4442"/>
                    <a:pt x="584" y="4656"/>
                    <a:pt x="727" y="4811"/>
                  </a:cubicBezTo>
                  <a:lnTo>
                    <a:pt x="977" y="5049"/>
                  </a:lnTo>
                  <a:cubicBezTo>
                    <a:pt x="1055" y="5127"/>
                    <a:pt x="1163" y="5172"/>
                    <a:pt x="1278" y="5172"/>
                  </a:cubicBezTo>
                  <a:cubicBezTo>
                    <a:pt x="1356" y="5172"/>
                    <a:pt x="1436" y="5152"/>
                    <a:pt x="1513" y="5109"/>
                  </a:cubicBezTo>
                  <a:lnTo>
                    <a:pt x="1941" y="4823"/>
                  </a:lnTo>
                  <a:cubicBezTo>
                    <a:pt x="2025" y="4871"/>
                    <a:pt x="2120" y="4894"/>
                    <a:pt x="2203" y="4930"/>
                  </a:cubicBezTo>
                  <a:lnTo>
                    <a:pt x="2310" y="5430"/>
                  </a:lnTo>
                  <a:cubicBezTo>
                    <a:pt x="2358" y="5633"/>
                    <a:pt x="2513" y="5775"/>
                    <a:pt x="2727" y="5775"/>
                  </a:cubicBezTo>
                  <a:lnTo>
                    <a:pt x="3060" y="5775"/>
                  </a:lnTo>
                  <a:cubicBezTo>
                    <a:pt x="3251" y="5775"/>
                    <a:pt x="3430" y="5633"/>
                    <a:pt x="3465" y="5430"/>
                  </a:cubicBezTo>
                  <a:lnTo>
                    <a:pt x="3572" y="4930"/>
                  </a:lnTo>
                  <a:cubicBezTo>
                    <a:pt x="3668" y="4894"/>
                    <a:pt x="3751" y="4859"/>
                    <a:pt x="3846" y="4823"/>
                  </a:cubicBezTo>
                  <a:lnTo>
                    <a:pt x="4275" y="5109"/>
                  </a:lnTo>
                  <a:cubicBezTo>
                    <a:pt x="4344" y="5153"/>
                    <a:pt x="4422" y="5175"/>
                    <a:pt x="4500" y="5175"/>
                  </a:cubicBezTo>
                  <a:cubicBezTo>
                    <a:pt x="4610" y="5175"/>
                    <a:pt x="4720" y="5132"/>
                    <a:pt x="4811" y="5049"/>
                  </a:cubicBezTo>
                  <a:lnTo>
                    <a:pt x="5049" y="4811"/>
                  </a:lnTo>
                  <a:cubicBezTo>
                    <a:pt x="5180" y="4680"/>
                    <a:pt x="5215" y="4454"/>
                    <a:pt x="5108" y="4275"/>
                  </a:cubicBezTo>
                  <a:lnTo>
                    <a:pt x="4823" y="3847"/>
                  </a:lnTo>
                  <a:cubicBezTo>
                    <a:pt x="4870" y="3751"/>
                    <a:pt x="4894" y="3668"/>
                    <a:pt x="4930" y="3573"/>
                  </a:cubicBezTo>
                  <a:lnTo>
                    <a:pt x="5442" y="3466"/>
                  </a:lnTo>
                  <a:cubicBezTo>
                    <a:pt x="5632" y="3430"/>
                    <a:pt x="5775" y="3263"/>
                    <a:pt x="5775" y="3049"/>
                  </a:cubicBezTo>
                  <a:lnTo>
                    <a:pt x="5775" y="2727"/>
                  </a:lnTo>
                  <a:cubicBezTo>
                    <a:pt x="5775" y="2513"/>
                    <a:pt x="5644" y="2358"/>
                    <a:pt x="5454" y="2311"/>
                  </a:cubicBezTo>
                  <a:lnTo>
                    <a:pt x="4942" y="2204"/>
                  </a:lnTo>
                  <a:cubicBezTo>
                    <a:pt x="4918" y="2120"/>
                    <a:pt x="4870" y="2025"/>
                    <a:pt x="4846" y="1942"/>
                  </a:cubicBezTo>
                  <a:lnTo>
                    <a:pt x="5120" y="1501"/>
                  </a:lnTo>
                  <a:cubicBezTo>
                    <a:pt x="5227" y="1346"/>
                    <a:pt x="5215" y="1120"/>
                    <a:pt x="5061" y="965"/>
                  </a:cubicBezTo>
                  <a:lnTo>
                    <a:pt x="4823" y="727"/>
                  </a:lnTo>
                  <a:cubicBezTo>
                    <a:pt x="4745" y="650"/>
                    <a:pt x="4634" y="610"/>
                    <a:pt x="4520" y="610"/>
                  </a:cubicBezTo>
                  <a:cubicBezTo>
                    <a:pt x="4441" y="610"/>
                    <a:pt x="4360" y="629"/>
                    <a:pt x="4287" y="668"/>
                  </a:cubicBezTo>
                  <a:lnTo>
                    <a:pt x="3858" y="953"/>
                  </a:lnTo>
                  <a:cubicBezTo>
                    <a:pt x="3763" y="906"/>
                    <a:pt x="3680" y="882"/>
                    <a:pt x="3596" y="846"/>
                  </a:cubicBezTo>
                  <a:lnTo>
                    <a:pt x="3489" y="346"/>
                  </a:lnTo>
                  <a:cubicBezTo>
                    <a:pt x="3441" y="156"/>
                    <a:pt x="3275" y="1"/>
                    <a:pt x="3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10513;p54"/>
            <p:cNvSpPr/>
            <p:nvPr/>
          </p:nvSpPr>
          <p:spPr>
            <a:xfrm>
              <a:off x="3326526" y="4036907"/>
              <a:ext cx="62541" cy="62573"/>
            </a:xfrm>
            <a:custGeom>
              <a:avLst/>
              <a:gdLst/>
              <a:ahLst/>
              <a:cxnLst/>
              <a:rect l="l" t="t" r="r" b="b"/>
              <a:pathLst>
                <a:path w="1965" h="1966" extrusionOk="0">
                  <a:moveTo>
                    <a:pt x="977" y="1"/>
                  </a:moveTo>
                  <a:cubicBezTo>
                    <a:pt x="441" y="1"/>
                    <a:pt x="0" y="453"/>
                    <a:pt x="0" y="989"/>
                  </a:cubicBezTo>
                  <a:cubicBezTo>
                    <a:pt x="0" y="1525"/>
                    <a:pt x="441" y="1965"/>
                    <a:pt x="977" y="1965"/>
                  </a:cubicBezTo>
                  <a:cubicBezTo>
                    <a:pt x="1203" y="1965"/>
                    <a:pt x="1417" y="1894"/>
                    <a:pt x="1572" y="1763"/>
                  </a:cubicBezTo>
                  <a:cubicBezTo>
                    <a:pt x="1655" y="1703"/>
                    <a:pt x="1667" y="1596"/>
                    <a:pt x="1608" y="1501"/>
                  </a:cubicBezTo>
                  <a:cubicBezTo>
                    <a:pt x="1574" y="1461"/>
                    <a:pt x="1525" y="1439"/>
                    <a:pt x="1473" y="1439"/>
                  </a:cubicBezTo>
                  <a:cubicBezTo>
                    <a:pt x="1434" y="1439"/>
                    <a:pt x="1394" y="1452"/>
                    <a:pt x="1358" y="1477"/>
                  </a:cubicBezTo>
                  <a:cubicBezTo>
                    <a:pt x="1250" y="1561"/>
                    <a:pt x="1119" y="1608"/>
                    <a:pt x="965" y="1608"/>
                  </a:cubicBezTo>
                  <a:cubicBezTo>
                    <a:pt x="619" y="1608"/>
                    <a:pt x="346" y="1322"/>
                    <a:pt x="346" y="977"/>
                  </a:cubicBezTo>
                  <a:cubicBezTo>
                    <a:pt x="346" y="644"/>
                    <a:pt x="619" y="358"/>
                    <a:pt x="977" y="358"/>
                  </a:cubicBezTo>
                  <a:cubicBezTo>
                    <a:pt x="1322" y="358"/>
                    <a:pt x="1608" y="644"/>
                    <a:pt x="1608" y="989"/>
                  </a:cubicBezTo>
                  <a:cubicBezTo>
                    <a:pt x="1608" y="1084"/>
                    <a:pt x="1679" y="1168"/>
                    <a:pt x="1786" y="1168"/>
                  </a:cubicBezTo>
                  <a:cubicBezTo>
                    <a:pt x="1893" y="1168"/>
                    <a:pt x="1965" y="1084"/>
                    <a:pt x="1965" y="989"/>
                  </a:cubicBezTo>
                  <a:cubicBezTo>
                    <a:pt x="1965" y="453"/>
                    <a:pt x="1512" y="1"/>
                    <a:pt x="9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10514;p54"/>
            <p:cNvSpPr/>
            <p:nvPr/>
          </p:nvSpPr>
          <p:spPr>
            <a:xfrm>
              <a:off x="3196542" y="3907687"/>
              <a:ext cx="68238" cy="68238"/>
            </a:xfrm>
            <a:custGeom>
              <a:avLst/>
              <a:gdLst/>
              <a:ahLst/>
              <a:cxnLst/>
              <a:rect l="l" t="t" r="r" b="b"/>
              <a:pathLst>
                <a:path w="2144" h="2144" extrusionOk="0">
                  <a:moveTo>
                    <a:pt x="1072" y="358"/>
                  </a:moveTo>
                  <a:cubicBezTo>
                    <a:pt x="1477" y="358"/>
                    <a:pt x="1786" y="680"/>
                    <a:pt x="1786" y="1072"/>
                  </a:cubicBezTo>
                  <a:cubicBezTo>
                    <a:pt x="1786" y="1477"/>
                    <a:pt x="1465" y="1787"/>
                    <a:pt x="1072" y="1787"/>
                  </a:cubicBezTo>
                  <a:cubicBezTo>
                    <a:pt x="691" y="1787"/>
                    <a:pt x="358" y="1453"/>
                    <a:pt x="358" y="1072"/>
                  </a:cubicBezTo>
                  <a:cubicBezTo>
                    <a:pt x="358" y="668"/>
                    <a:pt x="691" y="358"/>
                    <a:pt x="1072" y="358"/>
                  </a:cubicBezTo>
                  <a:close/>
                  <a:moveTo>
                    <a:pt x="1072" y="1"/>
                  </a:moveTo>
                  <a:cubicBezTo>
                    <a:pt x="477" y="1"/>
                    <a:pt x="0" y="477"/>
                    <a:pt x="0" y="1072"/>
                  </a:cubicBezTo>
                  <a:cubicBezTo>
                    <a:pt x="0" y="1668"/>
                    <a:pt x="477" y="2144"/>
                    <a:pt x="1072" y="2144"/>
                  </a:cubicBezTo>
                  <a:cubicBezTo>
                    <a:pt x="1667" y="2144"/>
                    <a:pt x="2144" y="1656"/>
                    <a:pt x="2144" y="1072"/>
                  </a:cubicBezTo>
                  <a:cubicBezTo>
                    <a:pt x="2144" y="477"/>
                    <a:pt x="1667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" name="Google Shape;10543;p54"/>
          <p:cNvGrpSpPr/>
          <p:nvPr/>
        </p:nvGrpSpPr>
        <p:grpSpPr>
          <a:xfrm>
            <a:off x="751479" y="963863"/>
            <a:ext cx="349052" cy="313056"/>
            <a:chOff x="5778676" y="3826972"/>
            <a:chExt cx="349052" cy="313056"/>
          </a:xfrm>
          <a:solidFill>
            <a:schemeClr val="tx2">
              <a:lumMod val="50000"/>
            </a:schemeClr>
          </a:solidFill>
        </p:grpSpPr>
        <p:sp>
          <p:nvSpPr>
            <p:cNvPr id="47" name="Google Shape;10544;p54"/>
            <p:cNvSpPr/>
            <p:nvPr/>
          </p:nvSpPr>
          <p:spPr>
            <a:xfrm>
              <a:off x="5923045" y="3890659"/>
              <a:ext cx="27690" cy="48155"/>
            </a:xfrm>
            <a:custGeom>
              <a:avLst/>
              <a:gdLst/>
              <a:ahLst/>
              <a:cxnLst/>
              <a:rect l="l" t="t" r="r" b="b"/>
              <a:pathLst>
                <a:path w="870" h="1513" extrusionOk="0">
                  <a:moveTo>
                    <a:pt x="406" y="286"/>
                  </a:moveTo>
                  <a:lnTo>
                    <a:pt x="406" y="560"/>
                  </a:lnTo>
                  <a:cubicBezTo>
                    <a:pt x="299" y="524"/>
                    <a:pt x="251" y="488"/>
                    <a:pt x="251" y="417"/>
                  </a:cubicBezTo>
                  <a:cubicBezTo>
                    <a:pt x="251" y="345"/>
                    <a:pt x="334" y="298"/>
                    <a:pt x="406" y="286"/>
                  </a:cubicBezTo>
                  <a:close/>
                  <a:moveTo>
                    <a:pt x="513" y="845"/>
                  </a:moveTo>
                  <a:cubicBezTo>
                    <a:pt x="632" y="893"/>
                    <a:pt x="644" y="953"/>
                    <a:pt x="644" y="1012"/>
                  </a:cubicBezTo>
                  <a:cubicBezTo>
                    <a:pt x="644" y="1119"/>
                    <a:pt x="584" y="1155"/>
                    <a:pt x="513" y="1179"/>
                  </a:cubicBezTo>
                  <a:lnTo>
                    <a:pt x="513" y="845"/>
                  </a:lnTo>
                  <a:close/>
                  <a:moveTo>
                    <a:pt x="465" y="0"/>
                  </a:moveTo>
                  <a:cubicBezTo>
                    <a:pt x="441" y="0"/>
                    <a:pt x="406" y="12"/>
                    <a:pt x="406" y="48"/>
                  </a:cubicBezTo>
                  <a:lnTo>
                    <a:pt x="406" y="83"/>
                  </a:lnTo>
                  <a:cubicBezTo>
                    <a:pt x="179" y="119"/>
                    <a:pt x="48" y="238"/>
                    <a:pt x="48" y="441"/>
                  </a:cubicBezTo>
                  <a:cubicBezTo>
                    <a:pt x="48" y="667"/>
                    <a:pt x="215" y="738"/>
                    <a:pt x="406" y="810"/>
                  </a:cubicBezTo>
                  <a:lnTo>
                    <a:pt x="406" y="1191"/>
                  </a:lnTo>
                  <a:cubicBezTo>
                    <a:pt x="299" y="1167"/>
                    <a:pt x="251" y="1143"/>
                    <a:pt x="168" y="1072"/>
                  </a:cubicBezTo>
                  <a:cubicBezTo>
                    <a:pt x="149" y="1058"/>
                    <a:pt x="132" y="1051"/>
                    <a:pt x="116" y="1051"/>
                  </a:cubicBezTo>
                  <a:cubicBezTo>
                    <a:pt x="92" y="1051"/>
                    <a:pt x="70" y="1067"/>
                    <a:pt x="48" y="1095"/>
                  </a:cubicBezTo>
                  <a:cubicBezTo>
                    <a:pt x="1" y="1155"/>
                    <a:pt x="1" y="1215"/>
                    <a:pt x="48" y="1262"/>
                  </a:cubicBezTo>
                  <a:cubicBezTo>
                    <a:pt x="120" y="1357"/>
                    <a:pt x="275" y="1417"/>
                    <a:pt x="406" y="1417"/>
                  </a:cubicBezTo>
                  <a:lnTo>
                    <a:pt x="406" y="1476"/>
                  </a:lnTo>
                  <a:cubicBezTo>
                    <a:pt x="406" y="1500"/>
                    <a:pt x="441" y="1512"/>
                    <a:pt x="465" y="1512"/>
                  </a:cubicBezTo>
                  <a:cubicBezTo>
                    <a:pt x="501" y="1512"/>
                    <a:pt x="525" y="1500"/>
                    <a:pt x="525" y="1476"/>
                  </a:cubicBezTo>
                  <a:lnTo>
                    <a:pt x="525" y="1417"/>
                  </a:lnTo>
                  <a:cubicBezTo>
                    <a:pt x="715" y="1381"/>
                    <a:pt x="870" y="1262"/>
                    <a:pt x="870" y="1024"/>
                  </a:cubicBezTo>
                  <a:cubicBezTo>
                    <a:pt x="870" y="774"/>
                    <a:pt x="739" y="679"/>
                    <a:pt x="525" y="607"/>
                  </a:cubicBezTo>
                  <a:lnTo>
                    <a:pt x="525" y="286"/>
                  </a:lnTo>
                  <a:cubicBezTo>
                    <a:pt x="572" y="286"/>
                    <a:pt x="596" y="298"/>
                    <a:pt x="656" y="322"/>
                  </a:cubicBezTo>
                  <a:cubicBezTo>
                    <a:pt x="682" y="335"/>
                    <a:pt x="713" y="352"/>
                    <a:pt x="745" y="352"/>
                  </a:cubicBezTo>
                  <a:cubicBezTo>
                    <a:pt x="770" y="352"/>
                    <a:pt x="796" y="341"/>
                    <a:pt x="822" y="310"/>
                  </a:cubicBezTo>
                  <a:cubicBezTo>
                    <a:pt x="858" y="262"/>
                    <a:pt x="870" y="202"/>
                    <a:pt x="810" y="155"/>
                  </a:cubicBezTo>
                  <a:cubicBezTo>
                    <a:pt x="739" y="107"/>
                    <a:pt x="620" y="83"/>
                    <a:pt x="525" y="83"/>
                  </a:cubicBezTo>
                  <a:lnTo>
                    <a:pt x="525" y="48"/>
                  </a:lnTo>
                  <a:cubicBezTo>
                    <a:pt x="525" y="12"/>
                    <a:pt x="501" y="0"/>
                    <a:pt x="4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10545;p54"/>
            <p:cNvSpPr/>
            <p:nvPr/>
          </p:nvSpPr>
          <p:spPr>
            <a:xfrm>
              <a:off x="5976866" y="3843268"/>
              <a:ext cx="80364" cy="80364"/>
            </a:xfrm>
            <a:custGeom>
              <a:avLst/>
              <a:gdLst/>
              <a:ahLst/>
              <a:cxnLst/>
              <a:rect l="l" t="t" r="r" b="b"/>
              <a:pathLst>
                <a:path w="2525" h="2525" extrusionOk="0">
                  <a:moveTo>
                    <a:pt x="1263" y="310"/>
                  </a:moveTo>
                  <a:cubicBezTo>
                    <a:pt x="1786" y="310"/>
                    <a:pt x="2215" y="739"/>
                    <a:pt x="2215" y="1263"/>
                  </a:cubicBezTo>
                  <a:cubicBezTo>
                    <a:pt x="2215" y="1787"/>
                    <a:pt x="1798" y="2215"/>
                    <a:pt x="1263" y="2215"/>
                  </a:cubicBezTo>
                  <a:cubicBezTo>
                    <a:pt x="739" y="2215"/>
                    <a:pt x="310" y="1787"/>
                    <a:pt x="310" y="1263"/>
                  </a:cubicBezTo>
                  <a:cubicBezTo>
                    <a:pt x="310" y="739"/>
                    <a:pt x="739" y="310"/>
                    <a:pt x="1263" y="310"/>
                  </a:cubicBezTo>
                  <a:close/>
                  <a:moveTo>
                    <a:pt x="1263" y="1"/>
                  </a:moveTo>
                  <a:cubicBezTo>
                    <a:pt x="560" y="1"/>
                    <a:pt x="1" y="560"/>
                    <a:pt x="1" y="1263"/>
                  </a:cubicBezTo>
                  <a:cubicBezTo>
                    <a:pt x="1" y="1965"/>
                    <a:pt x="560" y="2525"/>
                    <a:pt x="1263" y="2525"/>
                  </a:cubicBezTo>
                  <a:cubicBezTo>
                    <a:pt x="1965" y="2525"/>
                    <a:pt x="2525" y="1965"/>
                    <a:pt x="2525" y="1263"/>
                  </a:cubicBezTo>
                  <a:cubicBezTo>
                    <a:pt x="2525" y="560"/>
                    <a:pt x="1965" y="1"/>
                    <a:pt x="1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10546;p54"/>
            <p:cNvSpPr/>
            <p:nvPr/>
          </p:nvSpPr>
          <p:spPr>
            <a:xfrm>
              <a:off x="5879473" y="3826972"/>
              <a:ext cx="193288" cy="144051"/>
            </a:xfrm>
            <a:custGeom>
              <a:avLst/>
              <a:gdLst/>
              <a:ahLst/>
              <a:cxnLst/>
              <a:rect l="l" t="t" r="r" b="b"/>
              <a:pathLst>
                <a:path w="6073" h="4526" extrusionOk="0">
                  <a:moveTo>
                    <a:pt x="1798" y="1775"/>
                  </a:moveTo>
                  <a:cubicBezTo>
                    <a:pt x="2132" y="1775"/>
                    <a:pt x="2430" y="1942"/>
                    <a:pt x="2596" y="2192"/>
                  </a:cubicBezTo>
                  <a:cubicBezTo>
                    <a:pt x="2620" y="2346"/>
                    <a:pt x="2680" y="2477"/>
                    <a:pt x="2739" y="2608"/>
                  </a:cubicBezTo>
                  <a:cubicBezTo>
                    <a:pt x="2739" y="2656"/>
                    <a:pt x="2751" y="2704"/>
                    <a:pt x="2751" y="2727"/>
                  </a:cubicBezTo>
                  <a:cubicBezTo>
                    <a:pt x="2751" y="3251"/>
                    <a:pt x="2322" y="3680"/>
                    <a:pt x="1798" y="3680"/>
                  </a:cubicBezTo>
                  <a:cubicBezTo>
                    <a:pt x="1287" y="3680"/>
                    <a:pt x="846" y="3251"/>
                    <a:pt x="846" y="2727"/>
                  </a:cubicBezTo>
                  <a:cubicBezTo>
                    <a:pt x="846" y="2203"/>
                    <a:pt x="1287" y="1775"/>
                    <a:pt x="1798" y="1775"/>
                  </a:cubicBezTo>
                  <a:close/>
                  <a:moveTo>
                    <a:pt x="1810" y="1251"/>
                  </a:moveTo>
                  <a:cubicBezTo>
                    <a:pt x="2072" y="1251"/>
                    <a:pt x="2334" y="1334"/>
                    <a:pt x="2560" y="1465"/>
                  </a:cubicBezTo>
                  <a:cubicBezTo>
                    <a:pt x="2549" y="1537"/>
                    <a:pt x="2549" y="1632"/>
                    <a:pt x="2537" y="1692"/>
                  </a:cubicBezTo>
                  <a:cubicBezTo>
                    <a:pt x="2322" y="1537"/>
                    <a:pt x="2072" y="1453"/>
                    <a:pt x="1787" y="1453"/>
                  </a:cubicBezTo>
                  <a:cubicBezTo>
                    <a:pt x="1084" y="1453"/>
                    <a:pt x="525" y="2013"/>
                    <a:pt x="525" y="2715"/>
                  </a:cubicBezTo>
                  <a:cubicBezTo>
                    <a:pt x="525" y="3418"/>
                    <a:pt x="1084" y="3978"/>
                    <a:pt x="1787" y="3978"/>
                  </a:cubicBezTo>
                  <a:cubicBezTo>
                    <a:pt x="2382" y="3978"/>
                    <a:pt x="2894" y="3561"/>
                    <a:pt x="3025" y="3001"/>
                  </a:cubicBezTo>
                  <a:lnTo>
                    <a:pt x="3192" y="3156"/>
                  </a:lnTo>
                  <a:cubicBezTo>
                    <a:pt x="3025" y="3775"/>
                    <a:pt x="2465" y="4204"/>
                    <a:pt x="1810" y="4204"/>
                  </a:cubicBezTo>
                  <a:cubicBezTo>
                    <a:pt x="1001" y="4204"/>
                    <a:pt x="334" y="3549"/>
                    <a:pt x="334" y="2727"/>
                  </a:cubicBezTo>
                  <a:cubicBezTo>
                    <a:pt x="334" y="1906"/>
                    <a:pt x="989" y="1251"/>
                    <a:pt x="1810" y="1251"/>
                  </a:cubicBezTo>
                  <a:close/>
                  <a:moveTo>
                    <a:pt x="4299" y="1"/>
                  </a:moveTo>
                  <a:cubicBezTo>
                    <a:pt x="3549" y="1"/>
                    <a:pt x="2894" y="501"/>
                    <a:pt x="2632" y="1168"/>
                  </a:cubicBezTo>
                  <a:cubicBezTo>
                    <a:pt x="2382" y="1037"/>
                    <a:pt x="2084" y="953"/>
                    <a:pt x="1787" y="953"/>
                  </a:cubicBezTo>
                  <a:cubicBezTo>
                    <a:pt x="810" y="953"/>
                    <a:pt x="1" y="1763"/>
                    <a:pt x="1" y="2739"/>
                  </a:cubicBezTo>
                  <a:cubicBezTo>
                    <a:pt x="1" y="3727"/>
                    <a:pt x="810" y="4525"/>
                    <a:pt x="1787" y="4525"/>
                  </a:cubicBezTo>
                  <a:cubicBezTo>
                    <a:pt x="2549" y="4525"/>
                    <a:pt x="3203" y="4049"/>
                    <a:pt x="3453" y="3370"/>
                  </a:cubicBezTo>
                  <a:cubicBezTo>
                    <a:pt x="3703" y="3501"/>
                    <a:pt x="3989" y="3573"/>
                    <a:pt x="4299" y="3573"/>
                  </a:cubicBezTo>
                  <a:cubicBezTo>
                    <a:pt x="4704" y="3573"/>
                    <a:pt x="5108" y="3442"/>
                    <a:pt x="5418" y="3192"/>
                  </a:cubicBezTo>
                  <a:cubicBezTo>
                    <a:pt x="5728" y="2942"/>
                    <a:pt x="5954" y="2596"/>
                    <a:pt x="6049" y="2203"/>
                  </a:cubicBezTo>
                  <a:cubicBezTo>
                    <a:pt x="6073" y="2108"/>
                    <a:pt x="6037" y="2013"/>
                    <a:pt x="5942" y="2001"/>
                  </a:cubicBezTo>
                  <a:cubicBezTo>
                    <a:pt x="5932" y="2000"/>
                    <a:pt x="5921" y="1999"/>
                    <a:pt x="5911" y="1999"/>
                  </a:cubicBezTo>
                  <a:cubicBezTo>
                    <a:pt x="5839" y="1999"/>
                    <a:pt x="5772" y="2037"/>
                    <a:pt x="5751" y="2120"/>
                  </a:cubicBezTo>
                  <a:cubicBezTo>
                    <a:pt x="5597" y="2787"/>
                    <a:pt x="5001" y="3251"/>
                    <a:pt x="4323" y="3251"/>
                  </a:cubicBezTo>
                  <a:cubicBezTo>
                    <a:pt x="3787" y="3251"/>
                    <a:pt x="3311" y="2965"/>
                    <a:pt x="3037" y="2501"/>
                  </a:cubicBezTo>
                  <a:cubicBezTo>
                    <a:pt x="3013" y="2358"/>
                    <a:pt x="2953" y="2203"/>
                    <a:pt x="2882" y="2084"/>
                  </a:cubicBezTo>
                  <a:cubicBezTo>
                    <a:pt x="2680" y="1180"/>
                    <a:pt x="3382" y="322"/>
                    <a:pt x="4311" y="322"/>
                  </a:cubicBezTo>
                  <a:cubicBezTo>
                    <a:pt x="4989" y="322"/>
                    <a:pt x="5585" y="775"/>
                    <a:pt x="5739" y="1453"/>
                  </a:cubicBezTo>
                  <a:cubicBezTo>
                    <a:pt x="5750" y="1528"/>
                    <a:pt x="5818" y="1574"/>
                    <a:pt x="5901" y="1574"/>
                  </a:cubicBezTo>
                  <a:cubicBezTo>
                    <a:pt x="5911" y="1574"/>
                    <a:pt x="5920" y="1574"/>
                    <a:pt x="5930" y="1572"/>
                  </a:cubicBezTo>
                  <a:cubicBezTo>
                    <a:pt x="6013" y="1549"/>
                    <a:pt x="6061" y="1465"/>
                    <a:pt x="6049" y="1370"/>
                  </a:cubicBezTo>
                  <a:cubicBezTo>
                    <a:pt x="5954" y="989"/>
                    <a:pt x="5739" y="644"/>
                    <a:pt x="5418" y="394"/>
                  </a:cubicBezTo>
                  <a:cubicBezTo>
                    <a:pt x="5108" y="144"/>
                    <a:pt x="4704" y="1"/>
                    <a:pt x="42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10547;p54"/>
            <p:cNvSpPr/>
            <p:nvPr/>
          </p:nvSpPr>
          <p:spPr>
            <a:xfrm>
              <a:off x="6003760" y="3859946"/>
              <a:ext cx="26958" cy="47773"/>
            </a:xfrm>
            <a:custGeom>
              <a:avLst/>
              <a:gdLst/>
              <a:ahLst/>
              <a:cxnLst/>
              <a:rect l="l" t="t" r="r" b="b"/>
              <a:pathLst>
                <a:path w="847" h="1501" extrusionOk="0">
                  <a:moveTo>
                    <a:pt x="382" y="298"/>
                  </a:moveTo>
                  <a:lnTo>
                    <a:pt x="382" y="572"/>
                  </a:lnTo>
                  <a:cubicBezTo>
                    <a:pt x="287" y="536"/>
                    <a:pt x="239" y="501"/>
                    <a:pt x="239" y="429"/>
                  </a:cubicBezTo>
                  <a:cubicBezTo>
                    <a:pt x="239" y="358"/>
                    <a:pt x="310" y="310"/>
                    <a:pt x="382" y="298"/>
                  </a:cubicBezTo>
                  <a:close/>
                  <a:moveTo>
                    <a:pt x="489" y="870"/>
                  </a:moveTo>
                  <a:cubicBezTo>
                    <a:pt x="608" y="917"/>
                    <a:pt x="620" y="977"/>
                    <a:pt x="620" y="1037"/>
                  </a:cubicBezTo>
                  <a:cubicBezTo>
                    <a:pt x="620" y="1132"/>
                    <a:pt x="560" y="1167"/>
                    <a:pt x="489" y="1203"/>
                  </a:cubicBezTo>
                  <a:lnTo>
                    <a:pt x="489" y="870"/>
                  </a:lnTo>
                  <a:close/>
                  <a:moveTo>
                    <a:pt x="441" y="1"/>
                  </a:moveTo>
                  <a:cubicBezTo>
                    <a:pt x="418" y="1"/>
                    <a:pt x="382" y="13"/>
                    <a:pt x="382" y="36"/>
                  </a:cubicBezTo>
                  <a:lnTo>
                    <a:pt x="382" y="84"/>
                  </a:lnTo>
                  <a:cubicBezTo>
                    <a:pt x="156" y="120"/>
                    <a:pt x="25" y="239"/>
                    <a:pt x="25" y="441"/>
                  </a:cubicBezTo>
                  <a:cubicBezTo>
                    <a:pt x="25" y="679"/>
                    <a:pt x="203" y="739"/>
                    <a:pt x="382" y="810"/>
                  </a:cubicBezTo>
                  <a:lnTo>
                    <a:pt x="382" y="1191"/>
                  </a:lnTo>
                  <a:cubicBezTo>
                    <a:pt x="275" y="1167"/>
                    <a:pt x="239" y="1132"/>
                    <a:pt x="144" y="1072"/>
                  </a:cubicBezTo>
                  <a:cubicBezTo>
                    <a:pt x="125" y="1059"/>
                    <a:pt x="108" y="1053"/>
                    <a:pt x="92" y="1053"/>
                  </a:cubicBezTo>
                  <a:cubicBezTo>
                    <a:pt x="37" y="1053"/>
                    <a:pt x="1" y="1121"/>
                    <a:pt x="1" y="1167"/>
                  </a:cubicBezTo>
                  <a:cubicBezTo>
                    <a:pt x="1" y="1203"/>
                    <a:pt x="13" y="1227"/>
                    <a:pt x="25" y="1251"/>
                  </a:cubicBezTo>
                  <a:cubicBezTo>
                    <a:pt x="96" y="1346"/>
                    <a:pt x="251" y="1394"/>
                    <a:pt x="382" y="1394"/>
                  </a:cubicBezTo>
                  <a:lnTo>
                    <a:pt x="382" y="1453"/>
                  </a:lnTo>
                  <a:cubicBezTo>
                    <a:pt x="382" y="1489"/>
                    <a:pt x="418" y="1501"/>
                    <a:pt x="441" y="1501"/>
                  </a:cubicBezTo>
                  <a:cubicBezTo>
                    <a:pt x="477" y="1501"/>
                    <a:pt x="501" y="1489"/>
                    <a:pt x="501" y="1453"/>
                  </a:cubicBezTo>
                  <a:lnTo>
                    <a:pt x="501" y="1394"/>
                  </a:lnTo>
                  <a:cubicBezTo>
                    <a:pt x="703" y="1370"/>
                    <a:pt x="846" y="1251"/>
                    <a:pt x="846" y="1013"/>
                  </a:cubicBezTo>
                  <a:cubicBezTo>
                    <a:pt x="846" y="786"/>
                    <a:pt x="691" y="691"/>
                    <a:pt x="501" y="620"/>
                  </a:cubicBezTo>
                  <a:lnTo>
                    <a:pt x="501" y="298"/>
                  </a:lnTo>
                  <a:cubicBezTo>
                    <a:pt x="584" y="298"/>
                    <a:pt x="608" y="310"/>
                    <a:pt x="680" y="358"/>
                  </a:cubicBezTo>
                  <a:cubicBezTo>
                    <a:pt x="694" y="362"/>
                    <a:pt x="709" y="364"/>
                    <a:pt x="723" y="364"/>
                  </a:cubicBezTo>
                  <a:cubicBezTo>
                    <a:pt x="754" y="364"/>
                    <a:pt x="782" y="351"/>
                    <a:pt x="799" y="310"/>
                  </a:cubicBezTo>
                  <a:cubicBezTo>
                    <a:pt x="834" y="263"/>
                    <a:pt x="846" y="203"/>
                    <a:pt x="787" y="155"/>
                  </a:cubicBezTo>
                  <a:cubicBezTo>
                    <a:pt x="715" y="96"/>
                    <a:pt x="596" y="84"/>
                    <a:pt x="501" y="84"/>
                  </a:cubicBezTo>
                  <a:lnTo>
                    <a:pt x="501" y="36"/>
                  </a:lnTo>
                  <a:cubicBezTo>
                    <a:pt x="501" y="13"/>
                    <a:pt x="477" y="1"/>
                    <a:pt x="4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10548;p54"/>
            <p:cNvSpPr/>
            <p:nvPr/>
          </p:nvSpPr>
          <p:spPr>
            <a:xfrm>
              <a:off x="5778676" y="3939865"/>
              <a:ext cx="349052" cy="200163"/>
            </a:xfrm>
            <a:custGeom>
              <a:avLst/>
              <a:gdLst/>
              <a:ahLst/>
              <a:cxnLst/>
              <a:rect l="l" t="t" r="r" b="b"/>
              <a:pathLst>
                <a:path w="10967" h="6289" extrusionOk="0">
                  <a:moveTo>
                    <a:pt x="3483" y="1855"/>
                  </a:moveTo>
                  <a:cubicBezTo>
                    <a:pt x="3500" y="1855"/>
                    <a:pt x="3513" y="1868"/>
                    <a:pt x="3513" y="1895"/>
                  </a:cubicBezTo>
                  <a:cubicBezTo>
                    <a:pt x="3584" y="2074"/>
                    <a:pt x="4573" y="4693"/>
                    <a:pt x="4620" y="4776"/>
                  </a:cubicBezTo>
                  <a:cubicBezTo>
                    <a:pt x="4632" y="4788"/>
                    <a:pt x="4620" y="4824"/>
                    <a:pt x="4584" y="4824"/>
                  </a:cubicBezTo>
                  <a:lnTo>
                    <a:pt x="3882" y="5086"/>
                  </a:lnTo>
                  <a:cubicBezTo>
                    <a:pt x="3846" y="4955"/>
                    <a:pt x="2846" y="2300"/>
                    <a:pt x="2775" y="2133"/>
                  </a:cubicBezTo>
                  <a:lnTo>
                    <a:pt x="3465" y="1859"/>
                  </a:lnTo>
                  <a:cubicBezTo>
                    <a:pt x="3471" y="1856"/>
                    <a:pt x="3477" y="1855"/>
                    <a:pt x="3483" y="1855"/>
                  </a:cubicBezTo>
                  <a:close/>
                  <a:moveTo>
                    <a:pt x="2477" y="2228"/>
                  </a:moveTo>
                  <a:lnTo>
                    <a:pt x="3584" y="5193"/>
                  </a:lnTo>
                  <a:cubicBezTo>
                    <a:pt x="3072" y="5407"/>
                    <a:pt x="1739" y="5907"/>
                    <a:pt x="1513" y="6003"/>
                  </a:cubicBezTo>
                  <a:cubicBezTo>
                    <a:pt x="1507" y="6005"/>
                    <a:pt x="1500" y="6007"/>
                    <a:pt x="1493" y="6007"/>
                  </a:cubicBezTo>
                  <a:cubicBezTo>
                    <a:pt x="1468" y="6007"/>
                    <a:pt x="1438" y="5991"/>
                    <a:pt x="1429" y="5955"/>
                  </a:cubicBezTo>
                  <a:lnTo>
                    <a:pt x="358" y="3109"/>
                  </a:lnTo>
                  <a:cubicBezTo>
                    <a:pt x="346" y="3086"/>
                    <a:pt x="358" y="3038"/>
                    <a:pt x="405" y="3026"/>
                  </a:cubicBezTo>
                  <a:cubicBezTo>
                    <a:pt x="1072" y="2764"/>
                    <a:pt x="2013" y="2407"/>
                    <a:pt x="2477" y="2228"/>
                  </a:cubicBezTo>
                  <a:close/>
                  <a:moveTo>
                    <a:pt x="10060" y="0"/>
                  </a:moveTo>
                  <a:cubicBezTo>
                    <a:pt x="9818" y="0"/>
                    <a:pt x="9583" y="125"/>
                    <a:pt x="9407" y="288"/>
                  </a:cubicBezTo>
                  <a:lnTo>
                    <a:pt x="7728" y="1681"/>
                  </a:lnTo>
                  <a:cubicBezTo>
                    <a:pt x="7632" y="1478"/>
                    <a:pt x="7430" y="1264"/>
                    <a:pt x="7061" y="1264"/>
                  </a:cubicBezTo>
                  <a:cubicBezTo>
                    <a:pt x="6668" y="1264"/>
                    <a:pt x="6361" y="1262"/>
                    <a:pt x="6115" y="1262"/>
                  </a:cubicBezTo>
                  <a:cubicBezTo>
                    <a:pt x="5377" y="1262"/>
                    <a:pt x="5192" y="1276"/>
                    <a:pt x="4906" y="1383"/>
                  </a:cubicBezTo>
                  <a:lnTo>
                    <a:pt x="3834" y="1835"/>
                  </a:lnTo>
                  <a:lnTo>
                    <a:pt x="3822" y="1788"/>
                  </a:lnTo>
                  <a:cubicBezTo>
                    <a:pt x="3766" y="1647"/>
                    <a:pt x="3637" y="1551"/>
                    <a:pt x="3491" y="1551"/>
                  </a:cubicBezTo>
                  <a:cubicBezTo>
                    <a:pt x="3451" y="1551"/>
                    <a:pt x="3411" y="1558"/>
                    <a:pt x="3370" y="1574"/>
                  </a:cubicBezTo>
                  <a:lnTo>
                    <a:pt x="2560" y="1871"/>
                  </a:lnTo>
                  <a:cubicBezTo>
                    <a:pt x="2203" y="2014"/>
                    <a:pt x="1084" y="2431"/>
                    <a:pt x="298" y="2728"/>
                  </a:cubicBezTo>
                  <a:cubicBezTo>
                    <a:pt x="108" y="2800"/>
                    <a:pt x="1" y="3026"/>
                    <a:pt x="72" y="3217"/>
                  </a:cubicBezTo>
                  <a:lnTo>
                    <a:pt x="1144" y="6038"/>
                  </a:lnTo>
                  <a:cubicBezTo>
                    <a:pt x="1199" y="6196"/>
                    <a:pt x="1348" y="6288"/>
                    <a:pt x="1501" y="6288"/>
                  </a:cubicBezTo>
                  <a:cubicBezTo>
                    <a:pt x="1545" y="6288"/>
                    <a:pt x="1589" y="6281"/>
                    <a:pt x="1632" y="6265"/>
                  </a:cubicBezTo>
                  <a:cubicBezTo>
                    <a:pt x="1870" y="6181"/>
                    <a:pt x="3501" y="5562"/>
                    <a:pt x="3858" y="5431"/>
                  </a:cubicBezTo>
                  <a:lnTo>
                    <a:pt x="4704" y="5122"/>
                  </a:lnTo>
                  <a:cubicBezTo>
                    <a:pt x="4882" y="5050"/>
                    <a:pt x="4989" y="4848"/>
                    <a:pt x="4918" y="4657"/>
                  </a:cubicBezTo>
                  <a:lnTo>
                    <a:pt x="4894" y="4622"/>
                  </a:lnTo>
                  <a:cubicBezTo>
                    <a:pt x="5454" y="4383"/>
                    <a:pt x="5466" y="4360"/>
                    <a:pt x="6049" y="4360"/>
                  </a:cubicBezTo>
                  <a:cubicBezTo>
                    <a:pt x="6132" y="4360"/>
                    <a:pt x="6204" y="4288"/>
                    <a:pt x="6204" y="4193"/>
                  </a:cubicBezTo>
                  <a:cubicBezTo>
                    <a:pt x="6204" y="4110"/>
                    <a:pt x="6132" y="4026"/>
                    <a:pt x="6049" y="4026"/>
                  </a:cubicBezTo>
                  <a:cubicBezTo>
                    <a:pt x="5418" y="4026"/>
                    <a:pt x="5358" y="4074"/>
                    <a:pt x="4799" y="4312"/>
                  </a:cubicBezTo>
                  <a:lnTo>
                    <a:pt x="3965" y="2097"/>
                  </a:lnTo>
                  <a:lnTo>
                    <a:pt x="5037" y="1645"/>
                  </a:lnTo>
                  <a:cubicBezTo>
                    <a:pt x="5251" y="1571"/>
                    <a:pt x="5403" y="1559"/>
                    <a:pt x="5989" y="1559"/>
                  </a:cubicBezTo>
                  <a:cubicBezTo>
                    <a:pt x="6250" y="1559"/>
                    <a:pt x="6597" y="1562"/>
                    <a:pt x="7073" y="1562"/>
                  </a:cubicBezTo>
                  <a:cubicBezTo>
                    <a:pt x="7240" y="1562"/>
                    <a:pt x="7359" y="1621"/>
                    <a:pt x="7430" y="1740"/>
                  </a:cubicBezTo>
                  <a:cubicBezTo>
                    <a:pt x="7478" y="1835"/>
                    <a:pt x="7490" y="1919"/>
                    <a:pt x="7502" y="1931"/>
                  </a:cubicBezTo>
                  <a:cubicBezTo>
                    <a:pt x="7502" y="1990"/>
                    <a:pt x="7454" y="2276"/>
                    <a:pt x="7180" y="2336"/>
                  </a:cubicBezTo>
                  <a:cubicBezTo>
                    <a:pt x="6740" y="2407"/>
                    <a:pt x="5823" y="2538"/>
                    <a:pt x="5811" y="2538"/>
                  </a:cubicBezTo>
                  <a:cubicBezTo>
                    <a:pt x="5716" y="2562"/>
                    <a:pt x="5656" y="2633"/>
                    <a:pt x="5668" y="2728"/>
                  </a:cubicBezTo>
                  <a:cubicBezTo>
                    <a:pt x="5692" y="2800"/>
                    <a:pt x="5751" y="2859"/>
                    <a:pt x="5823" y="2859"/>
                  </a:cubicBezTo>
                  <a:lnTo>
                    <a:pt x="5847" y="2859"/>
                  </a:lnTo>
                  <a:cubicBezTo>
                    <a:pt x="5870" y="2859"/>
                    <a:pt x="6787" y="2728"/>
                    <a:pt x="7240" y="2645"/>
                  </a:cubicBezTo>
                  <a:cubicBezTo>
                    <a:pt x="7632" y="2574"/>
                    <a:pt x="7787" y="2240"/>
                    <a:pt x="7811" y="2026"/>
                  </a:cubicBezTo>
                  <a:lnTo>
                    <a:pt x="9633" y="514"/>
                  </a:lnTo>
                  <a:cubicBezTo>
                    <a:pt x="9747" y="415"/>
                    <a:pt x="9895" y="311"/>
                    <a:pt x="10058" y="311"/>
                  </a:cubicBezTo>
                  <a:cubicBezTo>
                    <a:pt x="10151" y="311"/>
                    <a:pt x="10248" y="344"/>
                    <a:pt x="10347" y="431"/>
                  </a:cubicBezTo>
                  <a:cubicBezTo>
                    <a:pt x="10645" y="728"/>
                    <a:pt x="10371" y="1073"/>
                    <a:pt x="10299" y="1145"/>
                  </a:cubicBezTo>
                  <a:cubicBezTo>
                    <a:pt x="10228" y="1216"/>
                    <a:pt x="8013" y="3609"/>
                    <a:pt x="8013" y="3609"/>
                  </a:cubicBezTo>
                  <a:cubicBezTo>
                    <a:pt x="7680" y="3990"/>
                    <a:pt x="7251" y="4050"/>
                    <a:pt x="7073" y="4062"/>
                  </a:cubicBezTo>
                  <a:lnTo>
                    <a:pt x="6787" y="4062"/>
                  </a:lnTo>
                  <a:cubicBezTo>
                    <a:pt x="6704" y="4062"/>
                    <a:pt x="6620" y="4133"/>
                    <a:pt x="6620" y="4229"/>
                  </a:cubicBezTo>
                  <a:cubicBezTo>
                    <a:pt x="6620" y="4312"/>
                    <a:pt x="6704" y="4383"/>
                    <a:pt x="6787" y="4383"/>
                  </a:cubicBezTo>
                  <a:lnTo>
                    <a:pt x="7097" y="4383"/>
                  </a:lnTo>
                  <a:cubicBezTo>
                    <a:pt x="7311" y="4371"/>
                    <a:pt x="7859" y="4300"/>
                    <a:pt x="8264" y="3836"/>
                  </a:cubicBezTo>
                  <a:lnTo>
                    <a:pt x="10550" y="1371"/>
                  </a:lnTo>
                  <a:cubicBezTo>
                    <a:pt x="10728" y="1121"/>
                    <a:pt x="10966" y="621"/>
                    <a:pt x="10550" y="204"/>
                  </a:cubicBezTo>
                  <a:cubicBezTo>
                    <a:pt x="10395" y="59"/>
                    <a:pt x="10226" y="0"/>
                    <a:pt x="10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" name="Google Shape;10376;p54"/>
          <p:cNvSpPr/>
          <p:nvPr/>
        </p:nvSpPr>
        <p:spPr>
          <a:xfrm>
            <a:off x="772260" y="2011418"/>
            <a:ext cx="341813" cy="337381"/>
          </a:xfrm>
          <a:custGeom>
            <a:avLst/>
            <a:gdLst/>
            <a:ahLst/>
            <a:cxnLst/>
            <a:rect l="l" t="t" r="r" b="b"/>
            <a:pathLst>
              <a:path w="9574" h="9553" extrusionOk="0">
                <a:moveTo>
                  <a:pt x="4811" y="290"/>
                </a:moveTo>
                <a:lnTo>
                  <a:pt x="8157" y="2230"/>
                </a:lnTo>
                <a:lnTo>
                  <a:pt x="7573" y="2230"/>
                </a:lnTo>
                <a:lnTo>
                  <a:pt x="4918" y="671"/>
                </a:lnTo>
                <a:cubicBezTo>
                  <a:pt x="4876" y="647"/>
                  <a:pt x="4838" y="635"/>
                  <a:pt x="4800" y="635"/>
                </a:cubicBezTo>
                <a:cubicBezTo>
                  <a:pt x="4763" y="635"/>
                  <a:pt x="4728" y="647"/>
                  <a:pt x="4692" y="671"/>
                </a:cubicBezTo>
                <a:lnTo>
                  <a:pt x="3989" y="1087"/>
                </a:lnTo>
                <a:cubicBezTo>
                  <a:pt x="3930" y="1135"/>
                  <a:pt x="3906" y="1206"/>
                  <a:pt x="3942" y="1278"/>
                </a:cubicBezTo>
                <a:cubicBezTo>
                  <a:pt x="3974" y="1318"/>
                  <a:pt x="4017" y="1348"/>
                  <a:pt x="4067" y="1348"/>
                </a:cubicBezTo>
                <a:cubicBezTo>
                  <a:pt x="4092" y="1348"/>
                  <a:pt x="4117" y="1341"/>
                  <a:pt x="4144" y="1326"/>
                </a:cubicBezTo>
                <a:lnTo>
                  <a:pt x="4811" y="933"/>
                </a:lnTo>
                <a:lnTo>
                  <a:pt x="7025" y="2230"/>
                </a:lnTo>
                <a:lnTo>
                  <a:pt x="2572" y="2230"/>
                </a:lnTo>
                <a:lnTo>
                  <a:pt x="3561" y="1671"/>
                </a:lnTo>
                <a:cubicBezTo>
                  <a:pt x="3620" y="1623"/>
                  <a:pt x="3644" y="1552"/>
                  <a:pt x="3608" y="1480"/>
                </a:cubicBezTo>
                <a:cubicBezTo>
                  <a:pt x="3576" y="1440"/>
                  <a:pt x="3533" y="1411"/>
                  <a:pt x="3483" y="1411"/>
                </a:cubicBezTo>
                <a:cubicBezTo>
                  <a:pt x="3459" y="1411"/>
                  <a:pt x="3433" y="1417"/>
                  <a:pt x="3406" y="1433"/>
                </a:cubicBezTo>
                <a:lnTo>
                  <a:pt x="2013" y="2254"/>
                </a:lnTo>
                <a:lnTo>
                  <a:pt x="1429" y="2254"/>
                </a:lnTo>
                <a:lnTo>
                  <a:pt x="4811" y="290"/>
                </a:lnTo>
                <a:close/>
                <a:moveTo>
                  <a:pt x="8621" y="2528"/>
                </a:moveTo>
                <a:lnTo>
                  <a:pt x="8621" y="3207"/>
                </a:lnTo>
                <a:lnTo>
                  <a:pt x="965" y="3207"/>
                </a:lnTo>
                <a:lnTo>
                  <a:pt x="965" y="2528"/>
                </a:lnTo>
                <a:close/>
                <a:moveTo>
                  <a:pt x="2644" y="3469"/>
                </a:moveTo>
                <a:cubicBezTo>
                  <a:pt x="2692" y="3469"/>
                  <a:pt x="2727" y="3481"/>
                  <a:pt x="2751" y="3516"/>
                </a:cubicBezTo>
                <a:cubicBezTo>
                  <a:pt x="2787" y="3540"/>
                  <a:pt x="2799" y="3576"/>
                  <a:pt x="2799" y="3623"/>
                </a:cubicBezTo>
                <a:cubicBezTo>
                  <a:pt x="2799" y="3695"/>
                  <a:pt x="2739" y="3754"/>
                  <a:pt x="2668" y="3754"/>
                </a:cubicBezTo>
                <a:cubicBezTo>
                  <a:pt x="2620" y="3754"/>
                  <a:pt x="2596" y="3731"/>
                  <a:pt x="2561" y="3707"/>
                </a:cubicBezTo>
                <a:cubicBezTo>
                  <a:pt x="2528" y="3666"/>
                  <a:pt x="2479" y="3648"/>
                  <a:pt x="2432" y="3648"/>
                </a:cubicBezTo>
                <a:cubicBezTo>
                  <a:pt x="2410" y="3648"/>
                  <a:pt x="2389" y="3652"/>
                  <a:pt x="2370" y="3659"/>
                </a:cubicBezTo>
                <a:cubicBezTo>
                  <a:pt x="2299" y="3695"/>
                  <a:pt x="2251" y="3754"/>
                  <a:pt x="2251" y="3826"/>
                </a:cubicBezTo>
                <a:lnTo>
                  <a:pt x="2251" y="7707"/>
                </a:lnTo>
                <a:lnTo>
                  <a:pt x="1703" y="7707"/>
                </a:lnTo>
                <a:lnTo>
                  <a:pt x="1703" y="3826"/>
                </a:lnTo>
                <a:cubicBezTo>
                  <a:pt x="1703" y="3754"/>
                  <a:pt x="1656" y="3683"/>
                  <a:pt x="1584" y="3659"/>
                </a:cubicBezTo>
                <a:cubicBezTo>
                  <a:pt x="1568" y="3653"/>
                  <a:pt x="1551" y="3650"/>
                  <a:pt x="1532" y="3650"/>
                </a:cubicBezTo>
                <a:cubicBezTo>
                  <a:pt x="1482" y="3650"/>
                  <a:pt x="1425" y="3672"/>
                  <a:pt x="1382" y="3707"/>
                </a:cubicBezTo>
                <a:cubicBezTo>
                  <a:pt x="1358" y="3742"/>
                  <a:pt x="1322" y="3754"/>
                  <a:pt x="1287" y="3754"/>
                </a:cubicBezTo>
                <a:cubicBezTo>
                  <a:pt x="1239" y="3754"/>
                  <a:pt x="1203" y="3731"/>
                  <a:pt x="1179" y="3707"/>
                </a:cubicBezTo>
                <a:cubicBezTo>
                  <a:pt x="1144" y="3683"/>
                  <a:pt x="1132" y="3647"/>
                  <a:pt x="1132" y="3600"/>
                </a:cubicBezTo>
                <a:cubicBezTo>
                  <a:pt x="1132" y="3528"/>
                  <a:pt x="1203" y="3469"/>
                  <a:pt x="1287" y="3469"/>
                </a:cubicBezTo>
                <a:close/>
                <a:moveTo>
                  <a:pt x="5537" y="3481"/>
                </a:moveTo>
                <a:cubicBezTo>
                  <a:pt x="5573" y="3481"/>
                  <a:pt x="5609" y="3504"/>
                  <a:pt x="5644" y="3528"/>
                </a:cubicBezTo>
                <a:cubicBezTo>
                  <a:pt x="5668" y="3564"/>
                  <a:pt x="5692" y="3588"/>
                  <a:pt x="5692" y="3635"/>
                </a:cubicBezTo>
                <a:cubicBezTo>
                  <a:pt x="5692" y="3707"/>
                  <a:pt x="5632" y="3766"/>
                  <a:pt x="5549" y="3766"/>
                </a:cubicBezTo>
                <a:cubicBezTo>
                  <a:pt x="5513" y="3766"/>
                  <a:pt x="5478" y="3754"/>
                  <a:pt x="5454" y="3719"/>
                </a:cubicBezTo>
                <a:cubicBezTo>
                  <a:pt x="5424" y="3681"/>
                  <a:pt x="5376" y="3663"/>
                  <a:pt x="5329" y="3663"/>
                </a:cubicBezTo>
                <a:cubicBezTo>
                  <a:pt x="5301" y="3663"/>
                  <a:pt x="5274" y="3670"/>
                  <a:pt x="5251" y="3683"/>
                </a:cubicBezTo>
                <a:cubicBezTo>
                  <a:pt x="5180" y="3707"/>
                  <a:pt x="5132" y="3766"/>
                  <a:pt x="5132" y="3838"/>
                </a:cubicBezTo>
                <a:lnTo>
                  <a:pt x="5132" y="7731"/>
                </a:lnTo>
                <a:lnTo>
                  <a:pt x="4585" y="7731"/>
                </a:lnTo>
                <a:lnTo>
                  <a:pt x="4585" y="3838"/>
                </a:lnTo>
                <a:cubicBezTo>
                  <a:pt x="4585" y="3766"/>
                  <a:pt x="4537" y="3695"/>
                  <a:pt x="4466" y="3683"/>
                </a:cubicBezTo>
                <a:cubicBezTo>
                  <a:pt x="4439" y="3670"/>
                  <a:pt x="4412" y="3663"/>
                  <a:pt x="4386" y="3663"/>
                </a:cubicBezTo>
                <a:cubicBezTo>
                  <a:pt x="4344" y="3663"/>
                  <a:pt x="4305" y="3681"/>
                  <a:pt x="4275" y="3719"/>
                </a:cubicBezTo>
                <a:cubicBezTo>
                  <a:pt x="4239" y="3754"/>
                  <a:pt x="4216" y="3766"/>
                  <a:pt x="4168" y="3766"/>
                </a:cubicBezTo>
                <a:cubicBezTo>
                  <a:pt x="4120" y="3766"/>
                  <a:pt x="4096" y="3754"/>
                  <a:pt x="4061" y="3719"/>
                </a:cubicBezTo>
                <a:cubicBezTo>
                  <a:pt x="4037" y="3695"/>
                  <a:pt x="4025" y="3659"/>
                  <a:pt x="4025" y="3623"/>
                </a:cubicBezTo>
                <a:cubicBezTo>
                  <a:pt x="4025" y="3540"/>
                  <a:pt x="4096" y="3481"/>
                  <a:pt x="4168" y="3481"/>
                </a:cubicBezTo>
                <a:close/>
                <a:moveTo>
                  <a:pt x="8395" y="3481"/>
                </a:moveTo>
                <a:cubicBezTo>
                  <a:pt x="8442" y="3481"/>
                  <a:pt x="8466" y="3492"/>
                  <a:pt x="8502" y="3528"/>
                </a:cubicBezTo>
                <a:cubicBezTo>
                  <a:pt x="8526" y="3552"/>
                  <a:pt x="8538" y="3588"/>
                  <a:pt x="8538" y="3635"/>
                </a:cubicBezTo>
                <a:cubicBezTo>
                  <a:pt x="8526" y="3695"/>
                  <a:pt x="8466" y="3754"/>
                  <a:pt x="8407" y="3754"/>
                </a:cubicBezTo>
                <a:cubicBezTo>
                  <a:pt x="8371" y="3754"/>
                  <a:pt x="8335" y="3742"/>
                  <a:pt x="8311" y="3707"/>
                </a:cubicBezTo>
                <a:cubicBezTo>
                  <a:pt x="8279" y="3666"/>
                  <a:pt x="8224" y="3648"/>
                  <a:pt x="8174" y="3648"/>
                </a:cubicBezTo>
                <a:cubicBezTo>
                  <a:pt x="8150" y="3648"/>
                  <a:pt x="8128" y="3652"/>
                  <a:pt x="8109" y="3659"/>
                </a:cubicBezTo>
                <a:cubicBezTo>
                  <a:pt x="8037" y="3695"/>
                  <a:pt x="7990" y="3754"/>
                  <a:pt x="7990" y="3826"/>
                </a:cubicBezTo>
                <a:lnTo>
                  <a:pt x="7990" y="7707"/>
                </a:lnTo>
                <a:lnTo>
                  <a:pt x="7442" y="7707"/>
                </a:lnTo>
                <a:lnTo>
                  <a:pt x="7442" y="6314"/>
                </a:lnTo>
                <a:cubicBezTo>
                  <a:pt x="7442" y="6243"/>
                  <a:pt x="7383" y="6183"/>
                  <a:pt x="7311" y="6183"/>
                </a:cubicBezTo>
                <a:cubicBezTo>
                  <a:pt x="7240" y="6183"/>
                  <a:pt x="7180" y="6243"/>
                  <a:pt x="7180" y="6314"/>
                </a:cubicBezTo>
                <a:lnTo>
                  <a:pt x="7180" y="7743"/>
                </a:lnTo>
                <a:cubicBezTo>
                  <a:pt x="7097" y="7791"/>
                  <a:pt x="7061" y="7862"/>
                  <a:pt x="7061" y="7945"/>
                </a:cubicBezTo>
                <a:lnTo>
                  <a:pt x="7061" y="8148"/>
                </a:lnTo>
                <a:lnTo>
                  <a:pt x="5549" y="8148"/>
                </a:lnTo>
                <a:lnTo>
                  <a:pt x="5549" y="7969"/>
                </a:lnTo>
                <a:cubicBezTo>
                  <a:pt x="5549" y="7874"/>
                  <a:pt x="5513" y="7803"/>
                  <a:pt x="5430" y="7755"/>
                </a:cubicBezTo>
                <a:lnTo>
                  <a:pt x="5430" y="4016"/>
                </a:lnTo>
                <a:cubicBezTo>
                  <a:pt x="5465" y="4034"/>
                  <a:pt x="5500" y="4045"/>
                  <a:pt x="5535" y="4045"/>
                </a:cubicBezTo>
                <a:cubicBezTo>
                  <a:pt x="5547" y="4045"/>
                  <a:pt x="5560" y="4043"/>
                  <a:pt x="5573" y="4040"/>
                </a:cubicBezTo>
                <a:cubicBezTo>
                  <a:pt x="5787" y="4040"/>
                  <a:pt x="5966" y="3862"/>
                  <a:pt x="5966" y="3635"/>
                </a:cubicBezTo>
                <a:cubicBezTo>
                  <a:pt x="5966" y="3576"/>
                  <a:pt x="5966" y="3528"/>
                  <a:pt x="5954" y="3481"/>
                </a:cubicBezTo>
                <a:lnTo>
                  <a:pt x="6656" y="3481"/>
                </a:lnTo>
                <a:cubicBezTo>
                  <a:pt x="6633" y="3516"/>
                  <a:pt x="6633" y="3564"/>
                  <a:pt x="6621" y="3600"/>
                </a:cubicBezTo>
                <a:cubicBezTo>
                  <a:pt x="6621" y="3719"/>
                  <a:pt x="6656" y="3826"/>
                  <a:pt x="6740" y="3921"/>
                </a:cubicBezTo>
                <a:cubicBezTo>
                  <a:pt x="6811" y="4004"/>
                  <a:pt x="6942" y="4052"/>
                  <a:pt x="7037" y="4052"/>
                </a:cubicBezTo>
                <a:cubicBezTo>
                  <a:pt x="7085" y="4052"/>
                  <a:pt x="7133" y="4028"/>
                  <a:pt x="7168" y="4016"/>
                </a:cubicBezTo>
                <a:lnTo>
                  <a:pt x="7168" y="5636"/>
                </a:lnTo>
                <a:cubicBezTo>
                  <a:pt x="7168" y="5719"/>
                  <a:pt x="7228" y="5778"/>
                  <a:pt x="7311" y="5778"/>
                </a:cubicBezTo>
                <a:cubicBezTo>
                  <a:pt x="7383" y="5778"/>
                  <a:pt x="7442" y="5719"/>
                  <a:pt x="7442" y="5636"/>
                </a:cubicBezTo>
                <a:lnTo>
                  <a:pt x="7442" y="3838"/>
                </a:lnTo>
                <a:cubicBezTo>
                  <a:pt x="7442" y="3766"/>
                  <a:pt x="7395" y="3695"/>
                  <a:pt x="7323" y="3671"/>
                </a:cubicBezTo>
                <a:cubicBezTo>
                  <a:pt x="7301" y="3667"/>
                  <a:pt x="7278" y="3665"/>
                  <a:pt x="7255" y="3665"/>
                </a:cubicBezTo>
                <a:cubicBezTo>
                  <a:pt x="7205" y="3665"/>
                  <a:pt x="7157" y="3678"/>
                  <a:pt x="7133" y="3719"/>
                </a:cubicBezTo>
                <a:cubicBezTo>
                  <a:pt x="7097" y="3754"/>
                  <a:pt x="7073" y="3766"/>
                  <a:pt x="7025" y="3766"/>
                </a:cubicBezTo>
                <a:cubicBezTo>
                  <a:pt x="6978" y="3766"/>
                  <a:pt x="6954" y="3754"/>
                  <a:pt x="6918" y="3719"/>
                </a:cubicBezTo>
                <a:cubicBezTo>
                  <a:pt x="6894" y="3695"/>
                  <a:pt x="6871" y="3659"/>
                  <a:pt x="6871" y="3612"/>
                </a:cubicBezTo>
                <a:cubicBezTo>
                  <a:pt x="6871" y="3540"/>
                  <a:pt x="6954" y="3481"/>
                  <a:pt x="7025" y="3481"/>
                </a:cubicBezTo>
                <a:close/>
                <a:moveTo>
                  <a:pt x="2382" y="7993"/>
                </a:moveTo>
                <a:lnTo>
                  <a:pt x="2382" y="8160"/>
                </a:lnTo>
                <a:lnTo>
                  <a:pt x="1572" y="8160"/>
                </a:lnTo>
                <a:lnTo>
                  <a:pt x="1572" y="7993"/>
                </a:lnTo>
                <a:close/>
                <a:moveTo>
                  <a:pt x="3751" y="3481"/>
                </a:moveTo>
                <a:cubicBezTo>
                  <a:pt x="3739" y="3516"/>
                  <a:pt x="3739" y="3564"/>
                  <a:pt x="3715" y="3600"/>
                </a:cubicBezTo>
                <a:cubicBezTo>
                  <a:pt x="3715" y="3719"/>
                  <a:pt x="3751" y="3826"/>
                  <a:pt x="3835" y="3921"/>
                </a:cubicBezTo>
                <a:cubicBezTo>
                  <a:pt x="3918" y="4004"/>
                  <a:pt x="4037" y="4052"/>
                  <a:pt x="4132" y="4052"/>
                </a:cubicBezTo>
                <a:cubicBezTo>
                  <a:pt x="4180" y="4052"/>
                  <a:pt x="4227" y="4028"/>
                  <a:pt x="4275" y="4016"/>
                </a:cubicBezTo>
                <a:lnTo>
                  <a:pt x="4275" y="7755"/>
                </a:lnTo>
                <a:cubicBezTo>
                  <a:pt x="4192" y="7803"/>
                  <a:pt x="4156" y="7874"/>
                  <a:pt x="4156" y="7957"/>
                </a:cubicBezTo>
                <a:lnTo>
                  <a:pt x="4156" y="8160"/>
                </a:lnTo>
                <a:lnTo>
                  <a:pt x="2644" y="8160"/>
                </a:lnTo>
                <a:lnTo>
                  <a:pt x="2644" y="7969"/>
                </a:lnTo>
                <a:cubicBezTo>
                  <a:pt x="2668" y="7874"/>
                  <a:pt x="2608" y="7803"/>
                  <a:pt x="2537" y="7755"/>
                </a:cubicBezTo>
                <a:lnTo>
                  <a:pt x="2537" y="4016"/>
                </a:lnTo>
                <a:cubicBezTo>
                  <a:pt x="2563" y="4034"/>
                  <a:pt x="2595" y="4045"/>
                  <a:pt x="2630" y="4045"/>
                </a:cubicBezTo>
                <a:cubicBezTo>
                  <a:pt x="2642" y="4045"/>
                  <a:pt x="2655" y="4043"/>
                  <a:pt x="2668" y="4040"/>
                </a:cubicBezTo>
                <a:cubicBezTo>
                  <a:pt x="2894" y="4040"/>
                  <a:pt x="3073" y="3862"/>
                  <a:pt x="3073" y="3635"/>
                </a:cubicBezTo>
                <a:cubicBezTo>
                  <a:pt x="3073" y="3576"/>
                  <a:pt x="3073" y="3528"/>
                  <a:pt x="3049" y="3481"/>
                </a:cubicBezTo>
                <a:close/>
                <a:moveTo>
                  <a:pt x="5251" y="7993"/>
                </a:moveTo>
                <a:lnTo>
                  <a:pt x="5251" y="8160"/>
                </a:lnTo>
                <a:lnTo>
                  <a:pt x="4454" y="8160"/>
                </a:lnTo>
                <a:lnTo>
                  <a:pt x="4454" y="7993"/>
                </a:lnTo>
                <a:close/>
                <a:moveTo>
                  <a:pt x="8109" y="7993"/>
                </a:moveTo>
                <a:lnTo>
                  <a:pt x="8109" y="8160"/>
                </a:lnTo>
                <a:lnTo>
                  <a:pt x="7311" y="8160"/>
                </a:lnTo>
                <a:lnTo>
                  <a:pt x="7311" y="7993"/>
                </a:lnTo>
                <a:close/>
                <a:moveTo>
                  <a:pt x="8454" y="8445"/>
                </a:moveTo>
                <a:cubicBezTo>
                  <a:pt x="8526" y="8445"/>
                  <a:pt x="8573" y="8505"/>
                  <a:pt x="8573" y="8565"/>
                </a:cubicBezTo>
                <a:lnTo>
                  <a:pt x="8573" y="8719"/>
                </a:lnTo>
                <a:lnTo>
                  <a:pt x="4001" y="8719"/>
                </a:lnTo>
                <a:cubicBezTo>
                  <a:pt x="3930" y="8719"/>
                  <a:pt x="3870" y="8779"/>
                  <a:pt x="3870" y="8862"/>
                </a:cubicBezTo>
                <a:cubicBezTo>
                  <a:pt x="3870" y="8934"/>
                  <a:pt x="3930" y="8993"/>
                  <a:pt x="4001" y="8993"/>
                </a:cubicBezTo>
                <a:lnTo>
                  <a:pt x="8728" y="8993"/>
                </a:lnTo>
                <a:cubicBezTo>
                  <a:pt x="8799" y="8993"/>
                  <a:pt x="8859" y="9053"/>
                  <a:pt x="8859" y="9124"/>
                </a:cubicBezTo>
                <a:lnTo>
                  <a:pt x="8859" y="9279"/>
                </a:lnTo>
                <a:lnTo>
                  <a:pt x="715" y="9279"/>
                </a:lnTo>
                <a:lnTo>
                  <a:pt x="715" y="9136"/>
                </a:lnTo>
                <a:cubicBezTo>
                  <a:pt x="715" y="9065"/>
                  <a:pt x="775" y="9005"/>
                  <a:pt x="846" y="9005"/>
                </a:cubicBezTo>
                <a:lnTo>
                  <a:pt x="3323" y="9005"/>
                </a:lnTo>
                <a:cubicBezTo>
                  <a:pt x="3394" y="9005"/>
                  <a:pt x="3454" y="8946"/>
                  <a:pt x="3454" y="8874"/>
                </a:cubicBezTo>
                <a:cubicBezTo>
                  <a:pt x="3454" y="8803"/>
                  <a:pt x="3394" y="8743"/>
                  <a:pt x="3323" y="8743"/>
                </a:cubicBezTo>
                <a:lnTo>
                  <a:pt x="1013" y="8743"/>
                </a:lnTo>
                <a:lnTo>
                  <a:pt x="1013" y="8565"/>
                </a:lnTo>
                <a:cubicBezTo>
                  <a:pt x="1013" y="8481"/>
                  <a:pt x="1072" y="8445"/>
                  <a:pt x="1132" y="8445"/>
                </a:cubicBezTo>
                <a:close/>
                <a:moveTo>
                  <a:pt x="4781" y="1"/>
                </a:moveTo>
                <a:cubicBezTo>
                  <a:pt x="4736" y="1"/>
                  <a:pt x="4692" y="10"/>
                  <a:pt x="4656" y="28"/>
                </a:cubicBezTo>
                <a:lnTo>
                  <a:pt x="810" y="2278"/>
                </a:lnTo>
                <a:cubicBezTo>
                  <a:pt x="787" y="2278"/>
                  <a:pt x="775" y="2290"/>
                  <a:pt x="775" y="2314"/>
                </a:cubicBezTo>
                <a:cubicBezTo>
                  <a:pt x="715" y="2349"/>
                  <a:pt x="667" y="2445"/>
                  <a:pt x="667" y="2516"/>
                </a:cubicBezTo>
                <a:lnTo>
                  <a:pt x="667" y="3219"/>
                </a:lnTo>
                <a:cubicBezTo>
                  <a:pt x="667" y="3350"/>
                  <a:pt x="763" y="3457"/>
                  <a:pt x="882" y="3481"/>
                </a:cubicBezTo>
                <a:cubicBezTo>
                  <a:pt x="858" y="3528"/>
                  <a:pt x="846" y="3564"/>
                  <a:pt x="846" y="3600"/>
                </a:cubicBezTo>
                <a:cubicBezTo>
                  <a:pt x="846" y="3719"/>
                  <a:pt x="882" y="3826"/>
                  <a:pt x="965" y="3921"/>
                </a:cubicBezTo>
                <a:cubicBezTo>
                  <a:pt x="1048" y="4004"/>
                  <a:pt x="1168" y="4052"/>
                  <a:pt x="1263" y="4052"/>
                </a:cubicBezTo>
                <a:cubicBezTo>
                  <a:pt x="1310" y="4052"/>
                  <a:pt x="1358" y="4028"/>
                  <a:pt x="1406" y="4016"/>
                </a:cubicBezTo>
                <a:lnTo>
                  <a:pt x="1406" y="7755"/>
                </a:lnTo>
                <a:cubicBezTo>
                  <a:pt x="1322" y="7803"/>
                  <a:pt x="1287" y="7874"/>
                  <a:pt x="1287" y="7957"/>
                </a:cubicBezTo>
                <a:lnTo>
                  <a:pt x="1287" y="8160"/>
                </a:lnTo>
                <a:lnTo>
                  <a:pt x="1120" y="8160"/>
                </a:lnTo>
                <a:cubicBezTo>
                  <a:pt x="894" y="8160"/>
                  <a:pt x="715" y="8338"/>
                  <a:pt x="715" y="8553"/>
                </a:cubicBezTo>
                <a:lnTo>
                  <a:pt x="715" y="8743"/>
                </a:lnTo>
                <a:cubicBezTo>
                  <a:pt x="548" y="8791"/>
                  <a:pt x="417" y="8946"/>
                  <a:pt x="417" y="9136"/>
                </a:cubicBezTo>
                <a:lnTo>
                  <a:pt x="417" y="9291"/>
                </a:lnTo>
                <a:lnTo>
                  <a:pt x="132" y="9291"/>
                </a:lnTo>
                <a:cubicBezTo>
                  <a:pt x="60" y="9291"/>
                  <a:pt x="1" y="9350"/>
                  <a:pt x="1" y="9422"/>
                </a:cubicBezTo>
                <a:cubicBezTo>
                  <a:pt x="1" y="9493"/>
                  <a:pt x="60" y="9553"/>
                  <a:pt x="132" y="9553"/>
                </a:cubicBezTo>
                <a:lnTo>
                  <a:pt x="9442" y="9553"/>
                </a:lnTo>
                <a:cubicBezTo>
                  <a:pt x="9514" y="9553"/>
                  <a:pt x="9573" y="9493"/>
                  <a:pt x="9573" y="9422"/>
                </a:cubicBezTo>
                <a:cubicBezTo>
                  <a:pt x="9573" y="9350"/>
                  <a:pt x="9514" y="9291"/>
                  <a:pt x="9442" y="9291"/>
                </a:cubicBezTo>
                <a:lnTo>
                  <a:pt x="9157" y="9291"/>
                </a:lnTo>
                <a:lnTo>
                  <a:pt x="9157" y="9136"/>
                </a:lnTo>
                <a:cubicBezTo>
                  <a:pt x="9157" y="8957"/>
                  <a:pt x="9038" y="8803"/>
                  <a:pt x="8859" y="8743"/>
                </a:cubicBezTo>
                <a:lnTo>
                  <a:pt x="8859" y="8565"/>
                </a:lnTo>
                <a:cubicBezTo>
                  <a:pt x="8859" y="8338"/>
                  <a:pt x="8680" y="8160"/>
                  <a:pt x="8454" y="8160"/>
                </a:cubicBezTo>
                <a:lnTo>
                  <a:pt x="8395" y="8160"/>
                </a:lnTo>
                <a:lnTo>
                  <a:pt x="8395" y="7969"/>
                </a:lnTo>
                <a:cubicBezTo>
                  <a:pt x="8395" y="7874"/>
                  <a:pt x="8347" y="7803"/>
                  <a:pt x="8276" y="7755"/>
                </a:cubicBezTo>
                <a:lnTo>
                  <a:pt x="8276" y="4016"/>
                </a:lnTo>
                <a:cubicBezTo>
                  <a:pt x="8310" y="4034"/>
                  <a:pt x="8345" y="4045"/>
                  <a:pt x="8375" y="4045"/>
                </a:cubicBezTo>
                <a:cubicBezTo>
                  <a:pt x="8387" y="4045"/>
                  <a:pt x="8397" y="4043"/>
                  <a:pt x="8407" y="4040"/>
                </a:cubicBezTo>
                <a:cubicBezTo>
                  <a:pt x="8633" y="4040"/>
                  <a:pt x="8811" y="3862"/>
                  <a:pt x="8811" y="3635"/>
                </a:cubicBezTo>
                <a:cubicBezTo>
                  <a:pt x="8811" y="3564"/>
                  <a:pt x="8799" y="3504"/>
                  <a:pt x="8764" y="3421"/>
                </a:cubicBezTo>
                <a:cubicBezTo>
                  <a:pt x="8835" y="3385"/>
                  <a:pt x="8883" y="3290"/>
                  <a:pt x="8883" y="3207"/>
                </a:cubicBezTo>
                <a:lnTo>
                  <a:pt x="8883" y="2504"/>
                </a:lnTo>
                <a:cubicBezTo>
                  <a:pt x="8883" y="2397"/>
                  <a:pt x="8823" y="2314"/>
                  <a:pt x="8740" y="2266"/>
                </a:cubicBezTo>
                <a:lnTo>
                  <a:pt x="4906" y="28"/>
                </a:lnTo>
                <a:cubicBezTo>
                  <a:pt x="4870" y="10"/>
                  <a:pt x="4826" y="1"/>
                  <a:pt x="4781" y="1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" name="Google Shape;10080;p54"/>
          <p:cNvGrpSpPr/>
          <p:nvPr/>
        </p:nvGrpSpPr>
        <p:grpSpPr>
          <a:xfrm>
            <a:off x="788063" y="3319817"/>
            <a:ext cx="355099" cy="355481"/>
            <a:chOff x="3539102" y="2427549"/>
            <a:chExt cx="355099" cy="355481"/>
          </a:xfrm>
          <a:solidFill>
            <a:schemeClr val="tx2">
              <a:lumMod val="50000"/>
            </a:schemeClr>
          </a:solidFill>
        </p:grpSpPr>
        <p:sp>
          <p:nvSpPr>
            <p:cNvPr id="54" name="Google Shape;10081;p54"/>
            <p:cNvSpPr/>
            <p:nvPr/>
          </p:nvSpPr>
          <p:spPr>
            <a:xfrm>
              <a:off x="3539102" y="2561320"/>
              <a:ext cx="355099" cy="221710"/>
            </a:xfrm>
            <a:custGeom>
              <a:avLst/>
              <a:gdLst/>
              <a:ahLst/>
              <a:cxnLst/>
              <a:rect l="l" t="t" r="r" b="b"/>
              <a:pathLst>
                <a:path w="11157" h="6966" extrusionOk="0">
                  <a:moveTo>
                    <a:pt x="2953" y="3131"/>
                  </a:moveTo>
                  <a:lnTo>
                    <a:pt x="2953" y="6644"/>
                  </a:lnTo>
                  <a:lnTo>
                    <a:pt x="1537" y="6644"/>
                  </a:lnTo>
                  <a:lnTo>
                    <a:pt x="1537" y="3131"/>
                  </a:lnTo>
                  <a:close/>
                  <a:moveTo>
                    <a:pt x="6263" y="2250"/>
                  </a:moveTo>
                  <a:lnTo>
                    <a:pt x="6263" y="6644"/>
                  </a:lnTo>
                  <a:lnTo>
                    <a:pt x="4858" y="6644"/>
                  </a:lnTo>
                  <a:lnTo>
                    <a:pt x="4858" y="2250"/>
                  </a:lnTo>
                  <a:close/>
                  <a:moveTo>
                    <a:pt x="9585" y="333"/>
                  </a:moveTo>
                  <a:lnTo>
                    <a:pt x="9585" y="6644"/>
                  </a:lnTo>
                  <a:lnTo>
                    <a:pt x="8168" y="6644"/>
                  </a:lnTo>
                  <a:lnTo>
                    <a:pt x="8168" y="333"/>
                  </a:lnTo>
                  <a:close/>
                  <a:moveTo>
                    <a:pt x="8025" y="0"/>
                  </a:moveTo>
                  <a:cubicBezTo>
                    <a:pt x="7930" y="0"/>
                    <a:pt x="7859" y="83"/>
                    <a:pt x="7859" y="167"/>
                  </a:cubicBezTo>
                  <a:lnTo>
                    <a:pt x="7859" y="6644"/>
                  </a:lnTo>
                  <a:lnTo>
                    <a:pt x="6609" y="6644"/>
                  </a:lnTo>
                  <a:lnTo>
                    <a:pt x="6609" y="2084"/>
                  </a:lnTo>
                  <a:cubicBezTo>
                    <a:pt x="6609" y="2000"/>
                    <a:pt x="6537" y="1917"/>
                    <a:pt x="6442" y="1917"/>
                  </a:cubicBezTo>
                  <a:lnTo>
                    <a:pt x="4704" y="1917"/>
                  </a:lnTo>
                  <a:cubicBezTo>
                    <a:pt x="4608" y="1917"/>
                    <a:pt x="4537" y="2000"/>
                    <a:pt x="4537" y="2084"/>
                  </a:cubicBezTo>
                  <a:lnTo>
                    <a:pt x="4537" y="6644"/>
                  </a:lnTo>
                  <a:lnTo>
                    <a:pt x="3287" y="6644"/>
                  </a:lnTo>
                  <a:lnTo>
                    <a:pt x="3287" y="2965"/>
                  </a:lnTo>
                  <a:cubicBezTo>
                    <a:pt x="3287" y="2881"/>
                    <a:pt x="3215" y="2798"/>
                    <a:pt x="3120" y="2798"/>
                  </a:cubicBezTo>
                  <a:lnTo>
                    <a:pt x="1382" y="2798"/>
                  </a:lnTo>
                  <a:cubicBezTo>
                    <a:pt x="1298" y="2798"/>
                    <a:pt x="1215" y="2881"/>
                    <a:pt x="1215" y="2965"/>
                  </a:cubicBezTo>
                  <a:lnTo>
                    <a:pt x="1215" y="6644"/>
                  </a:lnTo>
                  <a:lnTo>
                    <a:pt x="167" y="6644"/>
                  </a:lnTo>
                  <a:cubicBezTo>
                    <a:pt x="72" y="6644"/>
                    <a:pt x="1" y="6715"/>
                    <a:pt x="1" y="6810"/>
                  </a:cubicBezTo>
                  <a:cubicBezTo>
                    <a:pt x="1" y="6894"/>
                    <a:pt x="72" y="6965"/>
                    <a:pt x="167" y="6965"/>
                  </a:cubicBezTo>
                  <a:lnTo>
                    <a:pt x="11002" y="6965"/>
                  </a:lnTo>
                  <a:cubicBezTo>
                    <a:pt x="11085" y="6965"/>
                    <a:pt x="11157" y="6894"/>
                    <a:pt x="11157" y="6810"/>
                  </a:cubicBezTo>
                  <a:cubicBezTo>
                    <a:pt x="11145" y="6715"/>
                    <a:pt x="11073" y="6644"/>
                    <a:pt x="10990" y="6644"/>
                  </a:cubicBezTo>
                  <a:lnTo>
                    <a:pt x="9930" y="6644"/>
                  </a:lnTo>
                  <a:lnTo>
                    <a:pt x="9930" y="167"/>
                  </a:lnTo>
                  <a:cubicBezTo>
                    <a:pt x="9930" y="83"/>
                    <a:pt x="9859" y="0"/>
                    <a:pt x="97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10082;p54"/>
            <p:cNvSpPr/>
            <p:nvPr/>
          </p:nvSpPr>
          <p:spPr>
            <a:xfrm>
              <a:off x="3544417" y="2427549"/>
              <a:ext cx="339568" cy="205415"/>
            </a:xfrm>
            <a:custGeom>
              <a:avLst/>
              <a:gdLst/>
              <a:ahLst/>
              <a:cxnLst/>
              <a:rect l="l" t="t" r="r" b="b"/>
              <a:pathLst>
                <a:path w="10669" h="6454" extrusionOk="0">
                  <a:moveTo>
                    <a:pt x="10157" y="0"/>
                  </a:moveTo>
                  <a:cubicBezTo>
                    <a:pt x="10125" y="0"/>
                    <a:pt x="10093" y="4"/>
                    <a:pt x="10061" y="12"/>
                  </a:cubicBezTo>
                  <a:lnTo>
                    <a:pt x="8656" y="191"/>
                  </a:lnTo>
                  <a:cubicBezTo>
                    <a:pt x="8382" y="214"/>
                    <a:pt x="8180" y="488"/>
                    <a:pt x="8216" y="762"/>
                  </a:cubicBezTo>
                  <a:cubicBezTo>
                    <a:pt x="8238" y="1032"/>
                    <a:pt x="8483" y="1217"/>
                    <a:pt x="8751" y="1217"/>
                  </a:cubicBezTo>
                  <a:cubicBezTo>
                    <a:pt x="8767" y="1217"/>
                    <a:pt x="8783" y="1216"/>
                    <a:pt x="8799" y="1215"/>
                  </a:cubicBezTo>
                  <a:lnTo>
                    <a:pt x="8906" y="1203"/>
                  </a:lnTo>
                  <a:lnTo>
                    <a:pt x="8906" y="1203"/>
                  </a:lnTo>
                  <a:cubicBezTo>
                    <a:pt x="7204" y="3191"/>
                    <a:pt x="5156" y="4215"/>
                    <a:pt x="3715" y="4727"/>
                  </a:cubicBezTo>
                  <a:cubicBezTo>
                    <a:pt x="1917" y="5370"/>
                    <a:pt x="524" y="5429"/>
                    <a:pt x="500" y="5429"/>
                  </a:cubicBezTo>
                  <a:cubicBezTo>
                    <a:pt x="227" y="5441"/>
                    <a:pt x="0" y="5679"/>
                    <a:pt x="12" y="5965"/>
                  </a:cubicBezTo>
                  <a:cubicBezTo>
                    <a:pt x="24" y="6239"/>
                    <a:pt x="250" y="6453"/>
                    <a:pt x="524" y="6453"/>
                  </a:cubicBezTo>
                  <a:lnTo>
                    <a:pt x="536" y="6453"/>
                  </a:lnTo>
                  <a:cubicBezTo>
                    <a:pt x="596" y="6453"/>
                    <a:pt x="2084" y="6394"/>
                    <a:pt x="4037" y="5703"/>
                  </a:cubicBezTo>
                  <a:cubicBezTo>
                    <a:pt x="5132" y="5322"/>
                    <a:pt x="6156" y="4798"/>
                    <a:pt x="7096" y="4167"/>
                  </a:cubicBezTo>
                  <a:cubicBezTo>
                    <a:pt x="7168" y="4120"/>
                    <a:pt x="7192" y="4013"/>
                    <a:pt x="7144" y="3941"/>
                  </a:cubicBezTo>
                  <a:cubicBezTo>
                    <a:pt x="7113" y="3895"/>
                    <a:pt x="7058" y="3869"/>
                    <a:pt x="7003" y="3869"/>
                  </a:cubicBezTo>
                  <a:cubicBezTo>
                    <a:pt x="6973" y="3869"/>
                    <a:pt x="6943" y="3877"/>
                    <a:pt x="6918" y="3893"/>
                  </a:cubicBezTo>
                  <a:cubicBezTo>
                    <a:pt x="5989" y="4513"/>
                    <a:pt x="5001" y="5025"/>
                    <a:pt x="3929" y="5394"/>
                  </a:cubicBezTo>
                  <a:cubicBezTo>
                    <a:pt x="2024" y="6084"/>
                    <a:pt x="596" y="6120"/>
                    <a:pt x="536" y="6120"/>
                  </a:cubicBezTo>
                  <a:cubicBezTo>
                    <a:pt x="429" y="6120"/>
                    <a:pt x="358" y="6049"/>
                    <a:pt x="358" y="5953"/>
                  </a:cubicBezTo>
                  <a:cubicBezTo>
                    <a:pt x="358" y="5846"/>
                    <a:pt x="429" y="5751"/>
                    <a:pt x="536" y="5751"/>
                  </a:cubicBezTo>
                  <a:cubicBezTo>
                    <a:pt x="548" y="5751"/>
                    <a:pt x="1989" y="5691"/>
                    <a:pt x="3834" y="5036"/>
                  </a:cubicBezTo>
                  <a:cubicBezTo>
                    <a:pt x="5406" y="4489"/>
                    <a:pt x="7632" y="3346"/>
                    <a:pt x="9454" y="1084"/>
                  </a:cubicBezTo>
                  <a:cubicBezTo>
                    <a:pt x="9534" y="969"/>
                    <a:pt x="9459" y="809"/>
                    <a:pt x="9315" y="809"/>
                  </a:cubicBezTo>
                  <a:cubicBezTo>
                    <a:pt x="9310" y="809"/>
                    <a:pt x="9304" y="809"/>
                    <a:pt x="9299" y="810"/>
                  </a:cubicBezTo>
                  <a:lnTo>
                    <a:pt x="8775" y="869"/>
                  </a:lnTo>
                  <a:cubicBezTo>
                    <a:pt x="8768" y="870"/>
                    <a:pt x="8761" y="871"/>
                    <a:pt x="8754" y="871"/>
                  </a:cubicBezTo>
                  <a:cubicBezTo>
                    <a:pt x="8676" y="871"/>
                    <a:pt x="8595" y="815"/>
                    <a:pt x="8573" y="738"/>
                  </a:cubicBezTo>
                  <a:cubicBezTo>
                    <a:pt x="8537" y="631"/>
                    <a:pt x="8620" y="512"/>
                    <a:pt x="8740" y="500"/>
                  </a:cubicBezTo>
                  <a:lnTo>
                    <a:pt x="10133" y="322"/>
                  </a:lnTo>
                  <a:cubicBezTo>
                    <a:pt x="10139" y="321"/>
                    <a:pt x="10146" y="320"/>
                    <a:pt x="10153" y="320"/>
                  </a:cubicBezTo>
                  <a:cubicBezTo>
                    <a:pt x="10253" y="320"/>
                    <a:pt x="10347" y="400"/>
                    <a:pt x="10347" y="500"/>
                  </a:cubicBezTo>
                  <a:lnTo>
                    <a:pt x="10347" y="1893"/>
                  </a:lnTo>
                  <a:cubicBezTo>
                    <a:pt x="10347" y="2000"/>
                    <a:pt x="10252" y="2072"/>
                    <a:pt x="10168" y="2072"/>
                  </a:cubicBezTo>
                  <a:cubicBezTo>
                    <a:pt x="10073" y="2072"/>
                    <a:pt x="9990" y="1988"/>
                    <a:pt x="9990" y="1893"/>
                  </a:cubicBezTo>
                  <a:lnTo>
                    <a:pt x="9990" y="1477"/>
                  </a:lnTo>
                  <a:cubicBezTo>
                    <a:pt x="9990" y="1417"/>
                    <a:pt x="9942" y="1346"/>
                    <a:pt x="9883" y="1334"/>
                  </a:cubicBezTo>
                  <a:cubicBezTo>
                    <a:pt x="9866" y="1324"/>
                    <a:pt x="9848" y="1319"/>
                    <a:pt x="9830" y="1319"/>
                  </a:cubicBezTo>
                  <a:cubicBezTo>
                    <a:pt x="9784" y="1319"/>
                    <a:pt x="9738" y="1347"/>
                    <a:pt x="9704" y="1381"/>
                  </a:cubicBezTo>
                  <a:cubicBezTo>
                    <a:pt x="9085" y="2119"/>
                    <a:pt x="8394" y="2810"/>
                    <a:pt x="7632" y="3382"/>
                  </a:cubicBezTo>
                  <a:cubicBezTo>
                    <a:pt x="7561" y="3441"/>
                    <a:pt x="7537" y="3548"/>
                    <a:pt x="7597" y="3608"/>
                  </a:cubicBezTo>
                  <a:cubicBezTo>
                    <a:pt x="7635" y="3646"/>
                    <a:pt x="7692" y="3674"/>
                    <a:pt x="7744" y="3674"/>
                  </a:cubicBezTo>
                  <a:cubicBezTo>
                    <a:pt x="7773" y="3674"/>
                    <a:pt x="7801" y="3665"/>
                    <a:pt x="7823" y="3643"/>
                  </a:cubicBezTo>
                  <a:cubicBezTo>
                    <a:pt x="8489" y="3131"/>
                    <a:pt x="9109" y="2548"/>
                    <a:pt x="9656" y="1917"/>
                  </a:cubicBezTo>
                  <a:cubicBezTo>
                    <a:pt x="9668" y="2179"/>
                    <a:pt x="9894" y="2405"/>
                    <a:pt x="10156" y="2405"/>
                  </a:cubicBezTo>
                  <a:cubicBezTo>
                    <a:pt x="10442" y="2405"/>
                    <a:pt x="10668" y="2179"/>
                    <a:pt x="10668" y="1893"/>
                  </a:cubicBezTo>
                  <a:lnTo>
                    <a:pt x="10668" y="500"/>
                  </a:lnTo>
                  <a:cubicBezTo>
                    <a:pt x="10621" y="369"/>
                    <a:pt x="10561" y="238"/>
                    <a:pt x="10466" y="131"/>
                  </a:cubicBezTo>
                  <a:cubicBezTo>
                    <a:pt x="10382" y="48"/>
                    <a:pt x="10270" y="0"/>
                    <a:pt x="101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" name="Google Shape;10247;p54"/>
          <p:cNvGrpSpPr/>
          <p:nvPr/>
        </p:nvGrpSpPr>
        <p:grpSpPr>
          <a:xfrm>
            <a:off x="4662339" y="3366559"/>
            <a:ext cx="334634" cy="334634"/>
            <a:chOff x="4891198" y="2925108"/>
            <a:chExt cx="334634" cy="334634"/>
          </a:xfrm>
          <a:solidFill>
            <a:schemeClr val="tx2">
              <a:lumMod val="50000"/>
            </a:schemeClr>
          </a:solidFill>
        </p:grpSpPr>
        <p:sp>
          <p:nvSpPr>
            <p:cNvPr id="57" name="Google Shape;10248;p54"/>
            <p:cNvSpPr/>
            <p:nvPr/>
          </p:nvSpPr>
          <p:spPr>
            <a:xfrm>
              <a:off x="5001830" y="2925108"/>
              <a:ext cx="113338" cy="150831"/>
            </a:xfrm>
            <a:custGeom>
              <a:avLst/>
              <a:gdLst/>
              <a:ahLst/>
              <a:cxnLst/>
              <a:rect l="l" t="t" r="r" b="b"/>
              <a:pathLst>
                <a:path w="3561" h="4739" extrusionOk="0">
                  <a:moveTo>
                    <a:pt x="1822" y="333"/>
                  </a:moveTo>
                  <a:cubicBezTo>
                    <a:pt x="2251" y="333"/>
                    <a:pt x="2596" y="691"/>
                    <a:pt x="2596" y="1107"/>
                  </a:cubicBezTo>
                  <a:lnTo>
                    <a:pt x="2596" y="1214"/>
                  </a:lnTo>
                  <a:lnTo>
                    <a:pt x="2573" y="1214"/>
                  </a:lnTo>
                  <a:cubicBezTo>
                    <a:pt x="2358" y="1155"/>
                    <a:pt x="2275" y="857"/>
                    <a:pt x="2263" y="857"/>
                  </a:cubicBezTo>
                  <a:cubicBezTo>
                    <a:pt x="2251" y="798"/>
                    <a:pt x="2203" y="738"/>
                    <a:pt x="2132" y="738"/>
                  </a:cubicBezTo>
                  <a:cubicBezTo>
                    <a:pt x="2119" y="733"/>
                    <a:pt x="2105" y="731"/>
                    <a:pt x="2092" y="731"/>
                  </a:cubicBezTo>
                  <a:cubicBezTo>
                    <a:pt x="2043" y="731"/>
                    <a:pt x="1993" y="761"/>
                    <a:pt x="1965" y="798"/>
                  </a:cubicBezTo>
                  <a:cubicBezTo>
                    <a:pt x="1668" y="1214"/>
                    <a:pt x="1001" y="1214"/>
                    <a:pt x="1001" y="1214"/>
                  </a:cubicBezTo>
                  <a:lnTo>
                    <a:pt x="953" y="1214"/>
                  </a:lnTo>
                  <a:lnTo>
                    <a:pt x="965" y="1107"/>
                  </a:lnTo>
                  <a:cubicBezTo>
                    <a:pt x="965" y="679"/>
                    <a:pt x="1322" y="333"/>
                    <a:pt x="1739" y="333"/>
                  </a:cubicBezTo>
                  <a:close/>
                  <a:moveTo>
                    <a:pt x="2739" y="1655"/>
                  </a:moveTo>
                  <a:cubicBezTo>
                    <a:pt x="2775" y="1691"/>
                    <a:pt x="2775" y="1715"/>
                    <a:pt x="2775" y="1750"/>
                  </a:cubicBezTo>
                  <a:cubicBezTo>
                    <a:pt x="2775" y="1786"/>
                    <a:pt x="2751" y="1834"/>
                    <a:pt x="2703" y="1845"/>
                  </a:cubicBezTo>
                  <a:lnTo>
                    <a:pt x="2703" y="1655"/>
                  </a:lnTo>
                  <a:close/>
                  <a:moveTo>
                    <a:pt x="846" y="1667"/>
                  </a:moveTo>
                  <a:lnTo>
                    <a:pt x="846" y="1881"/>
                  </a:lnTo>
                  <a:cubicBezTo>
                    <a:pt x="822" y="1845"/>
                    <a:pt x="787" y="1822"/>
                    <a:pt x="787" y="1762"/>
                  </a:cubicBezTo>
                  <a:cubicBezTo>
                    <a:pt x="787" y="1715"/>
                    <a:pt x="810" y="1691"/>
                    <a:pt x="822" y="1667"/>
                  </a:cubicBezTo>
                  <a:close/>
                  <a:moveTo>
                    <a:pt x="2084" y="1179"/>
                  </a:moveTo>
                  <a:cubicBezTo>
                    <a:pt x="2144" y="1298"/>
                    <a:pt x="2251" y="1417"/>
                    <a:pt x="2394" y="1476"/>
                  </a:cubicBezTo>
                  <a:lnTo>
                    <a:pt x="2382" y="1953"/>
                  </a:lnTo>
                  <a:cubicBezTo>
                    <a:pt x="2382" y="2250"/>
                    <a:pt x="2144" y="2477"/>
                    <a:pt x="1858" y="2477"/>
                  </a:cubicBezTo>
                  <a:lnTo>
                    <a:pt x="1715" y="2477"/>
                  </a:lnTo>
                  <a:cubicBezTo>
                    <a:pt x="1418" y="2477"/>
                    <a:pt x="1191" y="2238"/>
                    <a:pt x="1191" y="1953"/>
                  </a:cubicBezTo>
                  <a:lnTo>
                    <a:pt x="1191" y="1524"/>
                  </a:lnTo>
                  <a:cubicBezTo>
                    <a:pt x="1406" y="1488"/>
                    <a:pt x="1787" y="1417"/>
                    <a:pt x="2084" y="1179"/>
                  </a:cubicBezTo>
                  <a:close/>
                  <a:moveTo>
                    <a:pt x="1965" y="2798"/>
                  </a:moveTo>
                  <a:lnTo>
                    <a:pt x="1965" y="2893"/>
                  </a:lnTo>
                  <a:lnTo>
                    <a:pt x="1787" y="3084"/>
                  </a:lnTo>
                  <a:lnTo>
                    <a:pt x="1608" y="2917"/>
                  </a:lnTo>
                  <a:lnTo>
                    <a:pt x="1608" y="2798"/>
                  </a:lnTo>
                  <a:close/>
                  <a:moveTo>
                    <a:pt x="1751" y="0"/>
                  </a:moveTo>
                  <a:cubicBezTo>
                    <a:pt x="1144" y="0"/>
                    <a:pt x="644" y="512"/>
                    <a:pt x="644" y="1119"/>
                  </a:cubicBezTo>
                  <a:lnTo>
                    <a:pt x="644" y="1417"/>
                  </a:lnTo>
                  <a:cubicBezTo>
                    <a:pt x="537" y="1512"/>
                    <a:pt x="465" y="1643"/>
                    <a:pt x="465" y="1774"/>
                  </a:cubicBezTo>
                  <a:cubicBezTo>
                    <a:pt x="465" y="2000"/>
                    <a:pt x="656" y="2203"/>
                    <a:pt x="894" y="2226"/>
                  </a:cubicBezTo>
                  <a:cubicBezTo>
                    <a:pt x="953" y="2429"/>
                    <a:pt x="1108" y="2596"/>
                    <a:pt x="1287" y="2703"/>
                  </a:cubicBezTo>
                  <a:lnTo>
                    <a:pt x="1287" y="2786"/>
                  </a:lnTo>
                  <a:lnTo>
                    <a:pt x="596" y="3060"/>
                  </a:lnTo>
                  <a:cubicBezTo>
                    <a:pt x="537" y="3084"/>
                    <a:pt x="1" y="3298"/>
                    <a:pt x="1" y="3965"/>
                  </a:cubicBezTo>
                  <a:lnTo>
                    <a:pt x="1" y="4560"/>
                  </a:lnTo>
                  <a:cubicBezTo>
                    <a:pt x="1" y="4643"/>
                    <a:pt x="72" y="4727"/>
                    <a:pt x="167" y="4727"/>
                  </a:cubicBezTo>
                  <a:lnTo>
                    <a:pt x="584" y="4727"/>
                  </a:lnTo>
                  <a:cubicBezTo>
                    <a:pt x="668" y="4727"/>
                    <a:pt x="739" y="4643"/>
                    <a:pt x="739" y="4560"/>
                  </a:cubicBezTo>
                  <a:cubicBezTo>
                    <a:pt x="739" y="4465"/>
                    <a:pt x="668" y="4393"/>
                    <a:pt x="584" y="4393"/>
                  </a:cubicBezTo>
                  <a:lnTo>
                    <a:pt x="322" y="4393"/>
                  </a:lnTo>
                  <a:lnTo>
                    <a:pt x="322" y="3965"/>
                  </a:lnTo>
                  <a:cubicBezTo>
                    <a:pt x="322" y="3500"/>
                    <a:pt x="691" y="3369"/>
                    <a:pt x="703" y="3369"/>
                  </a:cubicBezTo>
                  <a:lnTo>
                    <a:pt x="715" y="3369"/>
                  </a:lnTo>
                  <a:lnTo>
                    <a:pt x="1334" y="3131"/>
                  </a:lnTo>
                  <a:lnTo>
                    <a:pt x="1668" y="3453"/>
                  </a:lnTo>
                  <a:cubicBezTo>
                    <a:pt x="1703" y="3489"/>
                    <a:pt x="1739" y="3500"/>
                    <a:pt x="1787" y="3500"/>
                  </a:cubicBezTo>
                  <a:cubicBezTo>
                    <a:pt x="1834" y="3500"/>
                    <a:pt x="1870" y="3489"/>
                    <a:pt x="1906" y="3453"/>
                  </a:cubicBezTo>
                  <a:lnTo>
                    <a:pt x="2215" y="3131"/>
                  </a:lnTo>
                  <a:lnTo>
                    <a:pt x="2846" y="3381"/>
                  </a:lnTo>
                  <a:lnTo>
                    <a:pt x="2858" y="3381"/>
                  </a:lnTo>
                  <a:cubicBezTo>
                    <a:pt x="2858" y="3381"/>
                    <a:pt x="3227" y="3512"/>
                    <a:pt x="3227" y="3977"/>
                  </a:cubicBezTo>
                  <a:lnTo>
                    <a:pt x="3227" y="4405"/>
                  </a:lnTo>
                  <a:lnTo>
                    <a:pt x="1120" y="4405"/>
                  </a:lnTo>
                  <a:cubicBezTo>
                    <a:pt x="1025" y="4405"/>
                    <a:pt x="953" y="4489"/>
                    <a:pt x="953" y="4572"/>
                  </a:cubicBezTo>
                  <a:cubicBezTo>
                    <a:pt x="953" y="4667"/>
                    <a:pt x="1025" y="4739"/>
                    <a:pt x="1120" y="4739"/>
                  </a:cubicBezTo>
                  <a:lnTo>
                    <a:pt x="3394" y="4739"/>
                  </a:lnTo>
                  <a:cubicBezTo>
                    <a:pt x="3477" y="4739"/>
                    <a:pt x="3561" y="4667"/>
                    <a:pt x="3561" y="4572"/>
                  </a:cubicBezTo>
                  <a:lnTo>
                    <a:pt x="3561" y="3977"/>
                  </a:lnTo>
                  <a:cubicBezTo>
                    <a:pt x="3561" y="3310"/>
                    <a:pt x="3037" y="3084"/>
                    <a:pt x="2965" y="3072"/>
                  </a:cubicBezTo>
                  <a:lnTo>
                    <a:pt x="2311" y="2798"/>
                  </a:lnTo>
                  <a:lnTo>
                    <a:pt x="2311" y="2715"/>
                  </a:lnTo>
                  <a:cubicBezTo>
                    <a:pt x="2489" y="2607"/>
                    <a:pt x="2620" y="2441"/>
                    <a:pt x="2692" y="2238"/>
                  </a:cubicBezTo>
                  <a:cubicBezTo>
                    <a:pt x="2930" y="2226"/>
                    <a:pt x="3120" y="2012"/>
                    <a:pt x="3120" y="1774"/>
                  </a:cubicBezTo>
                  <a:cubicBezTo>
                    <a:pt x="3120" y="1631"/>
                    <a:pt x="3049" y="1488"/>
                    <a:pt x="2942" y="1417"/>
                  </a:cubicBezTo>
                  <a:lnTo>
                    <a:pt x="2942" y="1119"/>
                  </a:lnTo>
                  <a:cubicBezTo>
                    <a:pt x="2942" y="512"/>
                    <a:pt x="2442" y="0"/>
                    <a:pt x="18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10249;p54"/>
            <p:cNvSpPr/>
            <p:nvPr/>
          </p:nvSpPr>
          <p:spPr>
            <a:xfrm>
              <a:off x="5102628" y="2933033"/>
              <a:ext cx="98188" cy="76991"/>
            </a:xfrm>
            <a:custGeom>
              <a:avLst/>
              <a:gdLst/>
              <a:ahLst/>
              <a:cxnLst/>
              <a:rect l="l" t="t" r="r" b="b"/>
              <a:pathLst>
                <a:path w="3085" h="2419" extrusionOk="0">
                  <a:moveTo>
                    <a:pt x="181" y="1"/>
                  </a:moveTo>
                  <a:cubicBezTo>
                    <a:pt x="116" y="1"/>
                    <a:pt x="55" y="44"/>
                    <a:pt x="37" y="108"/>
                  </a:cubicBezTo>
                  <a:cubicBezTo>
                    <a:pt x="1" y="192"/>
                    <a:pt x="48" y="287"/>
                    <a:pt x="132" y="323"/>
                  </a:cubicBezTo>
                  <a:cubicBezTo>
                    <a:pt x="1215" y="680"/>
                    <a:pt x="2132" y="1394"/>
                    <a:pt x="2751" y="2347"/>
                  </a:cubicBezTo>
                  <a:cubicBezTo>
                    <a:pt x="2787" y="2394"/>
                    <a:pt x="2846" y="2418"/>
                    <a:pt x="2894" y="2418"/>
                  </a:cubicBezTo>
                  <a:cubicBezTo>
                    <a:pt x="2918" y="2418"/>
                    <a:pt x="2954" y="2406"/>
                    <a:pt x="2977" y="2394"/>
                  </a:cubicBezTo>
                  <a:cubicBezTo>
                    <a:pt x="3049" y="2347"/>
                    <a:pt x="3085" y="2239"/>
                    <a:pt x="3025" y="2168"/>
                  </a:cubicBezTo>
                  <a:cubicBezTo>
                    <a:pt x="2370" y="1156"/>
                    <a:pt x="1382" y="382"/>
                    <a:pt x="239" y="13"/>
                  </a:cubicBezTo>
                  <a:cubicBezTo>
                    <a:pt x="220" y="5"/>
                    <a:pt x="200" y="1"/>
                    <a:pt x="1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10250;p54"/>
            <p:cNvSpPr/>
            <p:nvPr/>
          </p:nvSpPr>
          <p:spPr>
            <a:xfrm>
              <a:off x="4915832" y="2932492"/>
              <a:ext cx="98920" cy="77532"/>
            </a:xfrm>
            <a:custGeom>
              <a:avLst/>
              <a:gdLst/>
              <a:ahLst/>
              <a:cxnLst/>
              <a:rect l="l" t="t" r="r" b="b"/>
              <a:pathLst>
                <a:path w="3108" h="2436" extrusionOk="0">
                  <a:moveTo>
                    <a:pt x="2914" y="0"/>
                  </a:moveTo>
                  <a:cubicBezTo>
                    <a:pt x="2899" y="0"/>
                    <a:pt x="2884" y="2"/>
                    <a:pt x="2869" y="6"/>
                  </a:cubicBezTo>
                  <a:cubicBezTo>
                    <a:pt x="1703" y="375"/>
                    <a:pt x="714" y="1161"/>
                    <a:pt x="36" y="2185"/>
                  </a:cubicBezTo>
                  <a:cubicBezTo>
                    <a:pt x="0" y="2256"/>
                    <a:pt x="24" y="2364"/>
                    <a:pt x="95" y="2411"/>
                  </a:cubicBezTo>
                  <a:cubicBezTo>
                    <a:pt x="131" y="2423"/>
                    <a:pt x="155" y="2435"/>
                    <a:pt x="191" y="2435"/>
                  </a:cubicBezTo>
                  <a:cubicBezTo>
                    <a:pt x="250" y="2435"/>
                    <a:pt x="298" y="2411"/>
                    <a:pt x="322" y="2364"/>
                  </a:cubicBezTo>
                  <a:cubicBezTo>
                    <a:pt x="953" y="1399"/>
                    <a:pt x="1881" y="685"/>
                    <a:pt x="2977" y="328"/>
                  </a:cubicBezTo>
                  <a:cubicBezTo>
                    <a:pt x="3060" y="292"/>
                    <a:pt x="3108" y="209"/>
                    <a:pt x="3072" y="113"/>
                  </a:cubicBezTo>
                  <a:cubicBezTo>
                    <a:pt x="3052" y="44"/>
                    <a:pt x="2984" y="0"/>
                    <a:pt x="29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10251;p54"/>
            <p:cNvSpPr/>
            <p:nvPr/>
          </p:nvSpPr>
          <p:spPr>
            <a:xfrm>
              <a:off x="4915832" y="3174254"/>
              <a:ext cx="80746" cy="70689"/>
            </a:xfrm>
            <a:custGeom>
              <a:avLst/>
              <a:gdLst/>
              <a:ahLst/>
              <a:cxnLst/>
              <a:rect l="l" t="t" r="r" b="b"/>
              <a:pathLst>
                <a:path w="2537" h="2221" extrusionOk="0">
                  <a:moveTo>
                    <a:pt x="185" y="0"/>
                  </a:moveTo>
                  <a:cubicBezTo>
                    <a:pt x="155" y="0"/>
                    <a:pt x="125" y="9"/>
                    <a:pt x="95" y="30"/>
                  </a:cubicBezTo>
                  <a:cubicBezTo>
                    <a:pt x="24" y="78"/>
                    <a:pt x="0" y="185"/>
                    <a:pt x="60" y="256"/>
                  </a:cubicBezTo>
                  <a:cubicBezTo>
                    <a:pt x="607" y="1102"/>
                    <a:pt x="1381" y="1780"/>
                    <a:pt x="2286" y="2209"/>
                  </a:cubicBezTo>
                  <a:cubicBezTo>
                    <a:pt x="2322" y="2221"/>
                    <a:pt x="2334" y="2221"/>
                    <a:pt x="2357" y="2221"/>
                  </a:cubicBezTo>
                  <a:cubicBezTo>
                    <a:pt x="2417" y="2221"/>
                    <a:pt x="2477" y="2197"/>
                    <a:pt x="2512" y="2138"/>
                  </a:cubicBezTo>
                  <a:cubicBezTo>
                    <a:pt x="2536" y="2030"/>
                    <a:pt x="2512" y="1923"/>
                    <a:pt x="2417" y="1899"/>
                  </a:cubicBezTo>
                  <a:cubicBezTo>
                    <a:pt x="1560" y="1495"/>
                    <a:pt x="845" y="864"/>
                    <a:pt x="322" y="78"/>
                  </a:cubicBezTo>
                  <a:cubicBezTo>
                    <a:pt x="291" y="31"/>
                    <a:pt x="240" y="0"/>
                    <a:pt x="1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10252;p54"/>
            <p:cNvSpPr/>
            <p:nvPr/>
          </p:nvSpPr>
          <p:spPr>
            <a:xfrm>
              <a:off x="5121215" y="3173936"/>
              <a:ext cx="79601" cy="69511"/>
            </a:xfrm>
            <a:custGeom>
              <a:avLst/>
              <a:gdLst/>
              <a:ahLst/>
              <a:cxnLst/>
              <a:rect l="l" t="t" r="r" b="b"/>
              <a:pathLst>
                <a:path w="2501" h="2184" extrusionOk="0">
                  <a:moveTo>
                    <a:pt x="2301" y="0"/>
                  </a:moveTo>
                  <a:cubicBezTo>
                    <a:pt x="2250" y="0"/>
                    <a:pt x="2201" y="25"/>
                    <a:pt x="2179" y="76"/>
                  </a:cubicBezTo>
                  <a:cubicBezTo>
                    <a:pt x="1667" y="862"/>
                    <a:pt x="953" y="1481"/>
                    <a:pt x="119" y="1874"/>
                  </a:cubicBezTo>
                  <a:cubicBezTo>
                    <a:pt x="36" y="1921"/>
                    <a:pt x="0" y="2005"/>
                    <a:pt x="48" y="2100"/>
                  </a:cubicBezTo>
                  <a:cubicBezTo>
                    <a:pt x="72" y="2159"/>
                    <a:pt x="131" y="2183"/>
                    <a:pt x="191" y="2183"/>
                  </a:cubicBezTo>
                  <a:cubicBezTo>
                    <a:pt x="226" y="2183"/>
                    <a:pt x="238" y="2183"/>
                    <a:pt x="274" y="2171"/>
                  </a:cubicBezTo>
                  <a:cubicBezTo>
                    <a:pt x="1167" y="1755"/>
                    <a:pt x="1941" y="1088"/>
                    <a:pt x="2477" y="231"/>
                  </a:cubicBezTo>
                  <a:cubicBezTo>
                    <a:pt x="2501" y="183"/>
                    <a:pt x="2489" y="76"/>
                    <a:pt x="2393" y="28"/>
                  </a:cubicBezTo>
                  <a:cubicBezTo>
                    <a:pt x="2366" y="10"/>
                    <a:pt x="2333" y="0"/>
                    <a:pt x="23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10253;p54"/>
            <p:cNvSpPr/>
            <p:nvPr/>
          </p:nvSpPr>
          <p:spPr>
            <a:xfrm>
              <a:off x="4891198" y="3016803"/>
              <a:ext cx="112956" cy="150831"/>
            </a:xfrm>
            <a:custGeom>
              <a:avLst/>
              <a:gdLst/>
              <a:ahLst/>
              <a:cxnLst/>
              <a:rect l="l" t="t" r="r" b="b"/>
              <a:pathLst>
                <a:path w="3549" h="4739" extrusionOk="0">
                  <a:moveTo>
                    <a:pt x="1822" y="322"/>
                  </a:moveTo>
                  <a:cubicBezTo>
                    <a:pt x="2262" y="322"/>
                    <a:pt x="2596" y="679"/>
                    <a:pt x="2596" y="1096"/>
                  </a:cubicBezTo>
                  <a:lnTo>
                    <a:pt x="2596" y="1203"/>
                  </a:lnTo>
                  <a:lnTo>
                    <a:pt x="2584" y="1203"/>
                  </a:lnTo>
                  <a:cubicBezTo>
                    <a:pt x="2358" y="1143"/>
                    <a:pt x="2286" y="846"/>
                    <a:pt x="2274" y="846"/>
                  </a:cubicBezTo>
                  <a:cubicBezTo>
                    <a:pt x="2262" y="786"/>
                    <a:pt x="2215" y="727"/>
                    <a:pt x="2143" y="727"/>
                  </a:cubicBezTo>
                  <a:cubicBezTo>
                    <a:pt x="2133" y="725"/>
                    <a:pt x="2122" y="724"/>
                    <a:pt x="2111" y="724"/>
                  </a:cubicBezTo>
                  <a:cubicBezTo>
                    <a:pt x="2057" y="724"/>
                    <a:pt x="1996" y="747"/>
                    <a:pt x="1977" y="786"/>
                  </a:cubicBezTo>
                  <a:cubicBezTo>
                    <a:pt x="1691" y="1203"/>
                    <a:pt x="1024" y="1203"/>
                    <a:pt x="1024" y="1203"/>
                  </a:cubicBezTo>
                  <a:lnTo>
                    <a:pt x="976" y="1203"/>
                  </a:lnTo>
                  <a:lnTo>
                    <a:pt x="976" y="1096"/>
                  </a:lnTo>
                  <a:cubicBezTo>
                    <a:pt x="976" y="667"/>
                    <a:pt x="1334" y="322"/>
                    <a:pt x="1750" y="322"/>
                  </a:cubicBezTo>
                  <a:close/>
                  <a:moveTo>
                    <a:pt x="2727" y="1667"/>
                  </a:moveTo>
                  <a:cubicBezTo>
                    <a:pt x="2762" y="1691"/>
                    <a:pt x="2762" y="1727"/>
                    <a:pt x="2762" y="1751"/>
                  </a:cubicBezTo>
                  <a:cubicBezTo>
                    <a:pt x="2762" y="1798"/>
                    <a:pt x="2750" y="1846"/>
                    <a:pt x="2703" y="1858"/>
                  </a:cubicBezTo>
                  <a:lnTo>
                    <a:pt x="2703" y="1667"/>
                  </a:lnTo>
                  <a:close/>
                  <a:moveTo>
                    <a:pt x="845" y="1667"/>
                  </a:moveTo>
                  <a:lnTo>
                    <a:pt x="845" y="1870"/>
                  </a:lnTo>
                  <a:cubicBezTo>
                    <a:pt x="810" y="1846"/>
                    <a:pt x="786" y="1810"/>
                    <a:pt x="786" y="1751"/>
                  </a:cubicBezTo>
                  <a:cubicBezTo>
                    <a:pt x="786" y="1727"/>
                    <a:pt x="798" y="1691"/>
                    <a:pt x="810" y="1667"/>
                  </a:cubicBezTo>
                  <a:close/>
                  <a:moveTo>
                    <a:pt x="2084" y="1203"/>
                  </a:moveTo>
                  <a:cubicBezTo>
                    <a:pt x="2143" y="1322"/>
                    <a:pt x="2239" y="1441"/>
                    <a:pt x="2393" y="1501"/>
                  </a:cubicBezTo>
                  <a:lnTo>
                    <a:pt x="2393" y="1977"/>
                  </a:lnTo>
                  <a:cubicBezTo>
                    <a:pt x="2393" y="2263"/>
                    <a:pt x="2155" y="2489"/>
                    <a:pt x="1858" y="2489"/>
                  </a:cubicBezTo>
                  <a:lnTo>
                    <a:pt x="1703" y="2489"/>
                  </a:lnTo>
                  <a:cubicBezTo>
                    <a:pt x="1405" y="2489"/>
                    <a:pt x="1191" y="2251"/>
                    <a:pt x="1191" y="1977"/>
                  </a:cubicBezTo>
                  <a:lnTo>
                    <a:pt x="1191" y="1548"/>
                  </a:lnTo>
                  <a:cubicBezTo>
                    <a:pt x="1393" y="1512"/>
                    <a:pt x="1786" y="1441"/>
                    <a:pt x="2084" y="1203"/>
                  </a:cubicBezTo>
                  <a:close/>
                  <a:moveTo>
                    <a:pt x="1965" y="2822"/>
                  </a:moveTo>
                  <a:lnTo>
                    <a:pt x="1965" y="2917"/>
                  </a:lnTo>
                  <a:lnTo>
                    <a:pt x="1786" y="3108"/>
                  </a:lnTo>
                  <a:lnTo>
                    <a:pt x="1607" y="2941"/>
                  </a:lnTo>
                  <a:lnTo>
                    <a:pt x="1607" y="2822"/>
                  </a:lnTo>
                  <a:close/>
                  <a:moveTo>
                    <a:pt x="1750" y="0"/>
                  </a:moveTo>
                  <a:cubicBezTo>
                    <a:pt x="1143" y="0"/>
                    <a:pt x="631" y="500"/>
                    <a:pt x="631" y="1108"/>
                  </a:cubicBezTo>
                  <a:lnTo>
                    <a:pt x="631" y="1405"/>
                  </a:lnTo>
                  <a:cubicBezTo>
                    <a:pt x="524" y="1501"/>
                    <a:pt x="453" y="1631"/>
                    <a:pt x="453" y="1762"/>
                  </a:cubicBezTo>
                  <a:cubicBezTo>
                    <a:pt x="453" y="2024"/>
                    <a:pt x="643" y="2215"/>
                    <a:pt x="893" y="2227"/>
                  </a:cubicBezTo>
                  <a:cubicBezTo>
                    <a:pt x="953" y="2441"/>
                    <a:pt x="1096" y="2596"/>
                    <a:pt x="1274" y="2703"/>
                  </a:cubicBezTo>
                  <a:lnTo>
                    <a:pt x="1274" y="2798"/>
                  </a:lnTo>
                  <a:lnTo>
                    <a:pt x="595" y="3060"/>
                  </a:lnTo>
                  <a:cubicBezTo>
                    <a:pt x="524" y="3096"/>
                    <a:pt x="0" y="3298"/>
                    <a:pt x="0" y="3965"/>
                  </a:cubicBezTo>
                  <a:lnTo>
                    <a:pt x="0" y="4560"/>
                  </a:lnTo>
                  <a:cubicBezTo>
                    <a:pt x="0" y="4656"/>
                    <a:pt x="72" y="4727"/>
                    <a:pt x="155" y="4727"/>
                  </a:cubicBezTo>
                  <a:lnTo>
                    <a:pt x="572" y="4727"/>
                  </a:lnTo>
                  <a:cubicBezTo>
                    <a:pt x="667" y="4727"/>
                    <a:pt x="738" y="4656"/>
                    <a:pt x="738" y="4560"/>
                  </a:cubicBezTo>
                  <a:cubicBezTo>
                    <a:pt x="738" y="4477"/>
                    <a:pt x="667" y="4406"/>
                    <a:pt x="572" y="4406"/>
                  </a:cubicBezTo>
                  <a:lnTo>
                    <a:pt x="322" y="4406"/>
                  </a:lnTo>
                  <a:lnTo>
                    <a:pt x="322" y="3965"/>
                  </a:lnTo>
                  <a:cubicBezTo>
                    <a:pt x="322" y="3513"/>
                    <a:pt x="679" y="3370"/>
                    <a:pt x="691" y="3370"/>
                  </a:cubicBezTo>
                  <a:lnTo>
                    <a:pt x="703" y="3370"/>
                  </a:lnTo>
                  <a:lnTo>
                    <a:pt x="1334" y="3132"/>
                  </a:lnTo>
                  <a:lnTo>
                    <a:pt x="1655" y="3465"/>
                  </a:lnTo>
                  <a:cubicBezTo>
                    <a:pt x="1691" y="3489"/>
                    <a:pt x="1738" y="3513"/>
                    <a:pt x="1774" y="3513"/>
                  </a:cubicBezTo>
                  <a:cubicBezTo>
                    <a:pt x="1822" y="3513"/>
                    <a:pt x="1869" y="3489"/>
                    <a:pt x="1893" y="3465"/>
                  </a:cubicBezTo>
                  <a:lnTo>
                    <a:pt x="2215" y="3132"/>
                  </a:lnTo>
                  <a:lnTo>
                    <a:pt x="2834" y="3394"/>
                  </a:lnTo>
                  <a:lnTo>
                    <a:pt x="2846" y="3394"/>
                  </a:lnTo>
                  <a:cubicBezTo>
                    <a:pt x="2870" y="3394"/>
                    <a:pt x="3227" y="3525"/>
                    <a:pt x="3227" y="3989"/>
                  </a:cubicBezTo>
                  <a:lnTo>
                    <a:pt x="3227" y="4418"/>
                  </a:lnTo>
                  <a:lnTo>
                    <a:pt x="1107" y="4418"/>
                  </a:lnTo>
                  <a:cubicBezTo>
                    <a:pt x="1024" y="4418"/>
                    <a:pt x="941" y="4489"/>
                    <a:pt x="941" y="4584"/>
                  </a:cubicBezTo>
                  <a:cubicBezTo>
                    <a:pt x="941" y="4668"/>
                    <a:pt x="1024" y="4739"/>
                    <a:pt x="1107" y="4739"/>
                  </a:cubicBezTo>
                  <a:lnTo>
                    <a:pt x="3382" y="4739"/>
                  </a:lnTo>
                  <a:cubicBezTo>
                    <a:pt x="3477" y="4727"/>
                    <a:pt x="3548" y="4656"/>
                    <a:pt x="3548" y="4560"/>
                  </a:cubicBezTo>
                  <a:lnTo>
                    <a:pt x="3548" y="3965"/>
                  </a:lnTo>
                  <a:cubicBezTo>
                    <a:pt x="3548" y="3298"/>
                    <a:pt x="3036" y="3072"/>
                    <a:pt x="2953" y="3060"/>
                  </a:cubicBezTo>
                  <a:lnTo>
                    <a:pt x="2298" y="2798"/>
                  </a:lnTo>
                  <a:lnTo>
                    <a:pt x="2298" y="2703"/>
                  </a:lnTo>
                  <a:cubicBezTo>
                    <a:pt x="2477" y="2596"/>
                    <a:pt x="2608" y="2441"/>
                    <a:pt x="2691" y="2227"/>
                  </a:cubicBezTo>
                  <a:cubicBezTo>
                    <a:pt x="2929" y="2215"/>
                    <a:pt x="3120" y="2001"/>
                    <a:pt x="3120" y="1762"/>
                  </a:cubicBezTo>
                  <a:cubicBezTo>
                    <a:pt x="3120" y="1620"/>
                    <a:pt x="3048" y="1489"/>
                    <a:pt x="2941" y="1405"/>
                  </a:cubicBezTo>
                  <a:lnTo>
                    <a:pt x="2941" y="1108"/>
                  </a:lnTo>
                  <a:cubicBezTo>
                    <a:pt x="2941" y="500"/>
                    <a:pt x="2429" y="0"/>
                    <a:pt x="1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10254;p54"/>
            <p:cNvSpPr/>
            <p:nvPr/>
          </p:nvSpPr>
          <p:spPr>
            <a:xfrm>
              <a:off x="5112876" y="3016803"/>
              <a:ext cx="112956" cy="150831"/>
            </a:xfrm>
            <a:custGeom>
              <a:avLst/>
              <a:gdLst/>
              <a:ahLst/>
              <a:cxnLst/>
              <a:rect l="l" t="t" r="r" b="b"/>
              <a:pathLst>
                <a:path w="3549" h="4739" extrusionOk="0">
                  <a:moveTo>
                    <a:pt x="1822" y="322"/>
                  </a:moveTo>
                  <a:cubicBezTo>
                    <a:pt x="2262" y="322"/>
                    <a:pt x="2596" y="679"/>
                    <a:pt x="2596" y="1096"/>
                  </a:cubicBezTo>
                  <a:lnTo>
                    <a:pt x="2596" y="1203"/>
                  </a:lnTo>
                  <a:lnTo>
                    <a:pt x="2584" y="1203"/>
                  </a:lnTo>
                  <a:cubicBezTo>
                    <a:pt x="2358" y="1143"/>
                    <a:pt x="2286" y="846"/>
                    <a:pt x="2274" y="846"/>
                  </a:cubicBezTo>
                  <a:cubicBezTo>
                    <a:pt x="2262" y="786"/>
                    <a:pt x="2215" y="727"/>
                    <a:pt x="2143" y="727"/>
                  </a:cubicBezTo>
                  <a:cubicBezTo>
                    <a:pt x="2133" y="725"/>
                    <a:pt x="2122" y="724"/>
                    <a:pt x="2111" y="724"/>
                  </a:cubicBezTo>
                  <a:cubicBezTo>
                    <a:pt x="2057" y="724"/>
                    <a:pt x="1996" y="747"/>
                    <a:pt x="1977" y="786"/>
                  </a:cubicBezTo>
                  <a:cubicBezTo>
                    <a:pt x="1691" y="1203"/>
                    <a:pt x="1024" y="1203"/>
                    <a:pt x="1024" y="1203"/>
                  </a:cubicBezTo>
                  <a:lnTo>
                    <a:pt x="977" y="1203"/>
                  </a:lnTo>
                  <a:lnTo>
                    <a:pt x="977" y="1096"/>
                  </a:lnTo>
                  <a:cubicBezTo>
                    <a:pt x="977" y="667"/>
                    <a:pt x="1334" y="322"/>
                    <a:pt x="1751" y="322"/>
                  </a:cubicBezTo>
                  <a:close/>
                  <a:moveTo>
                    <a:pt x="2727" y="1667"/>
                  </a:moveTo>
                  <a:cubicBezTo>
                    <a:pt x="2763" y="1691"/>
                    <a:pt x="2763" y="1727"/>
                    <a:pt x="2763" y="1751"/>
                  </a:cubicBezTo>
                  <a:cubicBezTo>
                    <a:pt x="2763" y="1798"/>
                    <a:pt x="2751" y="1846"/>
                    <a:pt x="2703" y="1858"/>
                  </a:cubicBezTo>
                  <a:lnTo>
                    <a:pt x="2703" y="1667"/>
                  </a:lnTo>
                  <a:close/>
                  <a:moveTo>
                    <a:pt x="858" y="1667"/>
                  </a:moveTo>
                  <a:lnTo>
                    <a:pt x="858" y="1870"/>
                  </a:lnTo>
                  <a:cubicBezTo>
                    <a:pt x="822" y="1846"/>
                    <a:pt x="798" y="1810"/>
                    <a:pt x="798" y="1751"/>
                  </a:cubicBezTo>
                  <a:cubicBezTo>
                    <a:pt x="798" y="1727"/>
                    <a:pt x="810" y="1691"/>
                    <a:pt x="822" y="1667"/>
                  </a:cubicBezTo>
                  <a:close/>
                  <a:moveTo>
                    <a:pt x="2084" y="1203"/>
                  </a:moveTo>
                  <a:cubicBezTo>
                    <a:pt x="2143" y="1322"/>
                    <a:pt x="2239" y="1441"/>
                    <a:pt x="2393" y="1501"/>
                  </a:cubicBezTo>
                  <a:lnTo>
                    <a:pt x="2393" y="1977"/>
                  </a:lnTo>
                  <a:cubicBezTo>
                    <a:pt x="2393" y="2263"/>
                    <a:pt x="2155" y="2489"/>
                    <a:pt x="1858" y="2489"/>
                  </a:cubicBezTo>
                  <a:lnTo>
                    <a:pt x="1703" y="2489"/>
                  </a:lnTo>
                  <a:cubicBezTo>
                    <a:pt x="1405" y="2489"/>
                    <a:pt x="1191" y="2251"/>
                    <a:pt x="1191" y="1977"/>
                  </a:cubicBezTo>
                  <a:lnTo>
                    <a:pt x="1191" y="1548"/>
                  </a:lnTo>
                  <a:cubicBezTo>
                    <a:pt x="1393" y="1512"/>
                    <a:pt x="1786" y="1441"/>
                    <a:pt x="2084" y="1203"/>
                  </a:cubicBezTo>
                  <a:close/>
                  <a:moveTo>
                    <a:pt x="1965" y="2822"/>
                  </a:moveTo>
                  <a:lnTo>
                    <a:pt x="1965" y="2917"/>
                  </a:lnTo>
                  <a:lnTo>
                    <a:pt x="1786" y="3108"/>
                  </a:lnTo>
                  <a:lnTo>
                    <a:pt x="1596" y="2941"/>
                  </a:lnTo>
                  <a:lnTo>
                    <a:pt x="1596" y="2822"/>
                  </a:lnTo>
                  <a:close/>
                  <a:moveTo>
                    <a:pt x="1751" y="0"/>
                  </a:moveTo>
                  <a:cubicBezTo>
                    <a:pt x="1143" y="0"/>
                    <a:pt x="631" y="500"/>
                    <a:pt x="631" y="1108"/>
                  </a:cubicBezTo>
                  <a:lnTo>
                    <a:pt x="631" y="1405"/>
                  </a:lnTo>
                  <a:cubicBezTo>
                    <a:pt x="524" y="1501"/>
                    <a:pt x="453" y="1631"/>
                    <a:pt x="453" y="1762"/>
                  </a:cubicBezTo>
                  <a:cubicBezTo>
                    <a:pt x="453" y="2024"/>
                    <a:pt x="643" y="2215"/>
                    <a:pt x="893" y="2227"/>
                  </a:cubicBezTo>
                  <a:cubicBezTo>
                    <a:pt x="953" y="2441"/>
                    <a:pt x="1096" y="2596"/>
                    <a:pt x="1274" y="2703"/>
                  </a:cubicBezTo>
                  <a:lnTo>
                    <a:pt x="1274" y="2798"/>
                  </a:lnTo>
                  <a:lnTo>
                    <a:pt x="596" y="3060"/>
                  </a:lnTo>
                  <a:cubicBezTo>
                    <a:pt x="524" y="3096"/>
                    <a:pt x="0" y="3298"/>
                    <a:pt x="0" y="3965"/>
                  </a:cubicBezTo>
                  <a:lnTo>
                    <a:pt x="0" y="4560"/>
                  </a:lnTo>
                  <a:cubicBezTo>
                    <a:pt x="0" y="4656"/>
                    <a:pt x="72" y="4727"/>
                    <a:pt x="155" y="4727"/>
                  </a:cubicBezTo>
                  <a:lnTo>
                    <a:pt x="572" y="4727"/>
                  </a:lnTo>
                  <a:cubicBezTo>
                    <a:pt x="667" y="4727"/>
                    <a:pt x="738" y="4656"/>
                    <a:pt x="738" y="4560"/>
                  </a:cubicBezTo>
                  <a:cubicBezTo>
                    <a:pt x="738" y="4477"/>
                    <a:pt x="667" y="4406"/>
                    <a:pt x="572" y="4406"/>
                  </a:cubicBezTo>
                  <a:lnTo>
                    <a:pt x="322" y="4406"/>
                  </a:lnTo>
                  <a:lnTo>
                    <a:pt x="322" y="3965"/>
                  </a:lnTo>
                  <a:cubicBezTo>
                    <a:pt x="322" y="3513"/>
                    <a:pt x="679" y="3370"/>
                    <a:pt x="691" y="3370"/>
                  </a:cubicBezTo>
                  <a:lnTo>
                    <a:pt x="703" y="3370"/>
                  </a:lnTo>
                  <a:lnTo>
                    <a:pt x="1334" y="3132"/>
                  </a:lnTo>
                  <a:lnTo>
                    <a:pt x="1655" y="3465"/>
                  </a:lnTo>
                  <a:cubicBezTo>
                    <a:pt x="1691" y="3489"/>
                    <a:pt x="1739" y="3513"/>
                    <a:pt x="1774" y="3513"/>
                  </a:cubicBezTo>
                  <a:cubicBezTo>
                    <a:pt x="1822" y="3513"/>
                    <a:pt x="1870" y="3489"/>
                    <a:pt x="1893" y="3465"/>
                  </a:cubicBezTo>
                  <a:lnTo>
                    <a:pt x="2215" y="3132"/>
                  </a:lnTo>
                  <a:lnTo>
                    <a:pt x="2834" y="3394"/>
                  </a:lnTo>
                  <a:lnTo>
                    <a:pt x="2846" y="3394"/>
                  </a:lnTo>
                  <a:cubicBezTo>
                    <a:pt x="2870" y="3394"/>
                    <a:pt x="3227" y="3525"/>
                    <a:pt x="3227" y="3989"/>
                  </a:cubicBezTo>
                  <a:lnTo>
                    <a:pt x="3227" y="4418"/>
                  </a:lnTo>
                  <a:lnTo>
                    <a:pt x="1108" y="4418"/>
                  </a:lnTo>
                  <a:cubicBezTo>
                    <a:pt x="1024" y="4418"/>
                    <a:pt x="941" y="4489"/>
                    <a:pt x="941" y="4584"/>
                  </a:cubicBezTo>
                  <a:cubicBezTo>
                    <a:pt x="941" y="4668"/>
                    <a:pt x="1024" y="4739"/>
                    <a:pt x="1108" y="4739"/>
                  </a:cubicBezTo>
                  <a:lnTo>
                    <a:pt x="3382" y="4739"/>
                  </a:lnTo>
                  <a:cubicBezTo>
                    <a:pt x="3477" y="4739"/>
                    <a:pt x="3548" y="4668"/>
                    <a:pt x="3548" y="4584"/>
                  </a:cubicBezTo>
                  <a:lnTo>
                    <a:pt x="3548" y="3989"/>
                  </a:lnTo>
                  <a:cubicBezTo>
                    <a:pt x="3548" y="3298"/>
                    <a:pt x="3013" y="3084"/>
                    <a:pt x="2953" y="3060"/>
                  </a:cubicBezTo>
                  <a:lnTo>
                    <a:pt x="2298" y="2798"/>
                  </a:lnTo>
                  <a:lnTo>
                    <a:pt x="2298" y="2703"/>
                  </a:lnTo>
                  <a:cubicBezTo>
                    <a:pt x="2477" y="2596"/>
                    <a:pt x="2608" y="2441"/>
                    <a:pt x="2691" y="2227"/>
                  </a:cubicBezTo>
                  <a:cubicBezTo>
                    <a:pt x="2929" y="2215"/>
                    <a:pt x="3120" y="2001"/>
                    <a:pt x="3120" y="1762"/>
                  </a:cubicBezTo>
                  <a:cubicBezTo>
                    <a:pt x="3120" y="1620"/>
                    <a:pt x="3048" y="1489"/>
                    <a:pt x="2941" y="1405"/>
                  </a:cubicBezTo>
                  <a:lnTo>
                    <a:pt x="2941" y="1108"/>
                  </a:lnTo>
                  <a:cubicBezTo>
                    <a:pt x="2941" y="500"/>
                    <a:pt x="2429" y="0"/>
                    <a:pt x="1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10255;p54"/>
            <p:cNvSpPr/>
            <p:nvPr/>
          </p:nvSpPr>
          <p:spPr>
            <a:xfrm>
              <a:off x="5001448" y="3108498"/>
              <a:ext cx="113338" cy="151244"/>
            </a:xfrm>
            <a:custGeom>
              <a:avLst/>
              <a:gdLst/>
              <a:ahLst/>
              <a:cxnLst/>
              <a:rect l="l" t="t" r="r" b="b"/>
              <a:pathLst>
                <a:path w="3561" h="4752" extrusionOk="0">
                  <a:moveTo>
                    <a:pt x="1811" y="322"/>
                  </a:moveTo>
                  <a:cubicBezTo>
                    <a:pt x="2251" y="322"/>
                    <a:pt x="2585" y="679"/>
                    <a:pt x="2585" y="1096"/>
                  </a:cubicBezTo>
                  <a:lnTo>
                    <a:pt x="2585" y="1203"/>
                  </a:lnTo>
                  <a:lnTo>
                    <a:pt x="2573" y="1203"/>
                  </a:lnTo>
                  <a:cubicBezTo>
                    <a:pt x="2346" y="1144"/>
                    <a:pt x="2275" y="846"/>
                    <a:pt x="2263" y="846"/>
                  </a:cubicBezTo>
                  <a:cubicBezTo>
                    <a:pt x="2251" y="786"/>
                    <a:pt x="2204" y="727"/>
                    <a:pt x="2132" y="727"/>
                  </a:cubicBezTo>
                  <a:cubicBezTo>
                    <a:pt x="2124" y="725"/>
                    <a:pt x="2116" y="725"/>
                    <a:pt x="2107" y="725"/>
                  </a:cubicBezTo>
                  <a:cubicBezTo>
                    <a:pt x="2051" y="725"/>
                    <a:pt x="1986" y="756"/>
                    <a:pt x="1965" y="786"/>
                  </a:cubicBezTo>
                  <a:cubicBezTo>
                    <a:pt x="1692" y="1203"/>
                    <a:pt x="1037" y="1203"/>
                    <a:pt x="1025" y="1203"/>
                  </a:cubicBezTo>
                  <a:lnTo>
                    <a:pt x="965" y="1203"/>
                  </a:lnTo>
                  <a:lnTo>
                    <a:pt x="965" y="1096"/>
                  </a:lnTo>
                  <a:cubicBezTo>
                    <a:pt x="965" y="667"/>
                    <a:pt x="1322" y="322"/>
                    <a:pt x="1739" y="322"/>
                  </a:cubicBezTo>
                  <a:close/>
                  <a:moveTo>
                    <a:pt x="2751" y="1668"/>
                  </a:moveTo>
                  <a:cubicBezTo>
                    <a:pt x="2787" y="1703"/>
                    <a:pt x="2787" y="1727"/>
                    <a:pt x="2787" y="1763"/>
                  </a:cubicBezTo>
                  <a:cubicBezTo>
                    <a:pt x="2787" y="1798"/>
                    <a:pt x="2763" y="1846"/>
                    <a:pt x="2715" y="1858"/>
                  </a:cubicBezTo>
                  <a:lnTo>
                    <a:pt x="2715" y="1668"/>
                  </a:lnTo>
                  <a:close/>
                  <a:moveTo>
                    <a:pt x="858" y="1679"/>
                  </a:moveTo>
                  <a:lnTo>
                    <a:pt x="858" y="1894"/>
                  </a:lnTo>
                  <a:cubicBezTo>
                    <a:pt x="834" y="1858"/>
                    <a:pt x="799" y="1834"/>
                    <a:pt x="799" y="1775"/>
                  </a:cubicBezTo>
                  <a:cubicBezTo>
                    <a:pt x="799" y="1739"/>
                    <a:pt x="810" y="1715"/>
                    <a:pt x="834" y="1679"/>
                  </a:cubicBezTo>
                  <a:close/>
                  <a:moveTo>
                    <a:pt x="2096" y="1203"/>
                  </a:moveTo>
                  <a:cubicBezTo>
                    <a:pt x="2156" y="1322"/>
                    <a:pt x="2263" y="1441"/>
                    <a:pt x="2406" y="1501"/>
                  </a:cubicBezTo>
                  <a:lnTo>
                    <a:pt x="2406" y="1977"/>
                  </a:lnTo>
                  <a:cubicBezTo>
                    <a:pt x="2394" y="2263"/>
                    <a:pt x="2156" y="2501"/>
                    <a:pt x="1870" y="2501"/>
                  </a:cubicBezTo>
                  <a:lnTo>
                    <a:pt x="1727" y="2501"/>
                  </a:lnTo>
                  <a:cubicBezTo>
                    <a:pt x="1430" y="2501"/>
                    <a:pt x="1203" y="2263"/>
                    <a:pt x="1203" y="1977"/>
                  </a:cubicBezTo>
                  <a:lnTo>
                    <a:pt x="1203" y="1548"/>
                  </a:lnTo>
                  <a:cubicBezTo>
                    <a:pt x="1418" y="1525"/>
                    <a:pt x="1799" y="1441"/>
                    <a:pt x="2096" y="1203"/>
                  </a:cubicBezTo>
                  <a:close/>
                  <a:moveTo>
                    <a:pt x="1977" y="2834"/>
                  </a:moveTo>
                  <a:lnTo>
                    <a:pt x="1977" y="2918"/>
                  </a:lnTo>
                  <a:lnTo>
                    <a:pt x="1799" y="3108"/>
                  </a:lnTo>
                  <a:lnTo>
                    <a:pt x="1620" y="2941"/>
                  </a:lnTo>
                  <a:lnTo>
                    <a:pt x="1620" y="2834"/>
                  </a:lnTo>
                  <a:close/>
                  <a:moveTo>
                    <a:pt x="1751" y="1"/>
                  </a:moveTo>
                  <a:cubicBezTo>
                    <a:pt x="1144" y="1"/>
                    <a:pt x="632" y="501"/>
                    <a:pt x="632" y="1120"/>
                  </a:cubicBezTo>
                  <a:lnTo>
                    <a:pt x="632" y="1417"/>
                  </a:lnTo>
                  <a:cubicBezTo>
                    <a:pt x="537" y="1501"/>
                    <a:pt x="453" y="1644"/>
                    <a:pt x="453" y="1775"/>
                  </a:cubicBezTo>
                  <a:cubicBezTo>
                    <a:pt x="453" y="2025"/>
                    <a:pt x="656" y="2215"/>
                    <a:pt x="894" y="2239"/>
                  </a:cubicBezTo>
                  <a:cubicBezTo>
                    <a:pt x="953" y="2441"/>
                    <a:pt x="1096" y="2608"/>
                    <a:pt x="1275" y="2715"/>
                  </a:cubicBezTo>
                  <a:lnTo>
                    <a:pt x="1275" y="2799"/>
                  </a:lnTo>
                  <a:lnTo>
                    <a:pt x="596" y="3072"/>
                  </a:lnTo>
                  <a:cubicBezTo>
                    <a:pt x="537" y="3096"/>
                    <a:pt x="1" y="3311"/>
                    <a:pt x="1" y="3977"/>
                  </a:cubicBezTo>
                  <a:lnTo>
                    <a:pt x="1" y="4573"/>
                  </a:lnTo>
                  <a:cubicBezTo>
                    <a:pt x="1" y="4656"/>
                    <a:pt x="72" y="4739"/>
                    <a:pt x="156" y="4739"/>
                  </a:cubicBezTo>
                  <a:lnTo>
                    <a:pt x="572" y="4739"/>
                  </a:lnTo>
                  <a:cubicBezTo>
                    <a:pt x="668" y="4739"/>
                    <a:pt x="739" y="4656"/>
                    <a:pt x="739" y="4573"/>
                  </a:cubicBezTo>
                  <a:cubicBezTo>
                    <a:pt x="739" y="4477"/>
                    <a:pt x="668" y="4406"/>
                    <a:pt x="572" y="4406"/>
                  </a:cubicBezTo>
                  <a:lnTo>
                    <a:pt x="322" y="4406"/>
                  </a:lnTo>
                  <a:lnTo>
                    <a:pt x="322" y="3977"/>
                  </a:lnTo>
                  <a:cubicBezTo>
                    <a:pt x="322" y="3513"/>
                    <a:pt x="680" y="3382"/>
                    <a:pt x="691" y="3382"/>
                  </a:cubicBezTo>
                  <a:lnTo>
                    <a:pt x="715" y="3382"/>
                  </a:lnTo>
                  <a:lnTo>
                    <a:pt x="1334" y="3144"/>
                  </a:lnTo>
                  <a:lnTo>
                    <a:pt x="1668" y="3465"/>
                  </a:lnTo>
                  <a:cubicBezTo>
                    <a:pt x="1692" y="3501"/>
                    <a:pt x="1739" y="3513"/>
                    <a:pt x="1787" y="3513"/>
                  </a:cubicBezTo>
                  <a:cubicBezTo>
                    <a:pt x="1823" y="3513"/>
                    <a:pt x="1870" y="3501"/>
                    <a:pt x="1906" y="3465"/>
                  </a:cubicBezTo>
                  <a:lnTo>
                    <a:pt x="2215" y="3144"/>
                  </a:lnTo>
                  <a:lnTo>
                    <a:pt x="2835" y="3394"/>
                  </a:lnTo>
                  <a:lnTo>
                    <a:pt x="2858" y="3394"/>
                  </a:lnTo>
                  <a:cubicBezTo>
                    <a:pt x="2870" y="3394"/>
                    <a:pt x="3227" y="3525"/>
                    <a:pt x="3227" y="3989"/>
                  </a:cubicBezTo>
                  <a:lnTo>
                    <a:pt x="3227" y="4418"/>
                  </a:lnTo>
                  <a:lnTo>
                    <a:pt x="1108" y="4418"/>
                  </a:lnTo>
                  <a:cubicBezTo>
                    <a:pt x="1025" y="4418"/>
                    <a:pt x="953" y="4501"/>
                    <a:pt x="953" y="4585"/>
                  </a:cubicBezTo>
                  <a:cubicBezTo>
                    <a:pt x="953" y="4680"/>
                    <a:pt x="1025" y="4751"/>
                    <a:pt x="1108" y="4751"/>
                  </a:cubicBezTo>
                  <a:lnTo>
                    <a:pt x="3394" y="4751"/>
                  </a:lnTo>
                  <a:cubicBezTo>
                    <a:pt x="3477" y="4751"/>
                    <a:pt x="3549" y="4680"/>
                    <a:pt x="3549" y="4585"/>
                  </a:cubicBezTo>
                  <a:lnTo>
                    <a:pt x="3549" y="3989"/>
                  </a:lnTo>
                  <a:cubicBezTo>
                    <a:pt x="3561" y="3311"/>
                    <a:pt x="3037" y="3096"/>
                    <a:pt x="2966" y="3072"/>
                  </a:cubicBezTo>
                  <a:lnTo>
                    <a:pt x="2311" y="2799"/>
                  </a:lnTo>
                  <a:lnTo>
                    <a:pt x="2311" y="2715"/>
                  </a:lnTo>
                  <a:cubicBezTo>
                    <a:pt x="2489" y="2608"/>
                    <a:pt x="2620" y="2441"/>
                    <a:pt x="2692" y="2239"/>
                  </a:cubicBezTo>
                  <a:cubicBezTo>
                    <a:pt x="2930" y="2215"/>
                    <a:pt x="3120" y="2013"/>
                    <a:pt x="3120" y="1775"/>
                  </a:cubicBezTo>
                  <a:cubicBezTo>
                    <a:pt x="3120" y="1620"/>
                    <a:pt x="3049" y="1489"/>
                    <a:pt x="2942" y="1417"/>
                  </a:cubicBezTo>
                  <a:lnTo>
                    <a:pt x="2942" y="1120"/>
                  </a:lnTo>
                  <a:cubicBezTo>
                    <a:pt x="2942" y="501"/>
                    <a:pt x="2442" y="1"/>
                    <a:pt x="18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6" name="211 CuadroTexto"/>
          <p:cNvSpPr txBox="1">
            <a:spLocks noChangeArrowheads="1"/>
          </p:cNvSpPr>
          <p:nvPr/>
        </p:nvSpPr>
        <p:spPr bwMode="auto">
          <a:xfrm>
            <a:off x="450875" y="4793845"/>
            <a:ext cx="4471988" cy="340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4276" tIns="37139" rIns="74276" bIns="37139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1" charset="-128"/>
              </a:defRPr>
            </a:lvl9pPr>
          </a:lstStyle>
          <a:p>
            <a:pPr defTabSz="685701">
              <a:spcBef>
                <a:spcPct val="30000"/>
              </a:spcBef>
              <a:buClrTx/>
            </a:pPr>
            <a:r>
              <a:rPr lang="es-E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Fuente</a:t>
            </a:r>
            <a:r>
              <a:rPr lang="es-ES" altLang="es-AR" sz="750" i="1" kern="1200" dirty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: </a:t>
            </a:r>
            <a:r>
              <a:rPr lang="es-E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elaboración propia en base a información de CNV.</a:t>
            </a:r>
            <a:endParaRPr lang="en-US" altLang="es-AR" sz="750" i="1" kern="1200" dirty="0">
              <a:solidFill>
                <a:schemeClr val="tx2">
                  <a:lumMod val="50000"/>
                </a:schemeClr>
              </a:solidFill>
              <a:latin typeface="Encode Sans" panose="020B0604020202020204" charset="0"/>
              <a:cs typeface="+mn-cs"/>
            </a:endParaRPr>
          </a:p>
          <a:p>
            <a:pPr defTabSz="685701">
              <a:spcBef>
                <a:spcPct val="30000"/>
              </a:spcBef>
              <a:buClrTx/>
            </a:pPr>
            <a:r>
              <a:rPr lang="es-ES" altLang="es-AR" sz="750" i="1" kern="1200" dirty="0" smtClean="0">
                <a:solidFill>
                  <a:schemeClr val="tx2">
                    <a:lumMod val="50000"/>
                  </a:schemeClr>
                </a:solidFill>
                <a:latin typeface="Encode Sans" panose="020B0604020202020204" charset="0"/>
                <a:cs typeface="+mn-cs"/>
              </a:rPr>
              <a:t>* Una (1) emisora se encuentra en ambos regímenes. </a:t>
            </a:r>
          </a:p>
        </p:txBody>
      </p:sp>
    </p:spTree>
    <p:extLst>
      <p:ext uri="{BB962C8B-B14F-4D97-AF65-F5344CB8AC3E}">
        <p14:creationId xmlns:p14="http://schemas.microsoft.com/office/powerpoint/2010/main" val="73379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Plantilla CNV #2">
  <a:themeElements>
    <a:clrScheme name="CNV">
      <a:dk1>
        <a:srgbClr val="001E62"/>
      </a:dk1>
      <a:lt1>
        <a:srgbClr val="FFFFFF"/>
      </a:lt1>
      <a:dk2>
        <a:srgbClr val="00A9E0"/>
      </a:dk2>
      <a:lt2>
        <a:srgbClr val="027AB3"/>
      </a:lt2>
      <a:accent1>
        <a:srgbClr val="FFC600"/>
      </a:accent1>
      <a:accent2>
        <a:srgbClr val="7F7F7F"/>
      </a:accent2>
      <a:accent3>
        <a:srgbClr val="067BB3"/>
      </a:accent3>
      <a:accent4>
        <a:srgbClr val="001E62"/>
      </a:accent4>
      <a:accent5>
        <a:srgbClr val="4BACC6"/>
      </a:accent5>
      <a:accent6>
        <a:srgbClr val="FFC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Plantilla CNV #2">
  <a:themeElements>
    <a:clrScheme name="CNV">
      <a:dk1>
        <a:srgbClr val="001E62"/>
      </a:dk1>
      <a:lt1>
        <a:srgbClr val="FFFFFF"/>
      </a:lt1>
      <a:dk2>
        <a:srgbClr val="00A9E0"/>
      </a:dk2>
      <a:lt2>
        <a:srgbClr val="027AB3"/>
      </a:lt2>
      <a:accent1>
        <a:srgbClr val="FFC600"/>
      </a:accent1>
      <a:accent2>
        <a:srgbClr val="7F7F7F"/>
      </a:accent2>
      <a:accent3>
        <a:srgbClr val="067BB3"/>
      </a:accent3>
      <a:accent4>
        <a:srgbClr val="001E62"/>
      </a:accent4>
      <a:accent5>
        <a:srgbClr val="4BACC6"/>
      </a:accent5>
      <a:accent6>
        <a:srgbClr val="FFC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Plantilla CNV #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CNV">
  <a:themeElements>
    <a:clrScheme name="Simple Light">
      <a:dk1>
        <a:srgbClr val="B2CFEB"/>
      </a:dk1>
      <a:lt1>
        <a:srgbClr val="3D85C6"/>
      </a:lt1>
      <a:dk2>
        <a:srgbClr val="0B5394"/>
      </a:dk2>
      <a:lt2>
        <a:srgbClr val="EEEEEE"/>
      </a:lt2>
      <a:accent1>
        <a:srgbClr val="FFFFFF"/>
      </a:accent1>
      <a:accent2>
        <a:srgbClr val="B2CFEB"/>
      </a:accent2>
      <a:accent3>
        <a:srgbClr val="3D85C6"/>
      </a:accent3>
      <a:accent4>
        <a:srgbClr val="0B5394"/>
      </a:accent4>
      <a:accent5>
        <a:srgbClr val="B7B7B7"/>
      </a:accent5>
      <a:accent6>
        <a:srgbClr val="9E9E9E"/>
      </a:accent6>
      <a:hlink>
        <a:srgbClr val="0B539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CNV" id="{7424292C-81F3-4E3B-8298-E3B736002625}" vid="{75625455-8FDD-4CAE-B7E1-4CB0C44526D6}"/>
    </a:ext>
  </a:extLst>
</a:theme>
</file>

<file path=ppt/theme/theme5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3_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Paleta 2021">
    <a:dk1>
      <a:srgbClr val="50535C"/>
    </a:dk1>
    <a:lt1>
      <a:srgbClr val="FFFFFF"/>
    </a:lt1>
    <a:dk2>
      <a:srgbClr val="37BBED"/>
    </a:dk2>
    <a:lt2>
      <a:srgbClr val="37BBED"/>
    </a:lt2>
    <a:accent1>
      <a:srgbClr val="0085C7"/>
    </a:accent1>
    <a:accent2>
      <a:srgbClr val="D7DF23"/>
    </a:accent2>
    <a:accent3>
      <a:srgbClr val="B2B2B2"/>
    </a:accent3>
    <a:accent4>
      <a:srgbClr val="00A9E0"/>
    </a:accent4>
    <a:accent5>
      <a:srgbClr val="0085C7"/>
    </a:accent5>
    <a:accent6>
      <a:srgbClr val="B2B2B2"/>
    </a:accent6>
    <a:hlink>
      <a:srgbClr val="5F5F5F"/>
    </a:hlink>
    <a:folHlink>
      <a:srgbClr val="001E62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Paleta 2021">
    <a:dk1>
      <a:srgbClr val="50535C"/>
    </a:dk1>
    <a:lt1>
      <a:srgbClr val="FFFFFF"/>
    </a:lt1>
    <a:dk2>
      <a:srgbClr val="37BBED"/>
    </a:dk2>
    <a:lt2>
      <a:srgbClr val="37BBED"/>
    </a:lt2>
    <a:accent1>
      <a:srgbClr val="0085C7"/>
    </a:accent1>
    <a:accent2>
      <a:srgbClr val="D7DF23"/>
    </a:accent2>
    <a:accent3>
      <a:srgbClr val="B2B2B2"/>
    </a:accent3>
    <a:accent4>
      <a:srgbClr val="00A9E0"/>
    </a:accent4>
    <a:accent5>
      <a:srgbClr val="0085C7"/>
    </a:accent5>
    <a:accent6>
      <a:srgbClr val="B2B2B2"/>
    </a:accent6>
    <a:hlink>
      <a:srgbClr val="5F5F5F"/>
    </a:hlink>
    <a:folHlink>
      <a:srgbClr val="001E62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Paleta 2021">
    <a:dk1>
      <a:srgbClr val="50535C"/>
    </a:dk1>
    <a:lt1>
      <a:srgbClr val="FFFFFF"/>
    </a:lt1>
    <a:dk2>
      <a:srgbClr val="37BBED"/>
    </a:dk2>
    <a:lt2>
      <a:srgbClr val="37BBED"/>
    </a:lt2>
    <a:accent1>
      <a:srgbClr val="0085C7"/>
    </a:accent1>
    <a:accent2>
      <a:srgbClr val="D7DF23"/>
    </a:accent2>
    <a:accent3>
      <a:srgbClr val="B2B2B2"/>
    </a:accent3>
    <a:accent4>
      <a:srgbClr val="00A9E0"/>
    </a:accent4>
    <a:accent5>
      <a:srgbClr val="0085C7"/>
    </a:accent5>
    <a:accent6>
      <a:srgbClr val="B2B2B2"/>
    </a:accent6>
    <a:hlink>
      <a:srgbClr val="5F5F5F"/>
    </a:hlink>
    <a:folHlink>
      <a:srgbClr val="001E62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Paleta 2021">
    <a:dk1>
      <a:srgbClr val="50535C"/>
    </a:dk1>
    <a:lt1>
      <a:srgbClr val="FFFFFF"/>
    </a:lt1>
    <a:dk2>
      <a:srgbClr val="37BBED"/>
    </a:dk2>
    <a:lt2>
      <a:srgbClr val="37BBED"/>
    </a:lt2>
    <a:accent1>
      <a:srgbClr val="0085C7"/>
    </a:accent1>
    <a:accent2>
      <a:srgbClr val="D7DF23"/>
    </a:accent2>
    <a:accent3>
      <a:srgbClr val="B2B2B2"/>
    </a:accent3>
    <a:accent4>
      <a:srgbClr val="00A9E0"/>
    </a:accent4>
    <a:accent5>
      <a:srgbClr val="0085C7"/>
    </a:accent5>
    <a:accent6>
      <a:srgbClr val="B2B2B2"/>
    </a:accent6>
    <a:hlink>
      <a:srgbClr val="5F5F5F"/>
    </a:hlink>
    <a:folHlink>
      <a:srgbClr val="001E62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Paleta 2021">
    <a:dk1>
      <a:srgbClr val="50535C"/>
    </a:dk1>
    <a:lt1>
      <a:srgbClr val="FFFFFF"/>
    </a:lt1>
    <a:dk2>
      <a:srgbClr val="37BBED"/>
    </a:dk2>
    <a:lt2>
      <a:srgbClr val="37BBED"/>
    </a:lt2>
    <a:accent1>
      <a:srgbClr val="0085C7"/>
    </a:accent1>
    <a:accent2>
      <a:srgbClr val="D7DF23"/>
    </a:accent2>
    <a:accent3>
      <a:srgbClr val="B2B2B2"/>
    </a:accent3>
    <a:accent4>
      <a:srgbClr val="00A9E0"/>
    </a:accent4>
    <a:accent5>
      <a:srgbClr val="0085C7"/>
    </a:accent5>
    <a:accent6>
      <a:srgbClr val="B2B2B2"/>
    </a:accent6>
    <a:hlink>
      <a:srgbClr val="5F5F5F"/>
    </a:hlink>
    <a:folHlink>
      <a:srgbClr val="001E62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6.xml><?xml version="1.0" encoding="utf-8"?>
<a:themeOverride xmlns:a="http://schemas.openxmlformats.org/drawingml/2006/main">
  <a:clrScheme name="Paleta 2021">
    <a:dk1>
      <a:srgbClr val="50535C"/>
    </a:dk1>
    <a:lt1>
      <a:srgbClr val="FFFFFF"/>
    </a:lt1>
    <a:dk2>
      <a:srgbClr val="37BBED"/>
    </a:dk2>
    <a:lt2>
      <a:srgbClr val="37BBED"/>
    </a:lt2>
    <a:accent1>
      <a:srgbClr val="0085C7"/>
    </a:accent1>
    <a:accent2>
      <a:srgbClr val="D7DF23"/>
    </a:accent2>
    <a:accent3>
      <a:srgbClr val="B2B2B2"/>
    </a:accent3>
    <a:accent4>
      <a:srgbClr val="00A9E0"/>
    </a:accent4>
    <a:accent5>
      <a:srgbClr val="0085C7"/>
    </a:accent5>
    <a:accent6>
      <a:srgbClr val="B2B2B2"/>
    </a:accent6>
    <a:hlink>
      <a:srgbClr val="5F5F5F"/>
    </a:hlink>
    <a:folHlink>
      <a:srgbClr val="001E62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Paleta 2021">
    <a:dk1>
      <a:srgbClr val="50535C"/>
    </a:dk1>
    <a:lt1>
      <a:srgbClr val="FFFFFF"/>
    </a:lt1>
    <a:dk2>
      <a:srgbClr val="37BBED"/>
    </a:dk2>
    <a:lt2>
      <a:srgbClr val="37BBED"/>
    </a:lt2>
    <a:accent1>
      <a:srgbClr val="0085C7"/>
    </a:accent1>
    <a:accent2>
      <a:srgbClr val="D7DF23"/>
    </a:accent2>
    <a:accent3>
      <a:srgbClr val="B2B2B2"/>
    </a:accent3>
    <a:accent4>
      <a:srgbClr val="00A9E0"/>
    </a:accent4>
    <a:accent5>
      <a:srgbClr val="0085C7"/>
    </a:accent5>
    <a:accent6>
      <a:srgbClr val="B2B2B2"/>
    </a:accent6>
    <a:hlink>
      <a:srgbClr val="5F5F5F"/>
    </a:hlink>
    <a:folHlink>
      <a:srgbClr val="001E62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Paleta 2021">
    <a:dk1>
      <a:srgbClr val="50535C"/>
    </a:dk1>
    <a:lt1>
      <a:srgbClr val="FFFFFF"/>
    </a:lt1>
    <a:dk2>
      <a:srgbClr val="37BBED"/>
    </a:dk2>
    <a:lt2>
      <a:srgbClr val="37BBED"/>
    </a:lt2>
    <a:accent1>
      <a:srgbClr val="0085C7"/>
    </a:accent1>
    <a:accent2>
      <a:srgbClr val="D7DF23"/>
    </a:accent2>
    <a:accent3>
      <a:srgbClr val="B2B2B2"/>
    </a:accent3>
    <a:accent4>
      <a:srgbClr val="00A9E0"/>
    </a:accent4>
    <a:accent5>
      <a:srgbClr val="0085C7"/>
    </a:accent5>
    <a:accent6>
      <a:srgbClr val="B2B2B2"/>
    </a:accent6>
    <a:hlink>
      <a:srgbClr val="5F5F5F"/>
    </a:hlink>
    <a:folHlink>
      <a:srgbClr val="001E62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9.xml><?xml version="1.0" encoding="utf-8"?>
<a:themeOverride xmlns:a="http://schemas.openxmlformats.org/drawingml/2006/main">
  <a:clrScheme name="Paleta 2021">
    <a:dk1>
      <a:srgbClr val="50535C"/>
    </a:dk1>
    <a:lt1>
      <a:srgbClr val="FFFFFF"/>
    </a:lt1>
    <a:dk2>
      <a:srgbClr val="37BBED"/>
    </a:dk2>
    <a:lt2>
      <a:srgbClr val="37BBED"/>
    </a:lt2>
    <a:accent1>
      <a:srgbClr val="0085C7"/>
    </a:accent1>
    <a:accent2>
      <a:srgbClr val="D7DF23"/>
    </a:accent2>
    <a:accent3>
      <a:srgbClr val="B2B2B2"/>
    </a:accent3>
    <a:accent4>
      <a:srgbClr val="00A9E0"/>
    </a:accent4>
    <a:accent5>
      <a:srgbClr val="0085C7"/>
    </a:accent5>
    <a:accent6>
      <a:srgbClr val="B2B2B2"/>
    </a:accent6>
    <a:hlink>
      <a:srgbClr val="5F5F5F"/>
    </a:hlink>
    <a:folHlink>
      <a:srgbClr val="001E62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Paleta 2021">
    <a:dk1>
      <a:srgbClr val="50535C"/>
    </a:dk1>
    <a:lt1>
      <a:srgbClr val="FFFFFF"/>
    </a:lt1>
    <a:dk2>
      <a:srgbClr val="37BBED"/>
    </a:dk2>
    <a:lt2>
      <a:srgbClr val="37BBED"/>
    </a:lt2>
    <a:accent1>
      <a:srgbClr val="0085C7"/>
    </a:accent1>
    <a:accent2>
      <a:srgbClr val="D7DF23"/>
    </a:accent2>
    <a:accent3>
      <a:srgbClr val="B2B2B2"/>
    </a:accent3>
    <a:accent4>
      <a:srgbClr val="00A9E0"/>
    </a:accent4>
    <a:accent5>
      <a:srgbClr val="0085C7"/>
    </a:accent5>
    <a:accent6>
      <a:srgbClr val="B2B2B2"/>
    </a:accent6>
    <a:hlink>
      <a:srgbClr val="5F5F5F"/>
    </a:hlink>
    <a:folHlink>
      <a:srgbClr val="001E62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Paleta 2021">
    <a:dk1>
      <a:srgbClr val="50535C"/>
    </a:dk1>
    <a:lt1>
      <a:srgbClr val="FFFFFF"/>
    </a:lt1>
    <a:dk2>
      <a:srgbClr val="37BBED"/>
    </a:dk2>
    <a:lt2>
      <a:srgbClr val="37BBED"/>
    </a:lt2>
    <a:accent1>
      <a:srgbClr val="0085C7"/>
    </a:accent1>
    <a:accent2>
      <a:srgbClr val="D7DF23"/>
    </a:accent2>
    <a:accent3>
      <a:srgbClr val="B2B2B2"/>
    </a:accent3>
    <a:accent4>
      <a:srgbClr val="00A9E0"/>
    </a:accent4>
    <a:accent5>
      <a:srgbClr val="0085C7"/>
    </a:accent5>
    <a:accent6>
      <a:srgbClr val="B2B2B2"/>
    </a:accent6>
    <a:hlink>
      <a:srgbClr val="5F5F5F"/>
    </a:hlink>
    <a:folHlink>
      <a:srgbClr val="001E62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Paleta 2021">
    <a:dk1>
      <a:srgbClr val="50535C"/>
    </a:dk1>
    <a:lt1>
      <a:srgbClr val="FFFFFF"/>
    </a:lt1>
    <a:dk2>
      <a:srgbClr val="37BBED"/>
    </a:dk2>
    <a:lt2>
      <a:srgbClr val="37BBED"/>
    </a:lt2>
    <a:accent1>
      <a:srgbClr val="0085C7"/>
    </a:accent1>
    <a:accent2>
      <a:srgbClr val="D7DF23"/>
    </a:accent2>
    <a:accent3>
      <a:srgbClr val="B2B2B2"/>
    </a:accent3>
    <a:accent4>
      <a:srgbClr val="00A9E0"/>
    </a:accent4>
    <a:accent5>
      <a:srgbClr val="0085C7"/>
    </a:accent5>
    <a:accent6>
      <a:srgbClr val="B2B2B2"/>
    </a:accent6>
    <a:hlink>
      <a:srgbClr val="5F5F5F"/>
    </a:hlink>
    <a:folHlink>
      <a:srgbClr val="001E62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Paleta 2021">
    <a:dk1>
      <a:srgbClr val="50535C"/>
    </a:dk1>
    <a:lt1>
      <a:srgbClr val="FFFFFF"/>
    </a:lt1>
    <a:dk2>
      <a:srgbClr val="37BBED"/>
    </a:dk2>
    <a:lt2>
      <a:srgbClr val="37BBED"/>
    </a:lt2>
    <a:accent1>
      <a:srgbClr val="0085C7"/>
    </a:accent1>
    <a:accent2>
      <a:srgbClr val="D7DF23"/>
    </a:accent2>
    <a:accent3>
      <a:srgbClr val="B2B2B2"/>
    </a:accent3>
    <a:accent4>
      <a:srgbClr val="00A9E0"/>
    </a:accent4>
    <a:accent5>
      <a:srgbClr val="0085C7"/>
    </a:accent5>
    <a:accent6>
      <a:srgbClr val="B2B2B2"/>
    </a:accent6>
    <a:hlink>
      <a:srgbClr val="5F5F5F"/>
    </a:hlink>
    <a:folHlink>
      <a:srgbClr val="001E62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Paleta 2021">
    <a:dk1>
      <a:srgbClr val="50535C"/>
    </a:dk1>
    <a:lt1>
      <a:srgbClr val="FFFFFF"/>
    </a:lt1>
    <a:dk2>
      <a:srgbClr val="37BBED"/>
    </a:dk2>
    <a:lt2>
      <a:srgbClr val="37BBED"/>
    </a:lt2>
    <a:accent1>
      <a:srgbClr val="0085C7"/>
    </a:accent1>
    <a:accent2>
      <a:srgbClr val="D7DF23"/>
    </a:accent2>
    <a:accent3>
      <a:srgbClr val="B2B2B2"/>
    </a:accent3>
    <a:accent4>
      <a:srgbClr val="00A9E0"/>
    </a:accent4>
    <a:accent5>
      <a:srgbClr val="0085C7"/>
    </a:accent5>
    <a:accent6>
      <a:srgbClr val="B2B2B2"/>
    </a:accent6>
    <a:hlink>
      <a:srgbClr val="5F5F5F"/>
    </a:hlink>
    <a:folHlink>
      <a:srgbClr val="001E62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Paleta 2021">
    <a:dk1>
      <a:srgbClr val="50535C"/>
    </a:dk1>
    <a:lt1>
      <a:srgbClr val="FFFFFF"/>
    </a:lt1>
    <a:dk2>
      <a:srgbClr val="37BBED"/>
    </a:dk2>
    <a:lt2>
      <a:srgbClr val="37BBED"/>
    </a:lt2>
    <a:accent1>
      <a:srgbClr val="0085C7"/>
    </a:accent1>
    <a:accent2>
      <a:srgbClr val="D7DF23"/>
    </a:accent2>
    <a:accent3>
      <a:srgbClr val="B2B2B2"/>
    </a:accent3>
    <a:accent4>
      <a:srgbClr val="00A9E0"/>
    </a:accent4>
    <a:accent5>
      <a:srgbClr val="0085C7"/>
    </a:accent5>
    <a:accent6>
      <a:srgbClr val="B2B2B2"/>
    </a:accent6>
    <a:hlink>
      <a:srgbClr val="5F5F5F"/>
    </a:hlink>
    <a:folHlink>
      <a:srgbClr val="001E62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Paleta 2021">
    <a:dk1>
      <a:srgbClr val="50535C"/>
    </a:dk1>
    <a:lt1>
      <a:srgbClr val="FFFFFF"/>
    </a:lt1>
    <a:dk2>
      <a:srgbClr val="37BBED"/>
    </a:dk2>
    <a:lt2>
      <a:srgbClr val="37BBED"/>
    </a:lt2>
    <a:accent1>
      <a:srgbClr val="0085C7"/>
    </a:accent1>
    <a:accent2>
      <a:srgbClr val="D7DF23"/>
    </a:accent2>
    <a:accent3>
      <a:srgbClr val="B2B2B2"/>
    </a:accent3>
    <a:accent4>
      <a:srgbClr val="00A9E0"/>
    </a:accent4>
    <a:accent5>
      <a:srgbClr val="0085C7"/>
    </a:accent5>
    <a:accent6>
      <a:srgbClr val="B2B2B2"/>
    </a:accent6>
    <a:hlink>
      <a:srgbClr val="5F5F5F"/>
    </a:hlink>
    <a:folHlink>
      <a:srgbClr val="001E62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20490</TotalTime>
  <Words>2850</Words>
  <Application>Microsoft Office PowerPoint</Application>
  <PresentationFormat>Presentación en pantalla (16:9)</PresentationFormat>
  <Paragraphs>441</Paragraphs>
  <Slides>35</Slides>
  <Notes>35</Notes>
  <HiddenSlides>0</HiddenSlides>
  <MMClips>0</MMClips>
  <ScaleCrop>false</ScaleCrop>
  <HeadingPairs>
    <vt:vector size="6" baseType="variant">
      <vt:variant>
        <vt:lpstr>Fuentes usadas</vt:lpstr>
      </vt:variant>
      <vt:variant>
        <vt:i4>15</vt:i4>
      </vt:variant>
      <vt:variant>
        <vt:lpstr>Tema</vt:lpstr>
      </vt:variant>
      <vt:variant>
        <vt:i4>8</vt:i4>
      </vt:variant>
      <vt:variant>
        <vt:lpstr>Títulos de diapositiva</vt:lpstr>
      </vt:variant>
      <vt:variant>
        <vt:i4>35</vt:i4>
      </vt:variant>
    </vt:vector>
  </HeadingPairs>
  <TitlesOfParts>
    <vt:vector size="58" baseType="lpstr">
      <vt:lpstr>Encode Sans</vt:lpstr>
      <vt:lpstr>Wingdings</vt:lpstr>
      <vt:lpstr>Proxima Nova</vt:lpstr>
      <vt:lpstr>ヒラギノ角ゴ Pro W3</vt:lpstr>
      <vt:lpstr>Abadi</vt:lpstr>
      <vt:lpstr>Times New Roman</vt:lpstr>
      <vt:lpstr>Proxima Nova Semibold</vt:lpstr>
      <vt:lpstr>Arial</vt:lpstr>
      <vt:lpstr>Raleway</vt:lpstr>
      <vt:lpstr>Roboto Black</vt:lpstr>
      <vt:lpstr>Proxima Nova Extrabold</vt:lpstr>
      <vt:lpstr>Raleway Thin</vt:lpstr>
      <vt:lpstr>Roboto</vt:lpstr>
      <vt:lpstr>Roboto Thin</vt:lpstr>
      <vt:lpstr>Calibri</vt:lpstr>
      <vt:lpstr>1_Plantilla CNV #2</vt:lpstr>
      <vt:lpstr>2_Plantilla CNV #2</vt:lpstr>
      <vt:lpstr>3_Plantilla CNV #2</vt:lpstr>
      <vt:lpstr>TemaCNV</vt:lpstr>
      <vt:lpstr>Slidesgo Final Pages</vt:lpstr>
      <vt:lpstr>1_Slidesgo Final Pages</vt:lpstr>
      <vt:lpstr>2_Slidesgo Final Pages</vt:lpstr>
      <vt:lpstr>3_Slidesgo Final Pages</vt:lpstr>
      <vt:lpstr>Presentación de PowerPoint</vt:lpstr>
      <vt:lpstr>Índice</vt:lpstr>
      <vt:lpstr>01  Novedades</vt:lpstr>
      <vt:lpstr>Presentación de PowerPoint</vt:lpstr>
      <vt:lpstr>Resumen Ejecutivo</vt:lpstr>
      <vt:lpstr>Presentación de PowerPoint</vt:lpstr>
      <vt:lpstr>Presentación de PowerPoint</vt:lpstr>
      <vt:lpstr>02  Mercado Primario  </vt:lpstr>
      <vt:lpstr>Ecosistema del Mercado de Capitales</vt:lpstr>
      <vt:lpstr>Ecosistema del Mercado de Capitales</vt:lpstr>
      <vt:lpstr>Presentación de PowerPoint</vt:lpstr>
      <vt:lpstr>Presentación de PowerPoint</vt:lpstr>
      <vt:lpstr>Presentación de PowerPoint</vt:lpstr>
      <vt:lpstr>Stocks mercado de capitales &amp; sistema bancario (SPNF)</vt:lpstr>
      <vt:lpstr>Stock Financiamiento mercado de capitales &amp; sistema bancario (SPNF)</vt:lpstr>
      <vt:lpstr>03  Mercado Secundario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Cuentas Comitentes</vt:lpstr>
      <vt:lpstr>04  Mercado de Acciones</vt:lpstr>
      <vt:lpstr>MERCADO DE ACCIONES – Capitalización bursátil y Free Float </vt:lpstr>
      <vt:lpstr>Negociación Mercado de Contado – Renta Variable</vt:lpstr>
      <vt:lpstr>Acciones Mercado Local y ADRs</vt:lpstr>
      <vt:lpstr>Liquidez Mercado de Acciones</vt:lpstr>
      <vt:lpstr>05  Fondos Comunes de Inversión abiertos</vt:lpstr>
      <vt:lpstr>Fondos Comunes de Inversión Abiertos </vt:lpstr>
      <vt:lpstr>Fondos Comunes de Inversión Abiertos </vt:lpstr>
      <vt:lpstr>Fondos Comunes de Inversión Abiertos </vt:lpstr>
      <vt:lpstr>Fondos Comunes de Inversión Abiertos</vt:lpstr>
      <vt:lpstr>Evolución de Inversores de Fondos Comunes de Inversión</vt:lpstr>
      <vt:lpstr>Evolución de Inversores FCI - modalidad tradicional -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principal</dc:title>
  <dc:creator>CNVnotebook</dc:creator>
  <cp:lastModifiedBy>Anahí Alujas</cp:lastModifiedBy>
  <cp:revision>941</cp:revision>
  <cp:lastPrinted>2022-05-17T19:36:52Z</cp:lastPrinted>
  <dcterms:modified xsi:type="dcterms:W3CDTF">2022-09-05T13:50:51Z</dcterms:modified>
</cp:coreProperties>
</file>