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3.xml" ContentType="application/vnd.openxmlformats-officedocument.themeOverr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theme/themeOverride14.xml" ContentType="application/vnd.openxmlformats-officedocument.themeOverr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theme/themeOverride16.xml" ContentType="application/vnd.openxmlformats-officedocument.themeOverride+xml"/>
  <Override PartName="/ppt/charts/chart16.xml" ContentType="application/vnd.openxmlformats-officedocument.drawingml.chart+xml"/>
  <Override PartName="/ppt/theme/themeOverride17.xml" ContentType="application/vnd.openxmlformats-officedocument.themeOverr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8.xml" ContentType="application/vnd.openxmlformats-officedocument.themeOverrid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9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0.xml" ContentType="application/vnd.openxmlformats-officedocument.themeOverrid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1.xml" ContentType="application/vnd.openxmlformats-officedocument.themeOverrid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2.xml" ContentType="application/vnd.openxmlformats-officedocument.themeOverride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3.xml" ContentType="application/vnd.openxmlformats-officedocument.themeOverrid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4.xml" ContentType="application/vnd.openxmlformats-officedocument.themeOverride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theme/themeOverride25.xml" ContentType="application/vnd.openxmlformats-officedocument.themeOverride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6.xml" ContentType="application/vnd.openxmlformats-officedocument.themeOverr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7.xml" ContentType="application/vnd.openxmlformats-officedocument.themeOverr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81" r:id="rId2"/>
    <p:sldMasterId id="2147483701" r:id="rId3"/>
    <p:sldMasterId id="2147483707" r:id="rId4"/>
    <p:sldMasterId id="2147483729" r:id="rId5"/>
    <p:sldMasterId id="2147483731" r:id="rId6"/>
    <p:sldMasterId id="2147483733" r:id="rId7"/>
    <p:sldMasterId id="2147483735" r:id="rId8"/>
  </p:sldMasterIdLst>
  <p:notesMasterIdLst>
    <p:notesMasterId r:id="rId44"/>
  </p:notesMasterIdLst>
  <p:handoutMasterIdLst>
    <p:handoutMasterId r:id="rId45"/>
  </p:handoutMasterIdLst>
  <p:sldIdLst>
    <p:sldId id="256" r:id="rId9"/>
    <p:sldId id="789" r:id="rId10"/>
    <p:sldId id="393" r:id="rId11"/>
    <p:sldId id="394" r:id="rId12"/>
    <p:sldId id="817" r:id="rId13"/>
    <p:sldId id="818" r:id="rId14"/>
    <p:sldId id="819" r:id="rId15"/>
    <p:sldId id="259" r:id="rId16"/>
    <p:sldId id="813" r:id="rId17"/>
    <p:sldId id="801" r:id="rId18"/>
    <p:sldId id="797" r:id="rId19"/>
    <p:sldId id="821" r:id="rId20"/>
    <p:sldId id="799" r:id="rId21"/>
    <p:sldId id="679" r:id="rId22"/>
    <p:sldId id="681" r:id="rId23"/>
    <p:sldId id="309" r:id="rId24"/>
    <p:sldId id="791" r:id="rId25"/>
    <p:sldId id="794" r:id="rId26"/>
    <p:sldId id="792" r:id="rId27"/>
    <p:sldId id="795" r:id="rId28"/>
    <p:sldId id="802" r:id="rId29"/>
    <p:sldId id="788" r:id="rId30"/>
    <p:sldId id="387" r:id="rId31"/>
    <p:sldId id="761" r:id="rId32"/>
    <p:sldId id="809" r:id="rId33"/>
    <p:sldId id="812" r:id="rId34"/>
    <p:sldId id="434" r:id="rId35"/>
    <p:sldId id="389" r:id="rId36"/>
    <p:sldId id="810" r:id="rId37"/>
    <p:sldId id="815" r:id="rId38"/>
    <p:sldId id="807" r:id="rId39"/>
    <p:sldId id="820" r:id="rId40"/>
    <p:sldId id="816" r:id="rId41"/>
    <p:sldId id="814" r:id="rId42"/>
    <p:sldId id="790" r:id="rId43"/>
  </p:sldIdLst>
  <p:sldSz cx="9144000" cy="5143500" type="screen16x9"/>
  <p:notesSz cx="9236075" cy="7010400"/>
  <p:embeddedFontLst>
    <p:embeddedFont>
      <p:font typeface="Encode Sans" pitchFamily="2" charset="0"/>
      <p:regular r:id="rId46"/>
      <p:bold r:id="rId47"/>
    </p:embeddedFont>
    <p:embeddedFont>
      <p:font typeface="Proxima Nova" panose="020B0604020202020204" charset="0"/>
      <p:regular r:id="rId48"/>
      <p:bold r:id="rId49"/>
      <p:italic r:id="rId50"/>
      <p:boldItalic r:id="rId51"/>
    </p:embeddedFont>
    <p:embeddedFont>
      <p:font typeface="Abadi" panose="020B0604020202020204" charset="0"/>
      <p:regular r:id="rId52"/>
    </p:embeddedFont>
    <p:embeddedFont>
      <p:font typeface="Proxima Nova Semibold" panose="020B0604020202020204" charset="0"/>
      <p:regular r:id="rId53"/>
      <p:bold r:id="rId54"/>
      <p:boldItalic r:id="rId55"/>
    </p:embeddedFont>
    <p:embeddedFont>
      <p:font typeface="Raleway" panose="020B0604020202020204" charset="0"/>
      <p:regular r:id="rId56"/>
      <p:bold r:id="rId57"/>
      <p:italic r:id="rId58"/>
      <p:boldItalic r:id="rId59"/>
    </p:embeddedFont>
    <p:embeddedFont>
      <p:font typeface="Roboto Black" pitchFamily="2" charset="0"/>
      <p:regular r:id="rId60"/>
      <p:bold r:id="rId61"/>
      <p:boldItalic r:id="rId62"/>
    </p:embeddedFont>
    <p:embeddedFont>
      <p:font typeface="Proxima Nova Extrabold" panose="020B0604020202020204" charset="0"/>
      <p:bold r:id="rId63"/>
    </p:embeddedFont>
    <p:embeddedFont>
      <p:font typeface="Raleway Thin" panose="020B0604020202020204" charset="0"/>
      <p:regular r:id="rId64"/>
      <p:bold r:id="rId65"/>
      <p:italic r:id="rId66"/>
      <p:boldItalic r:id="rId67"/>
    </p:embeddedFont>
    <p:embeddedFont>
      <p:font typeface="Roboto" pitchFamily="2" charset="0"/>
      <p:regular r:id="rId68"/>
      <p:bold r:id="rId69"/>
      <p:italic r:id="rId70"/>
      <p:boldItalic r:id="rId71"/>
    </p:embeddedFont>
    <p:embeddedFont>
      <p:font typeface="Roboto Thin" pitchFamily="2" charset="0"/>
      <p:regular r:id="rId72"/>
      <p:italic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RIANO IBAÑEZ" initials="DMI" lastIdx="9" clrIdx="0">
    <p:extLst/>
  </p:cmAuthor>
  <p:cmAuthor id="2" name="UsuarioCNV" initials="U" lastIdx="5" clrIdx="1">
    <p:extLst/>
  </p:cmAuthor>
  <p:cmAuthor id="3" name="Matías Isasa" initials="MI" lastIdx="2" clrIdx="2">
    <p:extLst>
      <p:ext uri="{19B8F6BF-5375-455C-9EA6-DF929625EA0E}">
        <p15:presenceInfo xmlns:p15="http://schemas.microsoft.com/office/powerpoint/2012/main" userId="S-1-5-21-82539751-1845303078-1616717593-29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CCCC00"/>
    <a:srgbClr val="F2F96B"/>
    <a:srgbClr val="EAF50F"/>
    <a:srgbClr val="F7DBB5"/>
    <a:srgbClr val="FAC0B2"/>
    <a:srgbClr val="37B9EC"/>
    <a:srgbClr val="D7D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89BA1B-C187-40F1-9E16-7BE02DD4B409}">
  <a:tblStyle styleId="{3089BA1B-C187-40F1-9E16-7BE02DD4B4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2875" autoAdjust="0"/>
  </p:normalViewPr>
  <p:slideViewPr>
    <p:cSldViewPr snapToGrid="0">
      <p:cViewPr varScale="1">
        <p:scale>
          <a:sx n="106" d="100"/>
          <a:sy n="106" d="100"/>
        </p:scale>
        <p:origin x="196" y="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3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74" Type="http://schemas.openxmlformats.org/officeDocument/2006/relationships/font" Target="fonts/font29.fntdata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6.fntdata"/><Relationship Id="rId82" Type="http://schemas.openxmlformats.org/officeDocument/2006/relationships/tableStyles" Target="tableStyles.xml"/><Relationship Id="rId90" Type="http://schemas.microsoft.com/office/2016/11/relationships/changesInfo" Target="changesInfos/changesInfo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font" Target="fonts/font3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openxmlformats.org/officeDocument/2006/relationships/font" Target="fonts/font3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66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Mariano Ibañez" userId="6306b83f-cd9d-43a6-93b5-760b4c09b6d4" providerId="ADAL" clId="{D8DB46A5-F8CE-4F5E-8392-B9E1BB5FED65}"/>
    <pc:docChg chg="custSel addSld modSld sldOrd">
      <pc:chgData name="Daniel Mariano Ibañez" userId="6306b83f-cd9d-43a6-93b5-760b4c09b6d4" providerId="ADAL" clId="{D8DB46A5-F8CE-4F5E-8392-B9E1BB5FED65}" dt="2021-06-10T00:42:12.187" v="218" actId="6549"/>
      <pc:docMkLst>
        <pc:docMk/>
      </pc:docMkLst>
      <pc:sldChg chg="modSp mod">
        <pc:chgData name="Daniel Mariano Ibañez" userId="6306b83f-cd9d-43a6-93b5-760b4c09b6d4" providerId="ADAL" clId="{D8DB46A5-F8CE-4F5E-8392-B9E1BB5FED65}" dt="2021-06-10T00:42:12.187" v="218" actId="6549"/>
        <pc:sldMkLst>
          <pc:docMk/>
          <pc:sldMk cId="4127785012" sldId="372"/>
        </pc:sldMkLst>
        <pc:spChg chg="mod">
          <ac:chgData name="Daniel Mariano Ibañez" userId="6306b83f-cd9d-43a6-93b5-760b4c09b6d4" providerId="ADAL" clId="{D8DB46A5-F8CE-4F5E-8392-B9E1BB5FED65}" dt="2021-06-10T00:42:12.187" v="218" actId="6549"/>
          <ac:spMkLst>
            <pc:docMk/>
            <pc:sldMk cId="4127785012" sldId="372"/>
            <ac:spMk id="7" creationId="{00000000-0000-0000-0000-000000000000}"/>
          </ac:spMkLst>
        </pc:spChg>
      </pc:sldChg>
      <pc:sldChg chg="modSp mod">
        <pc:chgData name="Daniel Mariano Ibañez" userId="6306b83f-cd9d-43a6-93b5-760b4c09b6d4" providerId="ADAL" clId="{D8DB46A5-F8CE-4F5E-8392-B9E1BB5FED65}" dt="2021-06-09T18:09:27.325" v="0" actId="313"/>
        <pc:sldMkLst>
          <pc:docMk/>
          <pc:sldMk cId="1686605570" sldId="394"/>
        </pc:sldMkLst>
        <pc:spChg chg="mod">
          <ac:chgData name="Daniel Mariano Ibañez" userId="6306b83f-cd9d-43a6-93b5-760b4c09b6d4" providerId="ADAL" clId="{D8DB46A5-F8CE-4F5E-8392-B9E1BB5FED65}" dt="2021-06-09T18:09:27.325" v="0" actId="313"/>
          <ac:spMkLst>
            <pc:docMk/>
            <pc:sldMk cId="1686605570" sldId="394"/>
            <ac:spMk id="6" creationId="{00000000-0000-0000-0000-000000000000}"/>
          </ac:spMkLst>
        </pc:spChg>
      </pc:sldChg>
      <pc:sldChg chg="ord">
        <pc:chgData name="Daniel Mariano Ibañez" userId="6306b83f-cd9d-43a6-93b5-760b4c09b6d4" providerId="ADAL" clId="{D8DB46A5-F8CE-4F5E-8392-B9E1BB5FED65}" dt="2021-06-10T00:29:04.857" v="10"/>
        <pc:sldMkLst>
          <pc:docMk/>
          <pc:sldMk cId="2650512147" sldId="396"/>
        </pc:sldMkLst>
      </pc:sldChg>
      <pc:sldChg chg="modSp mod">
        <pc:chgData name="Daniel Mariano Ibañez" userId="6306b83f-cd9d-43a6-93b5-760b4c09b6d4" providerId="ADAL" clId="{D8DB46A5-F8CE-4F5E-8392-B9E1BB5FED65}" dt="2021-06-10T00:31:06.837" v="103" actId="14100"/>
        <pc:sldMkLst>
          <pc:docMk/>
          <pc:sldMk cId="3906961428" sldId="768"/>
        </pc:sldMkLst>
        <pc:spChg chg="mod">
          <ac:chgData name="Daniel Mariano Ibañez" userId="6306b83f-cd9d-43a6-93b5-760b4c09b6d4" providerId="ADAL" clId="{D8DB46A5-F8CE-4F5E-8392-B9E1BB5FED65}" dt="2021-06-10T00:31:06.837" v="103" actId="14100"/>
          <ac:spMkLst>
            <pc:docMk/>
            <pc:sldMk cId="3906961428" sldId="768"/>
            <ac:spMk id="7" creationId="{00000000-0000-0000-0000-000000000000}"/>
          </ac:spMkLst>
        </pc:spChg>
        <pc:spChg chg="mod">
          <ac:chgData name="Daniel Mariano Ibañez" userId="6306b83f-cd9d-43a6-93b5-760b4c09b6d4" providerId="ADAL" clId="{D8DB46A5-F8CE-4F5E-8392-B9E1BB5FED65}" dt="2021-06-10T00:31:03.094" v="102" actId="14100"/>
          <ac:spMkLst>
            <pc:docMk/>
            <pc:sldMk cId="3906961428" sldId="768"/>
            <ac:spMk id="8" creationId="{00000000-0000-0000-0000-000000000000}"/>
          </ac:spMkLst>
        </pc:spChg>
      </pc:sldChg>
      <pc:sldChg chg="modSp mod">
        <pc:chgData name="Daniel Mariano Ibañez" userId="6306b83f-cd9d-43a6-93b5-760b4c09b6d4" providerId="ADAL" clId="{D8DB46A5-F8CE-4F5E-8392-B9E1BB5FED65}" dt="2021-06-10T00:30:20.824" v="65" actId="1076"/>
        <pc:sldMkLst>
          <pc:docMk/>
          <pc:sldMk cId="4259738742" sldId="772"/>
        </pc:sldMkLst>
        <pc:spChg chg="mod">
          <ac:chgData name="Daniel Mariano Ibañez" userId="6306b83f-cd9d-43a6-93b5-760b4c09b6d4" providerId="ADAL" clId="{D8DB46A5-F8CE-4F5E-8392-B9E1BB5FED65}" dt="2021-06-10T00:30:20.824" v="65" actId="1076"/>
          <ac:spMkLst>
            <pc:docMk/>
            <pc:sldMk cId="4259738742" sldId="772"/>
            <ac:spMk id="9" creationId="{768A503B-D757-461D-8175-8FD1BD939E8A}"/>
          </ac:spMkLst>
        </pc:spChg>
      </pc:sldChg>
      <pc:sldChg chg="modSp mod">
        <pc:chgData name="Daniel Mariano Ibañez" userId="6306b83f-cd9d-43a6-93b5-760b4c09b6d4" providerId="ADAL" clId="{D8DB46A5-F8CE-4F5E-8392-B9E1BB5FED65}" dt="2021-06-10T00:31:48.796" v="121" actId="20577"/>
        <pc:sldMkLst>
          <pc:docMk/>
          <pc:sldMk cId="2737877059" sldId="773"/>
        </pc:sldMkLst>
        <pc:spChg chg="mod">
          <ac:chgData name="Daniel Mariano Ibañez" userId="6306b83f-cd9d-43a6-93b5-760b4c09b6d4" providerId="ADAL" clId="{D8DB46A5-F8CE-4F5E-8392-B9E1BB5FED65}" dt="2021-06-10T00:31:48.796" v="121" actId="20577"/>
          <ac:spMkLst>
            <pc:docMk/>
            <pc:sldMk cId="2737877059" sldId="773"/>
            <ac:spMk id="14" creationId="{A0DF051B-A854-41DA-A88C-CD3BC7C6AEAF}"/>
          </ac:spMkLst>
        </pc:spChg>
      </pc:sldChg>
      <pc:sldChg chg="addSp delSp modSp mod">
        <pc:chgData name="Daniel Mariano Ibañez" userId="6306b83f-cd9d-43a6-93b5-760b4c09b6d4" providerId="ADAL" clId="{D8DB46A5-F8CE-4F5E-8392-B9E1BB5FED65}" dt="2021-06-10T00:28:42.151" v="7" actId="1076"/>
        <pc:sldMkLst>
          <pc:docMk/>
          <pc:sldMk cId="4014654825" sldId="781"/>
        </pc:sldMkLst>
        <pc:picChg chg="add mod">
          <ac:chgData name="Daniel Mariano Ibañez" userId="6306b83f-cd9d-43a6-93b5-760b4c09b6d4" providerId="ADAL" clId="{D8DB46A5-F8CE-4F5E-8392-B9E1BB5FED65}" dt="2021-06-10T00:28:42.151" v="7" actId="1076"/>
          <ac:picMkLst>
            <pc:docMk/>
            <pc:sldMk cId="4014654825" sldId="781"/>
            <ac:picMk id="4" creationId="{67CEB867-13E8-42FE-97FD-630FD17788EE}"/>
          </ac:picMkLst>
        </pc:picChg>
        <pc:picChg chg="del">
          <ac:chgData name="Daniel Mariano Ibañez" userId="6306b83f-cd9d-43a6-93b5-760b4c09b6d4" providerId="ADAL" clId="{D8DB46A5-F8CE-4F5E-8392-B9E1BB5FED65}" dt="2021-06-09T18:34:55.212" v="1" actId="478"/>
          <ac:picMkLst>
            <pc:docMk/>
            <pc:sldMk cId="4014654825" sldId="781"/>
            <ac:picMk id="6" creationId="{B165C6E0-31C2-46E9-8B23-BEDAEC70C25A}"/>
          </ac:picMkLst>
        </pc:picChg>
      </pc:sldChg>
      <pc:sldChg chg="modSp mod">
        <pc:chgData name="Daniel Mariano Ibañez" userId="6306b83f-cd9d-43a6-93b5-760b4c09b6d4" providerId="ADAL" clId="{D8DB46A5-F8CE-4F5E-8392-B9E1BB5FED65}" dt="2021-06-09T18:47:55.071" v="4" actId="6549"/>
        <pc:sldMkLst>
          <pc:docMk/>
          <pc:sldMk cId="1944075265" sldId="783"/>
        </pc:sldMkLst>
        <pc:spChg chg="mod">
          <ac:chgData name="Daniel Mariano Ibañez" userId="6306b83f-cd9d-43a6-93b5-760b4c09b6d4" providerId="ADAL" clId="{D8DB46A5-F8CE-4F5E-8392-B9E1BB5FED65}" dt="2021-06-09T18:47:55.071" v="4" actId="6549"/>
          <ac:spMkLst>
            <pc:docMk/>
            <pc:sldMk cId="1944075265" sldId="783"/>
            <ac:spMk id="3" creationId="{00000000-0000-0000-0000-000000000000}"/>
          </ac:spMkLst>
        </pc:spChg>
      </pc:sldChg>
      <pc:sldChg chg="modSp mod">
        <pc:chgData name="Daniel Mariano Ibañez" userId="6306b83f-cd9d-43a6-93b5-760b4c09b6d4" providerId="ADAL" clId="{D8DB46A5-F8CE-4F5E-8392-B9E1BB5FED65}" dt="2021-06-09T18:35:43.244" v="2" actId="20577"/>
        <pc:sldMkLst>
          <pc:docMk/>
          <pc:sldMk cId="2096241115" sldId="786"/>
        </pc:sldMkLst>
        <pc:spChg chg="mod">
          <ac:chgData name="Daniel Mariano Ibañez" userId="6306b83f-cd9d-43a6-93b5-760b4c09b6d4" providerId="ADAL" clId="{D8DB46A5-F8CE-4F5E-8392-B9E1BB5FED65}" dt="2021-06-09T18:35:43.244" v="2" actId="20577"/>
          <ac:spMkLst>
            <pc:docMk/>
            <pc:sldMk cId="2096241115" sldId="786"/>
            <ac:spMk id="13" creationId="{EE46051D-A3C1-4F41-89F4-D575099381BC}"/>
          </ac:spMkLst>
        </pc:spChg>
      </pc:sldChg>
      <pc:sldChg chg="addSp delSp modSp add mod">
        <pc:chgData name="Daniel Mariano Ibañez" userId="6306b83f-cd9d-43a6-93b5-760b4c09b6d4" providerId="ADAL" clId="{D8DB46A5-F8CE-4F5E-8392-B9E1BB5FED65}" dt="2021-06-10T00:37:22.763" v="217" actId="20577"/>
        <pc:sldMkLst>
          <pc:docMk/>
          <pc:sldMk cId="2768417415" sldId="787"/>
        </pc:sldMkLst>
        <pc:spChg chg="mod">
          <ac:chgData name="Daniel Mariano Ibañez" userId="6306b83f-cd9d-43a6-93b5-760b4c09b6d4" providerId="ADAL" clId="{D8DB46A5-F8CE-4F5E-8392-B9E1BB5FED65}" dt="2021-06-10T00:37:22.763" v="217" actId="20577"/>
          <ac:spMkLst>
            <pc:docMk/>
            <pc:sldMk cId="2768417415" sldId="787"/>
            <ac:spMk id="8" creationId="{80347619-7341-4239-A3EC-D7EE94C16FDE}"/>
          </ac:spMkLst>
        </pc:spChg>
        <pc:spChg chg="mod">
          <ac:chgData name="Daniel Mariano Ibañez" userId="6306b83f-cd9d-43a6-93b5-760b4c09b6d4" providerId="ADAL" clId="{D8DB46A5-F8CE-4F5E-8392-B9E1BB5FED65}" dt="2021-06-10T00:29:16.406" v="33" actId="20577"/>
          <ac:spMkLst>
            <pc:docMk/>
            <pc:sldMk cId="2768417415" sldId="787"/>
            <ac:spMk id="10" creationId="{00000000-0000-0000-0000-000000000000}"/>
          </ac:spMkLst>
        </pc:spChg>
        <pc:picChg chg="del">
          <ac:chgData name="Daniel Mariano Ibañez" userId="6306b83f-cd9d-43a6-93b5-760b4c09b6d4" providerId="ADAL" clId="{D8DB46A5-F8CE-4F5E-8392-B9E1BB5FED65}" dt="2021-06-10T00:35:51.917" v="122" actId="478"/>
          <ac:picMkLst>
            <pc:docMk/>
            <pc:sldMk cId="2768417415" sldId="787"/>
            <ac:picMk id="3" creationId="{9FE658E9-1B26-49D8-8D82-CD780C658E98}"/>
          </ac:picMkLst>
        </pc:picChg>
        <pc:picChg chg="add mod">
          <ac:chgData name="Daniel Mariano Ibañez" userId="6306b83f-cd9d-43a6-93b5-760b4c09b6d4" providerId="ADAL" clId="{D8DB46A5-F8CE-4F5E-8392-B9E1BB5FED65}" dt="2021-06-10T00:36:45.385" v="124" actId="1076"/>
          <ac:picMkLst>
            <pc:docMk/>
            <pc:sldMk cId="2768417415" sldId="787"/>
            <ac:picMk id="5" creationId="{F9426737-907C-46FC-B2AD-1DDFEACCDE1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6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7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2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3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4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Hoja_de_c_lculo_de_Microsoft_Excel5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2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Hoja_de_c_lculo_de_Microsoft_Excel7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Hoja_de_c_lculo_de_Microsoft_Excel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271204625311294E-2"/>
          <c:y val="3.4937920237003199E-2"/>
          <c:w val="0.95400239273165366"/>
          <c:h val="0.71244777269994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'[Resumen diciembre 2018 ajunio 2022 FCI- jesús.xlsx]agentes'!$L$6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'[Resumen diciembre 2018 ajunio 2022 FCI- jesús.xlsx]agentes'!$M$5:$P$5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mmm\-yy">
                  <c:v>44713</c:v>
                </c:pt>
              </c:numCache>
            </c:numRef>
          </c:cat>
          <c:val>
            <c:numRef>
              <c:f>'[Resumen diciembre 2018 ajunio 2022 FCI- jesús.xlsx]agentes'!$M$6:$P$6</c:f>
              <c:numCache>
                <c:formatCode>General</c:formatCode>
                <c:ptCount val="4"/>
                <c:pt idx="0">
                  <c:v>548</c:v>
                </c:pt>
                <c:pt idx="1">
                  <c:v>626</c:v>
                </c:pt>
                <c:pt idx="2">
                  <c:v>841</c:v>
                </c:pt>
                <c:pt idx="3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2-49C1-ACEE-01E191E4646A}"/>
            </c:ext>
          </c:extLst>
        </c:ser>
        <c:ser>
          <c:idx val="1"/>
          <c:order val="1"/>
          <c:tx>
            <c:strRef>
              <c:f>'[Resumen diciembre 2018 ajunio 2022 FCI- jesús.xlsx]agentes'!$L$7</c:f>
              <c:strCache>
                <c:ptCount val="1"/>
                <c:pt idx="0">
                  <c:v>AGGI</c:v>
                </c:pt>
              </c:strCache>
            </c:strRef>
          </c:tx>
          <c:spPr>
            <a:solidFill>
              <a:srgbClr val="0B5394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'[Resumen diciembre 2018 ajunio 2022 FCI- jesús.xlsx]agentes'!$M$5:$P$5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mmm\-yy">
                  <c:v>44713</c:v>
                </c:pt>
              </c:numCache>
            </c:numRef>
          </c:cat>
          <c:val>
            <c:numRef>
              <c:f>'[Resumen diciembre 2018 ajunio 2022 FCI- jesús.xlsx]agentes'!$M$7:$P$7</c:f>
              <c:numCache>
                <c:formatCode>General</c:formatCode>
                <c:ptCount val="4"/>
                <c:pt idx="0">
                  <c:v>23</c:v>
                </c:pt>
                <c:pt idx="1">
                  <c:v>28</c:v>
                </c:pt>
                <c:pt idx="2">
                  <c:v>30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2-49C1-ACEE-01E191E4646A}"/>
            </c:ext>
          </c:extLst>
        </c:ser>
        <c:ser>
          <c:idx val="2"/>
          <c:order val="2"/>
          <c:tx>
            <c:strRef>
              <c:f>'[Resumen diciembre 2018 ajunio 2022 FCI- jesús.xlsx]agentes'!$L$8</c:f>
              <c:strCache>
                <c:ptCount val="1"/>
                <c:pt idx="0">
                  <c:v>ALyCs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9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'[Resumen diciembre 2018 ajunio 2022 FCI- jesús.xlsx]agentes'!$M$5:$P$5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mmm\-yy">
                  <c:v>44713</c:v>
                </c:pt>
              </c:numCache>
            </c:numRef>
          </c:cat>
          <c:val>
            <c:numRef>
              <c:f>'[Resumen diciembre 2018 ajunio 2022 FCI- jesús.xlsx]agentes'!$M$8:$P$8</c:f>
              <c:numCache>
                <c:formatCode>General</c:formatCode>
                <c:ptCount val="4"/>
                <c:pt idx="0">
                  <c:v>281</c:v>
                </c:pt>
                <c:pt idx="1">
                  <c:v>284</c:v>
                </c:pt>
                <c:pt idx="2">
                  <c:v>286</c:v>
                </c:pt>
                <c:pt idx="3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72-49C1-ACEE-01E191E4646A}"/>
            </c:ext>
          </c:extLst>
        </c:ser>
        <c:ser>
          <c:idx val="3"/>
          <c:order val="3"/>
          <c:tx>
            <c:strRef>
              <c:f>'[Resumen diciembre 2018 ajunio 2022 FCI- jesús.xlsx]agentes'!$L$9</c:f>
              <c:strCache>
                <c:ptCount val="1"/>
                <c:pt idx="0">
                  <c:v>AN y AN RUCA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'[Resumen diciembre 2018 ajunio 2022 FCI- jesús.xlsx]agentes'!$M$5:$P$5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mmm\-yy">
                  <c:v>44713</c:v>
                </c:pt>
              </c:numCache>
            </c:numRef>
          </c:cat>
          <c:val>
            <c:numRef>
              <c:f>'[Resumen diciembre 2018 ajunio 2022 FCI- jesús.xlsx]agentes'!$M$9:$P$9</c:f>
              <c:numCache>
                <c:formatCode>General</c:formatCode>
                <c:ptCount val="4"/>
                <c:pt idx="0">
                  <c:v>61</c:v>
                </c:pt>
                <c:pt idx="1">
                  <c:v>66</c:v>
                </c:pt>
                <c:pt idx="2">
                  <c:v>72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72-49C1-ACEE-01E191E46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961584"/>
        <c:axId val="278976144"/>
      </c:barChart>
      <c:catAx>
        <c:axId val="2789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278976144"/>
        <c:crosses val="autoZero"/>
        <c:auto val="1"/>
        <c:lblAlgn val="ctr"/>
        <c:lblOffset val="100"/>
        <c:noMultiLvlLbl val="0"/>
      </c:catAx>
      <c:valAx>
        <c:axId val="27897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896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84634905927972"/>
          <c:y val="0.87432068975952115"/>
          <c:w val="0.46139913394769938"/>
          <c:h val="7.1331434316251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>
                  <a:lumMod val="50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'[2022.06. Gráficos para informe de gestión.xlsx]TOTALES CONT y PLAZO Pesos'!$U$7</c:f>
              <c:strCache>
                <c:ptCount val="1"/>
                <c:pt idx="0">
                  <c:v>Titulos Públicos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Pesos'!$U$8:$U$157</c:f>
              <c:numCache>
                <c:formatCode>#,##0.0</c:formatCode>
                <c:ptCount val="42"/>
                <c:pt idx="0">
                  <c:v>1493032.7648985002</c:v>
                </c:pt>
                <c:pt idx="1">
                  <c:v>1083833.9771666001</c:v>
                </c:pt>
                <c:pt idx="2">
                  <c:v>1164726.9411226001</c:v>
                </c:pt>
                <c:pt idx="3">
                  <c:v>1487134.0105066001</c:v>
                </c:pt>
                <c:pt idx="4">
                  <c:v>1565363.8970438531</c:v>
                </c:pt>
                <c:pt idx="5">
                  <c:v>1554933.9167731474</c:v>
                </c:pt>
                <c:pt idx="6">
                  <c:v>1828062.4442088206</c:v>
                </c:pt>
                <c:pt idx="7">
                  <c:v>1991469.4605647393</c:v>
                </c:pt>
                <c:pt idx="8">
                  <c:v>1057125.6190910647</c:v>
                </c:pt>
                <c:pt idx="9">
                  <c:v>1393189.7803295061</c:v>
                </c:pt>
                <c:pt idx="10">
                  <c:v>1472690.5125610498</c:v>
                </c:pt>
                <c:pt idx="11">
                  <c:v>1492943.37677694</c:v>
                </c:pt>
                <c:pt idx="12">
                  <c:v>1827168.5350749467</c:v>
                </c:pt>
                <c:pt idx="13">
                  <c:v>1420073.215482868</c:v>
                </c:pt>
                <c:pt idx="14">
                  <c:v>1589749.3269687209</c:v>
                </c:pt>
                <c:pt idx="15">
                  <c:v>1737546.3490429996</c:v>
                </c:pt>
                <c:pt idx="16">
                  <c:v>1610817.3688921954</c:v>
                </c:pt>
                <c:pt idx="17">
                  <c:v>1433233.3288937958</c:v>
                </c:pt>
                <c:pt idx="18">
                  <c:v>1412564.7620668907</c:v>
                </c:pt>
                <c:pt idx="19">
                  <c:v>1397365.1451763879</c:v>
                </c:pt>
                <c:pt idx="20">
                  <c:v>1422087.4062296872</c:v>
                </c:pt>
                <c:pt idx="21">
                  <c:v>2308103.7034791713</c:v>
                </c:pt>
                <c:pt idx="22">
                  <c:v>2582110.1472108453</c:v>
                </c:pt>
                <c:pt idx="23">
                  <c:v>2906734.6605681488</c:v>
                </c:pt>
                <c:pt idx="24">
                  <c:v>2616949.579078631</c:v>
                </c:pt>
                <c:pt idx="25">
                  <c:v>2523323.8721347703</c:v>
                </c:pt>
                <c:pt idx="26">
                  <c:v>2957172.0766128716</c:v>
                </c:pt>
                <c:pt idx="27">
                  <c:v>2810788.18831727</c:v>
                </c:pt>
                <c:pt idx="28">
                  <c:v>2514516.8086572741</c:v>
                </c:pt>
                <c:pt idx="29">
                  <c:v>3014703.7874723822</c:v>
                </c:pt>
                <c:pt idx="30" formatCode="_-* #,##0.0_-;\-* #,##0.0_-;_-* &quot;-&quot;??_-;_-@_-">
                  <c:v>3242467.4130418669</c:v>
                </c:pt>
                <c:pt idx="31" formatCode="_-* #,##0.0_-;\-* #,##0.0_-;_-* &quot;-&quot;??_-;_-@_-">
                  <c:v>3512841.109238253</c:v>
                </c:pt>
                <c:pt idx="32" formatCode="_-* #,##0.0_-;\-* #,##0.0_-;_-* &quot;-&quot;??_-;_-@_-">
                  <c:v>3748209.7694954178</c:v>
                </c:pt>
                <c:pt idx="33" formatCode="_-* #,##0.0_-;\-* #,##0.0_-;_-* &quot;-&quot;??_-;_-@_-">
                  <c:v>3297910.8782488476</c:v>
                </c:pt>
                <c:pt idx="34" formatCode="_-* #,##0.0_-;\-* #,##0.0_-;_-* &quot;-&quot;??_-;_-@_-">
                  <c:v>3830042.3010902498</c:v>
                </c:pt>
                <c:pt idx="35" formatCode="_-* #,##0.0_-;\-* #,##0.0_-;_-* &quot;-&quot;??_-;_-@_-">
                  <c:v>3579983.8481626916</c:v>
                </c:pt>
                <c:pt idx="36">
                  <c:v>4120373.3302438515</c:v>
                </c:pt>
                <c:pt idx="37">
                  <c:v>4392293.1982890079</c:v>
                </c:pt>
                <c:pt idx="38">
                  <c:v>6222522.0223185001</c:v>
                </c:pt>
                <c:pt idx="39">
                  <c:v>6556938.3485153988</c:v>
                </c:pt>
                <c:pt idx="40">
                  <c:v>6604989.6520165624</c:v>
                </c:pt>
                <c:pt idx="41">
                  <c:v>8216734.1457746709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B-4ED0-AC53-9D41B7BEBDE8}"/>
            </c:ext>
          </c:extLst>
        </c:ser>
        <c:ser>
          <c:idx val="1"/>
          <c:order val="1"/>
          <c:tx>
            <c:strRef>
              <c:f>'[2022.06. Gráficos para informe de gestión.xlsx]TOTALES CONT y PLAZO Pesos'!$V$7</c:f>
              <c:strCache>
                <c:ptCount val="1"/>
                <c:pt idx="0">
                  <c:v>Títulos Privados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Pesos'!$V$8:$V$157</c:f>
              <c:numCache>
                <c:formatCode>#,##0.0</c:formatCode>
                <c:ptCount val="42"/>
                <c:pt idx="0">
                  <c:v>37340.4217393</c:v>
                </c:pt>
                <c:pt idx="1">
                  <c:v>29993.738242400006</c:v>
                </c:pt>
                <c:pt idx="2">
                  <c:v>24167.958038200002</c:v>
                </c:pt>
                <c:pt idx="3">
                  <c:v>25700.021172600005</c:v>
                </c:pt>
                <c:pt idx="4">
                  <c:v>39827.176872297772</c:v>
                </c:pt>
                <c:pt idx="5">
                  <c:v>28632.498315064262</c:v>
                </c:pt>
                <c:pt idx="6">
                  <c:v>32519.901685017336</c:v>
                </c:pt>
                <c:pt idx="7">
                  <c:v>44623.22483213753</c:v>
                </c:pt>
                <c:pt idx="8">
                  <c:v>32563.260491809782</c:v>
                </c:pt>
                <c:pt idx="9">
                  <c:v>40001.791096180314</c:v>
                </c:pt>
                <c:pt idx="10">
                  <c:v>57081.403906709849</c:v>
                </c:pt>
                <c:pt idx="11">
                  <c:v>63691.036228697791</c:v>
                </c:pt>
                <c:pt idx="12">
                  <c:v>90265.901689709019</c:v>
                </c:pt>
                <c:pt idx="13">
                  <c:v>54557.809202747849</c:v>
                </c:pt>
                <c:pt idx="14">
                  <c:v>90445.420623722734</c:v>
                </c:pt>
                <c:pt idx="15">
                  <c:v>77055.477600406681</c:v>
                </c:pt>
                <c:pt idx="16">
                  <c:v>81354.107297497219</c:v>
                </c:pt>
                <c:pt idx="17">
                  <c:v>142826.80676721962</c:v>
                </c:pt>
                <c:pt idx="18">
                  <c:v>164833.19838620114</c:v>
                </c:pt>
                <c:pt idx="19">
                  <c:v>218929.21880264845</c:v>
                </c:pt>
                <c:pt idx="20">
                  <c:v>463760.64714627876</c:v>
                </c:pt>
                <c:pt idx="21">
                  <c:v>524375.52266450971</c:v>
                </c:pt>
                <c:pt idx="22">
                  <c:v>404071.7424883772</c:v>
                </c:pt>
                <c:pt idx="23">
                  <c:v>500618.71700270253</c:v>
                </c:pt>
                <c:pt idx="24">
                  <c:v>673491.40444736183</c:v>
                </c:pt>
                <c:pt idx="25">
                  <c:v>710896.25030080916</c:v>
                </c:pt>
                <c:pt idx="26">
                  <c:v>561963.75711961626</c:v>
                </c:pt>
                <c:pt idx="27">
                  <c:v>466258.44128672627</c:v>
                </c:pt>
                <c:pt idx="28">
                  <c:v>355753.94986279611</c:v>
                </c:pt>
                <c:pt idx="29">
                  <c:v>466411.31098812085</c:v>
                </c:pt>
                <c:pt idx="30" formatCode="_-* #,##0.0_-;\-* #,##0.0_-;_-* &quot;-&quot;??_-;_-@_-">
                  <c:v>544252.86177174177</c:v>
                </c:pt>
                <c:pt idx="31" formatCode="_-* #,##0.0_-;\-* #,##0.0_-;_-* &quot;-&quot;??_-;_-@_-">
                  <c:v>718297.986849454</c:v>
                </c:pt>
                <c:pt idx="32" formatCode="_-* #,##0.0_-;\-* #,##0.0_-;_-* &quot;-&quot;??_-;_-@_-">
                  <c:v>855108.39213720709</c:v>
                </c:pt>
                <c:pt idx="33" formatCode="_-* #,##0.0_-;\-* #,##0.0_-;_-* &quot;-&quot;??_-;_-@_-">
                  <c:v>836627.93818102404</c:v>
                </c:pt>
                <c:pt idx="34" formatCode="_-* #,##0.0_-;\-* #,##0.0_-;_-* &quot;-&quot;??_-;_-@_-">
                  <c:v>1850968.9983894955</c:v>
                </c:pt>
                <c:pt idx="35" formatCode="_-* #,##0.0_-;\-* #,##0.0_-;_-* &quot;-&quot;??_-;_-@_-">
                  <c:v>1978877.9988499307</c:v>
                </c:pt>
                <c:pt idx="36">
                  <c:v>1951805.8195249569</c:v>
                </c:pt>
                <c:pt idx="37">
                  <c:v>2141101.6805180055</c:v>
                </c:pt>
                <c:pt idx="38">
                  <c:v>2725774.1446162518</c:v>
                </c:pt>
                <c:pt idx="39">
                  <c:v>2504864.1048626024</c:v>
                </c:pt>
                <c:pt idx="40">
                  <c:v>2968573.1209301325</c:v>
                </c:pt>
                <c:pt idx="41">
                  <c:v>3226487.0853850287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B-4ED0-AC53-9D41B7BEB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6478976"/>
        <c:axId val="126488960"/>
      </c:barChart>
      <c:dateAx>
        <c:axId val="126478976"/>
        <c:scaling>
          <c:orientation val="minMax"/>
          <c:min val="4380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26488960"/>
        <c:crosses val="autoZero"/>
        <c:auto val="1"/>
        <c:lblOffset val="100"/>
        <c:baseTimeUnit val="months"/>
      </c:dateAx>
      <c:valAx>
        <c:axId val="1264889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264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50665851737794"/>
          <c:y val="0.1550115679909248"/>
          <c:w val="0.86884348314855564"/>
          <c:h val="0.68881137455051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'[2022.06. Gráficos para informe de gestión.xlsx]TOTALES CONT y PLAZO Pesos'!$U$7</c:f>
              <c:strCache>
                <c:ptCount val="1"/>
                <c:pt idx="0">
                  <c:v>Titulos Públicos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Pesos'!$U$8:$U$157</c:f>
              <c:numCache>
                <c:formatCode>#,##0.0</c:formatCode>
                <c:ptCount val="42"/>
                <c:pt idx="0">
                  <c:v>1493032.7648985002</c:v>
                </c:pt>
                <c:pt idx="1">
                  <c:v>1083833.9771666001</c:v>
                </c:pt>
                <c:pt idx="2">
                  <c:v>1164726.9411226001</c:v>
                </c:pt>
                <c:pt idx="3">
                  <c:v>1487134.0105066001</c:v>
                </c:pt>
                <c:pt idx="4">
                  <c:v>1565363.8970438531</c:v>
                </c:pt>
                <c:pt idx="5">
                  <c:v>1554933.9167731474</c:v>
                </c:pt>
                <c:pt idx="6">
                  <c:v>1828062.4442088206</c:v>
                </c:pt>
                <c:pt idx="7">
                  <c:v>1991469.4605647393</c:v>
                </c:pt>
                <c:pt idx="8">
                  <c:v>1057125.6190910647</c:v>
                </c:pt>
                <c:pt idx="9">
                  <c:v>1393189.7803295061</c:v>
                </c:pt>
                <c:pt idx="10">
                  <c:v>1472690.5125610498</c:v>
                </c:pt>
                <c:pt idx="11">
                  <c:v>1492943.37677694</c:v>
                </c:pt>
                <c:pt idx="12">
                  <c:v>1827168.5350749467</c:v>
                </c:pt>
                <c:pt idx="13">
                  <c:v>1420073.215482868</c:v>
                </c:pt>
                <c:pt idx="14">
                  <c:v>1589749.3269687209</c:v>
                </c:pt>
                <c:pt idx="15">
                  <c:v>1737546.3490429996</c:v>
                </c:pt>
                <c:pt idx="16">
                  <c:v>1610817.3688921954</c:v>
                </c:pt>
                <c:pt idx="17">
                  <c:v>1433233.3288937958</c:v>
                </c:pt>
                <c:pt idx="18">
                  <c:v>1412564.7620668907</c:v>
                </c:pt>
                <c:pt idx="19">
                  <c:v>1397365.1451763879</c:v>
                </c:pt>
                <c:pt idx="20">
                  <c:v>1422087.4062296872</c:v>
                </c:pt>
                <c:pt idx="21">
                  <c:v>2308103.7034791713</c:v>
                </c:pt>
                <c:pt idx="22">
                  <c:v>2582110.1472108453</c:v>
                </c:pt>
                <c:pt idx="23">
                  <c:v>2906734.6605681488</c:v>
                </c:pt>
                <c:pt idx="24">
                  <c:v>2616949.579078631</c:v>
                </c:pt>
                <c:pt idx="25">
                  <c:v>2523323.8721347703</c:v>
                </c:pt>
                <c:pt idx="26">
                  <c:v>2957172.0766128716</c:v>
                </c:pt>
                <c:pt idx="27">
                  <c:v>2810788.18831727</c:v>
                </c:pt>
                <c:pt idx="28">
                  <c:v>2514516.8086572741</c:v>
                </c:pt>
                <c:pt idx="29">
                  <c:v>3014703.7874723822</c:v>
                </c:pt>
                <c:pt idx="30" formatCode="_-* #,##0.0_-;\-* #,##0.0_-;_-* &quot;-&quot;??_-;_-@_-">
                  <c:v>3242467.4130418669</c:v>
                </c:pt>
                <c:pt idx="31" formatCode="_-* #,##0.0_-;\-* #,##0.0_-;_-* &quot;-&quot;??_-;_-@_-">
                  <c:v>3512841.109238253</c:v>
                </c:pt>
                <c:pt idx="32" formatCode="_-* #,##0.0_-;\-* #,##0.0_-;_-* &quot;-&quot;??_-;_-@_-">
                  <c:v>3748209.7694954178</c:v>
                </c:pt>
                <c:pt idx="33" formatCode="_-* #,##0.0_-;\-* #,##0.0_-;_-* &quot;-&quot;??_-;_-@_-">
                  <c:v>3297910.8782488476</c:v>
                </c:pt>
                <c:pt idx="34" formatCode="_-* #,##0.0_-;\-* #,##0.0_-;_-* &quot;-&quot;??_-;_-@_-">
                  <c:v>3830042.3010902498</c:v>
                </c:pt>
                <c:pt idx="35" formatCode="_-* #,##0.0_-;\-* #,##0.0_-;_-* &quot;-&quot;??_-;_-@_-">
                  <c:v>3579983.8481626916</c:v>
                </c:pt>
                <c:pt idx="36">
                  <c:v>4120373.3302438515</c:v>
                </c:pt>
                <c:pt idx="37">
                  <c:v>4392293.1982890079</c:v>
                </c:pt>
                <c:pt idx="38">
                  <c:v>6222522.0223185001</c:v>
                </c:pt>
                <c:pt idx="39">
                  <c:v>6556938.3485153988</c:v>
                </c:pt>
                <c:pt idx="40">
                  <c:v>6604989.6520165624</c:v>
                </c:pt>
                <c:pt idx="41">
                  <c:v>8216734.1457746709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E-461D-91C6-1347BBC47FB5}"/>
            </c:ext>
          </c:extLst>
        </c:ser>
        <c:ser>
          <c:idx val="1"/>
          <c:order val="1"/>
          <c:tx>
            <c:strRef>
              <c:f>'[2022.06. Gráficos para informe de gestión.xlsx]TOTALES CONT y PLAZO Pesos'!$V$7</c:f>
              <c:strCache>
                <c:ptCount val="1"/>
                <c:pt idx="0">
                  <c:v>Títulos Privados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Pesos'!$V$8:$V$157</c:f>
              <c:numCache>
                <c:formatCode>#,##0.0</c:formatCode>
                <c:ptCount val="42"/>
                <c:pt idx="0">
                  <c:v>37340.4217393</c:v>
                </c:pt>
                <c:pt idx="1">
                  <c:v>29993.738242400006</c:v>
                </c:pt>
                <c:pt idx="2">
                  <c:v>24167.958038200002</c:v>
                </c:pt>
                <c:pt idx="3">
                  <c:v>25700.021172600005</c:v>
                </c:pt>
                <c:pt idx="4">
                  <c:v>39827.176872297772</c:v>
                </c:pt>
                <c:pt idx="5">
                  <c:v>28632.498315064262</c:v>
                </c:pt>
                <c:pt idx="6">
                  <c:v>32519.901685017336</c:v>
                </c:pt>
                <c:pt idx="7">
                  <c:v>44623.22483213753</c:v>
                </c:pt>
                <c:pt idx="8">
                  <c:v>32563.260491809782</c:v>
                </c:pt>
                <c:pt idx="9">
                  <c:v>40001.791096180314</c:v>
                </c:pt>
                <c:pt idx="10">
                  <c:v>57081.403906709849</c:v>
                </c:pt>
                <c:pt idx="11">
                  <c:v>63691.036228697791</c:v>
                </c:pt>
                <c:pt idx="12">
                  <c:v>90265.901689709019</c:v>
                </c:pt>
                <c:pt idx="13">
                  <c:v>54557.809202747849</c:v>
                </c:pt>
                <c:pt idx="14">
                  <c:v>90445.420623722734</c:v>
                </c:pt>
                <c:pt idx="15">
                  <c:v>77055.477600406681</c:v>
                </c:pt>
                <c:pt idx="16">
                  <c:v>81354.107297497219</c:v>
                </c:pt>
                <c:pt idx="17">
                  <c:v>142826.80676721962</c:v>
                </c:pt>
                <c:pt idx="18">
                  <c:v>164833.19838620114</c:v>
                </c:pt>
                <c:pt idx="19">
                  <c:v>218929.21880264845</c:v>
                </c:pt>
                <c:pt idx="20">
                  <c:v>463760.64714627876</c:v>
                </c:pt>
                <c:pt idx="21">
                  <c:v>524375.52266450971</c:v>
                </c:pt>
                <c:pt idx="22">
                  <c:v>404071.7424883772</c:v>
                </c:pt>
                <c:pt idx="23">
                  <c:v>500618.71700270253</c:v>
                </c:pt>
                <c:pt idx="24">
                  <c:v>673491.40444736183</c:v>
                </c:pt>
                <c:pt idx="25">
                  <c:v>710896.25030080916</c:v>
                </c:pt>
                <c:pt idx="26">
                  <c:v>561963.75711961626</c:v>
                </c:pt>
                <c:pt idx="27">
                  <c:v>466258.44128672627</c:v>
                </c:pt>
                <c:pt idx="28">
                  <c:v>355753.94986279611</c:v>
                </c:pt>
                <c:pt idx="29">
                  <c:v>466411.31098812085</c:v>
                </c:pt>
                <c:pt idx="30" formatCode="_-* #,##0.0_-;\-* #,##0.0_-;_-* &quot;-&quot;??_-;_-@_-">
                  <c:v>544252.86177174177</c:v>
                </c:pt>
                <c:pt idx="31" formatCode="_-* #,##0.0_-;\-* #,##0.0_-;_-* &quot;-&quot;??_-;_-@_-">
                  <c:v>718297.986849454</c:v>
                </c:pt>
                <c:pt idx="32" formatCode="_-* #,##0.0_-;\-* #,##0.0_-;_-* &quot;-&quot;??_-;_-@_-">
                  <c:v>855108.39213720709</c:v>
                </c:pt>
                <c:pt idx="33" formatCode="_-* #,##0.0_-;\-* #,##0.0_-;_-* &quot;-&quot;??_-;_-@_-">
                  <c:v>836627.93818102404</c:v>
                </c:pt>
                <c:pt idx="34" formatCode="_-* #,##0.0_-;\-* #,##0.0_-;_-* &quot;-&quot;??_-;_-@_-">
                  <c:v>1850968.9983894955</c:v>
                </c:pt>
                <c:pt idx="35" formatCode="_-* #,##0.0_-;\-* #,##0.0_-;_-* &quot;-&quot;??_-;_-@_-">
                  <c:v>1978877.9988499307</c:v>
                </c:pt>
                <c:pt idx="36">
                  <c:v>1951805.8195249569</c:v>
                </c:pt>
                <c:pt idx="37">
                  <c:v>2141101.6805180055</c:v>
                </c:pt>
                <c:pt idx="38">
                  <c:v>2725774.1446162518</c:v>
                </c:pt>
                <c:pt idx="39">
                  <c:v>2504864.1048626024</c:v>
                </c:pt>
                <c:pt idx="40">
                  <c:v>2968573.1209301325</c:v>
                </c:pt>
                <c:pt idx="41">
                  <c:v>3226487.0853850287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E-461D-91C6-1347BBC47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58"/>
        <c:axId val="126580224"/>
        <c:axId val="126581760"/>
      </c:barChart>
      <c:dateAx>
        <c:axId val="126580224"/>
        <c:scaling>
          <c:orientation val="minMax"/>
          <c:min val="4380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26581760"/>
        <c:crosses val="autoZero"/>
        <c:auto val="1"/>
        <c:lblOffset val="100"/>
        <c:baseTimeUnit val="months"/>
      </c:dateAx>
      <c:valAx>
        <c:axId val="126581760"/>
        <c:scaling>
          <c:orientation val="minMax"/>
          <c:max val="80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09453566685081"/>
          <c:y val="0.92648434841782923"/>
          <c:w val="0.55381069359066282"/>
          <c:h val="7.3515651582170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97615662094506E-2"/>
          <c:y val="0.14207279963460392"/>
          <c:w val="0.95256827618376583"/>
          <c:h val="0.664873983529265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gestión.xlsx]Total Derivados Pesos'!$K$7</c:f>
              <c:strCache>
                <c:ptCount val="1"/>
                <c:pt idx="0">
                  <c:v>Futuros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874091024869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C1-499A-B905-AEA8C491C3F5}"/>
                </c:ext>
              </c:extLst>
            </c:dLbl>
            <c:dLbl>
              <c:idx val="1"/>
              <c:layout>
                <c:manualLayout>
                  <c:x val="0"/>
                  <c:y val="-3.874091024869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1-499A-B905-AEA8C491C3F5}"/>
                </c:ext>
              </c:extLst>
            </c:dLbl>
            <c:dLbl>
              <c:idx val="2"/>
              <c:layout>
                <c:manualLayout>
                  <c:x val="-1.5924530100368079E-17"/>
                  <c:y val="-3.5512501061307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C1-499A-B905-AEA8C491C3F5}"/>
                </c:ext>
              </c:extLst>
            </c:dLbl>
            <c:dLbl>
              <c:idx val="3"/>
              <c:layout>
                <c:manualLayout>
                  <c:x val="0"/>
                  <c:y val="-4.519772862348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C1-499A-B905-AEA8C491C3F5}"/>
                </c:ext>
              </c:extLst>
            </c:dLbl>
            <c:dLbl>
              <c:idx val="4"/>
              <c:layout>
                <c:manualLayout>
                  <c:x val="0"/>
                  <c:y val="-5.811136537304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C1-499A-B905-AEA8C491C3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gestión.xlsx]Total Derivados Pesos'!$A$8:$A$49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 Derivados Pesos'!$K$8:$K$49</c:f>
              <c:numCache>
                <c:formatCode>_(* #,##0.00_);_(* \(#,##0.00\);_(* "-"??_);_(@_)</c:formatCode>
                <c:ptCount val="42"/>
                <c:pt idx="0">
                  <c:v>8644.0800985300011</c:v>
                </c:pt>
                <c:pt idx="1">
                  <c:v>8258.4224083500012</c:v>
                </c:pt>
                <c:pt idx="2">
                  <c:v>8801.1540214500001</c:v>
                </c:pt>
                <c:pt idx="3">
                  <c:v>7370.5853927499993</c:v>
                </c:pt>
                <c:pt idx="4">
                  <c:v>11450.055826540001</c:v>
                </c:pt>
                <c:pt idx="5">
                  <c:v>12842.019369149999</c:v>
                </c:pt>
                <c:pt idx="6">
                  <c:v>17838.01499</c:v>
                </c:pt>
                <c:pt idx="7">
                  <c:v>18039.921299000001</c:v>
                </c:pt>
                <c:pt idx="8">
                  <c:v>8861.9979129999992</c:v>
                </c:pt>
                <c:pt idx="9">
                  <c:v>7900.7338319999999</c:v>
                </c:pt>
                <c:pt idx="10">
                  <c:v>8831.9327389999999</c:v>
                </c:pt>
                <c:pt idx="11">
                  <c:v>11556.070032</c:v>
                </c:pt>
                <c:pt idx="12">
                  <c:v>19976.006434999999</c:v>
                </c:pt>
                <c:pt idx="13">
                  <c:v>8629.2281999999996</c:v>
                </c:pt>
                <c:pt idx="14">
                  <c:v>9867.6566759999987</c:v>
                </c:pt>
                <c:pt idx="15">
                  <c:v>5781.8265229999997</c:v>
                </c:pt>
                <c:pt idx="16">
                  <c:v>12059.017241</c:v>
                </c:pt>
                <c:pt idx="17">
                  <c:v>16367.687610000001</c:v>
                </c:pt>
                <c:pt idx="18">
                  <c:v>14878.86957287</c:v>
                </c:pt>
                <c:pt idx="19">
                  <c:v>15885.92189005</c:v>
                </c:pt>
                <c:pt idx="20">
                  <c:v>17330.05613818</c:v>
                </c:pt>
                <c:pt idx="21">
                  <c:v>13217.204973920001</c:v>
                </c:pt>
                <c:pt idx="22">
                  <c:v>13818.822231190001</c:v>
                </c:pt>
                <c:pt idx="23">
                  <c:v>9843.645044249999</c:v>
                </c:pt>
                <c:pt idx="24">
                  <c:v>7731.3996907600003</c:v>
                </c:pt>
                <c:pt idx="25">
                  <c:v>8012.9040745000002</c:v>
                </c:pt>
                <c:pt idx="26">
                  <c:v>9672.1833653899994</c:v>
                </c:pt>
                <c:pt idx="27">
                  <c:v>5576.00820587</c:v>
                </c:pt>
                <c:pt idx="28">
                  <c:v>5524.1387353099999</c:v>
                </c:pt>
                <c:pt idx="29">
                  <c:v>13674.409609799999</c:v>
                </c:pt>
                <c:pt idx="30">
                  <c:v>8192.6970109199992</c:v>
                </c:pt>
                <c:pt idx="31">
                  <c:v>11779.445042990001</c:v>
                </c:pt>
                <c:pt idx="32">
                  <c:v>19341.621033000003</c:v>
                </c:pt>
                <c:pt idx="33">
                  <c:v>11733.79502589</c:v>
                </c:pt>
                <c:pt idx="34">
                  <c:v>14408.79812551</c:v>
                </c:pt>
                <c:pt idx="35" formatCode="_ * #,##0.0_ ;_ * \-#,##0.0_ ;_ * &quot;-&quot;??_ ;_ @_ ">
                  <c:v>10462.00456521</c:v>
                </c:pt>
                <c:pt idx="36" formatCode="_ * #,##0.0_ ;_ * \-#,##0.0_ ;_ * &quot;-&quot;??_ ;_ @_ ">
                  <c:v>7122.4995449999997</c:v>
                </c:pt>
                <c:pt idx="37" formatCode="_ * #,##0.0_ ;_ * \-#,##0.0_ ;_ * &quot;-&quot;??_ ;_ @_ ">
                  <c:v>5917.9873250000001</c:v>
                </c:pt>
                <c:pt idx="38" formatCode="_ * #,##0.0_ ;_ * \-#,##0.0_ ;_ * &quot;-&quot;??_ ;_ @_ ">
                  <c:v>6969.781215</c:v>
                </c:pt>
                <c:pt idx="39" formatCode="_ * #,##0.0_ ;_ * \-#,##0.0_ ;_ * &quot;-&quot;??_ ;_ @_ ">
                  <c:v>5471.7070750000003</c:v>
                </c:pt>
                <c:pt idx="40" formatCode="_ * #,##0.0_ ;_ * \-#,##0.0_ ;_ * &quot;-&quot;??_ ;_ @_ ">
                  <c:v>5483.4534400000002</c:v>
                </c:pt>
                <c:pt idx="41" formatCode="_ * #,##0.0_ ;_ * \-#,##0.0_ ;_ * &quot;-&quot;??_ ;_ @_ ">
                  <c:v>5425.2593299999999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C1-499A-B905-AEA8C491C3F5}"/>
            </c:ext>
          </c:extLst>
        </c:ser>
        <c:ser>
          <c:idx val="1"/>
          <c:order val="1"/>
          <c:tx>
            <c:strRef>
              <c:f>'[2022.06. Gráficos para informe de gestión.xlsx]Total Derivados Pesos'!$L$7</c:f>
              <c:strCache>
                <c:ptCount val="1"/>
                <c:pt idx="0">
                  <c:v>Opciones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38100" tIns="0" rIns="38100" bIns="19050" anchor="t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'[2022.06. Gráficos para informe de gestión.xlsx]Total Derivados Pesos'!$A$8:$A$49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 Derivados Pesos'!$L$8:$L$49</c:f>
              <c:numCache>
                <c:formatCode>_(* #,##0.00_);_(* \(#,##0.00\);_(* "-"??_);_(@_)</c:formatCode>
                <c:ptCount val="42"/>
                <c:pt idx="0">
                  <c:v>954.25405220000005</c:v>
                </c:pt>
                <c:pt idx="1">
                  <c:v>1037.7152900000001</c:v>
                </c:pt>
                <c:pt idx="2">
                  <c:v>714.59904289999997</c:v>
                </c:pt>
                <c:pt idx="3">
                  <c:v>571.50114170000006</c:v>
                </c:pt>
                <c:pt idx="4">
                  <c:v>753.04921204999994</c:v>
                </c:pt>
                <c:pt idx="5">
                  <c:v>1435.5619899000001</c:v>
                </c:pt>
                <c:pt idx="6">
                  <c:v>1007.1069457</c:v>
                </c:pt>
                <c:pt idx="7">
                  <c:v>1086.4012668800001</c:v>
                </c:pt>
                <c:pt idx="8">
                  <c:v>425.98603946000003</c:v>
                </c:pt>
                <c:pt idx="9">
                  <c:v>1071.01328171</c:v>
                </c:pt>
                <c:pt idx="10">
                  <c:v>624.71673473999999</c:v>
                </c:pt>
                <c:pt idx="11">
                  <c:v>1049.3165077200001</c:v>
                </c:pt>
                <c:pt idx="12">
                  <c:v>949.9230053</c:v>
                </c:pt>
                <c:pt idx="13">
                  <c:v>589.50697910000008</c:v>
                </c:pt>
                <c:pt idx="14">
                  <c:v>918.54301959999998</c:v>
                </c:pt>
                <c:pt idx="15">
                  <c:v>996.8508716</c:v>
                </c:pt>
                <c:pt idx="16">
                  <c:v>2380.3553142999999</c:v>
                </c:pt>
                <c:pt idx="17">
                  <c:v>2826.9759211000001</c:v>
                </c:pt>
                <c:pt idx="18">
                  <c:v>3326.2953788999998</c:v>
                </c:pt>
                <c:pt idx="19">
                  <c:v>3403.6819247600001</c:v>
                </c:pt>
                <c:pt idx="20">
                  <c:v>1959.88923329</c:v>
                </c:pt>
                <c:pt idx="21">
                  <c:v>1096.9019464599999</c:v>
                </c:pt>
                <c:pt idx="22">
                  <c:v>1653.5474445</c:v>
                </c:pt>
                <c:pt idx="23">
                  <c:v>1023.3727710200001</c:v>
                </c:pt>
                <c:pt idx="24">
                  <c:v>596.33204239999998</c:v>
                </c:pt>
                <c:pt idx="25">
                  <c:v>1088.5260435</c:v>
                </c:pt>
                <c:pt idx="26">
                  <c:v>1102.3497300999998</c:v>
                </c:pt>
                <c:pt idx="27">
                  <c:v>968.78736709999998</c:v>
                </c:pt>
                <c:pt idx="28">
                  <c:v>2199.4504719000001</c:v>
                </c:pt>
                <c:pt idx="29">
                  <c:v>4152.7262441000003</c:v>
                </c:pt>
                <c:pt idx="30">
                  <c:v>1523.1361237000001</c:v>
                </c:pt>
                <c:pt idx="31">
                  <c:v>2973.9806515999999</c:v>
                </c:pt>
                <c:pt idx="32">
                  <c:v>3987.1453085999997</c:v>
                </c:pt>
                <c:pt idx="33">
                  <c:v>2872.5157835999998</c:v>
                </c:pt>
                <c:pt idx="34">
                  <c:v>4182.7370453000003</c:v>
                </c:pt>
                <c:pt idx="35" formatCode="_ * #,##0.0_ ;_ * \-#,##0.0_ ;_ * &quot;-&quot;??_ ;_ @_ ">
                  <c:v>2525.0708928000004</c:v>
                </c:pt>
                <c:pt idx="36" formatCode="_ * #,##0.0_ ;_ * \-#,##0.0_ ;_ * &quot;-&quot;??_ ;_ @_ ">
                  <c:v>2052.9209314899999</c:v>
                </c:pt>
                <c:pt idx="37" formatCode="_ * #,##0.0_ ;_ * \-#,##0.0_ ;_ * &quot;-&quot;??_ ;_ @_ ">
                  <c:v>1908.5464059999999</c:v>
                </c:pt>
                <c:pt idx="38" formatCode="_ * #,##0.0_ ;_ * \-#,##0.0_ ;_ * &quot;-&quot;??_ ;_ @_ ">
                  <c:v>2590.5265997000001</c:v>
                </c:pt>
                <c:pt idx="39" formatCode="_ * #,##0.0_ ;_ * \-#,##0.0_ ;_ * &quot;-&quot;??_ ;_ @_ ">
                  <c:v>1514.38792992</c:v>
                </c:pt>
                <c:pt idx="40" formatCode="_ * #,##0.0_ ;_ * \-#,##0.0_ ;_ * &quot;-&quot;??_ ;_ @_ ">
                  <c:v>1952.1353890099999</c:v>
                </c:pt>
                <c:pt idx="41" formatCode="_ * #,##0.0_ ;_ * \-#,##0.0_ ;_ * &quot;-&quot;??_ ;_ @_ ">
                  <c:v>1599.10416975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C1-499A-B905-AEA8C491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6324096"/>
        <c:axId val="126342272"/>
      </c:barChart>
      <c:dateAx>
        <c:axId val="126324096"/>
        <c:scaling>
          <c:orientation val="minMax"/>
          <c:min val="4380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26342272"/>
        <c:crosses val="autoZero"/>
        <c:auto val="1"/>
        <c:lblOffset val="100"/>
        <c:baseTimeUnit val="months"/>
      </c:dateAx>
      <c:valAx>
        <c:axId val="12634227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263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810460125685264"/>
          <c:y val="0.93128387003839641"/>
          <c:w val="0.36036195827023071"/>
          <c:h val="5.069232008299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404790358672605E-2"/>
          <c:y val="2.1264651920945562E-2"/>
          <c:w val="0.95751872885819345"/>
          <c:h val="0.792871716454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gestión.xlsx]Total Derivados Pesos'!$B$7</c:f>
              <c:strCache>
                <c:ptCount val="1"/>
                <c:pt idx="0">
                  <c:v>Monedas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1.5112263292276764E-3"/>
                  <c:y val="-1.830364155993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F9-44E4-8E6C-0A7C3FF23A3A}"/>
                </c:ext>
              </c:extLst>
            </c:dLbl>
            <c:dLbl>
              <c:idx val="12"/>
              <c:layout>
                <c:manualLayout>
                  <c:x val="-6.926373994896744E-18"/>
                  <c:y val="-2.4404855413242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F9-44E4-8E6C-0A7C3FF23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gestión.xlsx]Total Derivados Pesos'!$A$8:$A$49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 Derivados Pesos'!$B$8:$B$49</c:f>
              <c:numCache>
                <c:formatCode>_ * #,##0_ ;_ * \-#,##0_ ;_ * "-"??_ ;_ @_ </c:formatCode>
                <c:ptCount val="42"/>
                <c:pt idx="0">
                  <c:v>930297.53447499988</c:v>
                </c:pt>
                <c:pt idx="1">
                  <c:v>811171.12262900011</c:v>
                </c:pt>
                <c:pt idx="2">
                  <c:v>1062595.7759380001</c:v>
                </c:pt>
                <c:pt idx="3">
                  <c:v>1061479.9598070001</c:v>
                </c:pt>
                <c:pt idx="4">
                  <c:v>1489411.351299</c:v>
                </c:pt>
                <c:pt idx="5">
                  <c:v>1610036.03944</c:v>
                </c:pt>
                <c:pt idx="6">
                  <c:v>1548651.6032359998</c:v>
                </c:pt>
                <c:pt idx="7">
                  <c:v>1337144.1972100001</c:v>
                </c:pt>
                <c:pt idx="8">
                  <c:v>442247.24422350002</c:v>
                </c:pt>
                <c:pt idx="9">
                  <c:v>512611.24601419998</c:v>
                </c:pt>
                <c:pt idx="10">
                  <c:v>402721.57970570005</c:v>
                </c:pt>
                <c:pt idx="11">
                  <c:v>338595.684702</c:v>
                </c:pt>
                <c:pt idx="12">
                  <c:v>357301.4348498818</c:v>
                </c:pt>
                <c:pt idx="13">
                  <c:v>501654.12574599998</c:v>
                </c:pt>
                <c:pt idx="14">
                  <c:v>534149.48342400009</c:v>
                </c:pt>
                <c:pt idx="15">
                  <c:v>660154.01872299996</c:v>
                </c:pt>
                <c:pt idx="16">
                  <c:v>764600.54914899997</c:v>
                </c:pt>
                <c:pt idx="17">
                  <c:v>769893.17070828564</c:v>
                </c:pt>
                <c:pt idx="18">
                  <c:v>899439.44831619051</c:v>
                </c:pt>
                <c:pt idx="19">
                  <c:v>1185371.678841</c:v>
                </c:pt>
                <c:pt idx="20">
                  <c:v>1429732.9531958001</c:v>
                </c:pt>
                <c:pt idx="21">
                  <c:v>1634206.5112747857</c:v>
                </c:pt>
                <c:pt idx="22">
                  <c:v>1050165.2891088999</c:v>
                </c:pt>
                <c:pt idx="23">
                  <c:v>1220702.4334147</c:v>
                </c:pt>
                <c:pt idx="24">
                  <c:v>1148234.8467784</c:v>
                </c:pt>
                <c:pt idx="25">
                  <c:v>1011503.0847912224</c:v>
                </c:pt>
                <c:pt idx="26">
                  <c:v>1033700.3146298182</c:v>
                </c:pt>
                <c:pt idx="27" formatCode="_-* #,##0_-;\-* #,##0_-;_-* &quot;-&quot;??_-;_-@_-">
                  <c:v>898324.78384249995</c:v>
                </c:pt>
                <c:pt idx="28" formatCode="_-* #,##0_-;\-* #,##0_-;_-* &quot;-&quot;??_-;_-@_-">
                  <c:v>823442.24936189479</c:v>
                </c:pt>
                <c:pt idx="29" formatCode="_-* #,##0_-;\-* #,##0_-;_-* &quot;-&quot;??_-;_-@_-">
                  <c:v>889230.30496138579</c:v>
                </c:pt>
                <c:pt idx="30" formatCode="_-* #,##0_-;\-* #,##0_-;_-* &quot;-&quot;??_-;_-@_-">
                  <c:v>847056.12339904765</c:v>
                </c:pt>
                <c:pt idx="31" formatCode="_-* #,##0_-;\-* #,##0_-;_-* &quot;-&quot;??_-;_-@_-">
                  <c:v>1113428.3244169999</c:v>
                </c:pt>
                <c:pt idx="32" formatCode="_-* #,##0_-;\-* #,##0_-;_-* &quot;-&quot;??_-;_-@_-">
                  <c:v>1397741.6325950001</c:v>
                </c:pt>
                <c:pt idx="33" formatCode="_-* #,##0_-;\-* #,##0_-;_-* &quot;-&quot;??_-;_-@_-">
                  <c:v>1404155.9337215789</c:v>
                </c:pt>
                <c:pt idx="34" formatCode="_-* #,##0_-;\-* #,##0_-;_-* &quot;-&quot;??_-;_-@_-">
                  <c:v>1796900.7011306142</c:v>
                </c:pt>
                <c:pt idx="35" formatCode="_-* #,##0_-;\-* #,##0_-;_-* &quot;-&quot;??_-;_-@_-">
                  <c:v>1142341.0938700002</c:v>
                </c:pt>
                <c:pt idx="36">
                  <c:v>1364034.7751290002</c:v>
                </c:pt>
                <c:pt idx="37">
                  <c:v>1196826.1077800998</c:v>
                </c:pt>
                <c:pt idx="38">
                  <c:v>1327401.657202</c:v>
                </c:pt>
                <c:pt idx="39">
                  <c:v>1647817.1055026315</c:v>
                </c:pt>
                <c:pt idx="40">
                  <c:v>1869056.0795281299</c:v>
                </c:pt>
                <c:pt idx="41">
                  <c:v>2342077.8511441401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9-44E4-8E6C-0A7C3FF23A3A}"/>
            </c:ext>
          </c:extLst>
        </c:ser>
        <c:ser>
          <c:idx val="1"/>
          <c:order val="1"/>
          <c:tx>
            <c:strRef>
              <c:f>'[2022.06. Gráficos para informe de gestión.xlsx]Total Derivados Pesos'!$C$7</c:f>
              <c:strCache>
                <c:ptCount val="1"/>
                <c:pt idx="0">
                  <c:v>Agropecuarios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3.0224526584553529E-3"/>
                  <c:y val="-4.28610273195061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F9-44E4-8E6C-0A7C3FF23A3A}"/>
                </c:ext>
              </c:extLst>
            </c:dLbl>
            <c:dLbl>
              <c:idx val="19"/>
              <c:layout>
                <c:manualLayout>
                  <c:x val="0"/>
                  <c:y val="-3.78371341013176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F9-44E4-8E6C-0A7C3FF23A3A}"/>
                </c:ext>
              </c:extLst>
            </c:dLbl>
            <c:dLbl>
              <c:idx val="38"/>
              <c:layout>
                <c:manualLayout>
                  <c:x val="3.0224526584553529E-3"/>
                  <c:y val="-4.0750131098380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F9-44E4-8E6C-0A7C3FF23A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1980000" spcFirstLastPara="1" vertOverflow="ellipsis" vert="horz" wrap="square" lIns="38100" tIns="0" rIns="38100" bIns="19050" anchor="t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'[2022.06. Gráficos para informe de gestión.xlsx]Total Derivados Pesos'!$A$8:$A$49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 Derivados Pesos'!$C$8:$C$49</c:f>
              <c:numCache>
                <c:formatCode>_ * #,##0_ ;_ * \-#,##0_ ;_ * "-"??_ ;_ @_ </c:formatCode>
                <c:ptCount val="42"/>
                <c:pt idx="0">
                  <c:v>790.39995364628305</c:v>
                </c:pt>
                <c:pt idx="1">
                  <c:v>940.12878947929403</c:v>
                </c:pt>
                <c:pt idx="2">
                  <c:v>1189.5121750379219</c:v>
                </c:pt>
                <c:pt idx="3">
                  <c:v>1895.5685858675781</c:v>
                </c:pt>
                <c:pt idx="4">
                  <c:v>1397.8819075170802</c:v>
                </c:pt>
                <c:pt idx="5">
                  <c:v>794.52439065090391</c:v>
                </c:pt>
                <c:pt idx="6">
                  <c:v>571.6584299815346</c:v>
                </c:pt>
                <c:pt idx="7">
                  <c:v>949.49983191806552</c:v>
                </c:pt>
                <c:pt idx="8">
                  <c:v>986.59335506874288</c:v>
                </c:pt>
                <c:pt idx="9">
                  <c:v>1130.312154256397</c:v>
                </c:pt>
                <c:pt idx="10">
                  <c:v>964.51811538105267</c:v>
                </c:pt>
                <c:pt idx="11">
                  <c:v>1057.7710986350153</c:v>
                </c:pt>
                <c:pt idx="12">
                  <c:v>34283.775378701444</c:v>
                </c:pt>
                <c:pt idx="13">
                  <c:v>22422.001719483749</c:v>
                </c:pt>
                <c:pt idx="14">
                  <c:v>38179.18350568015</c:v>
                </c:pt>
                <c:pt idx="15">
                  <c:v>56342.861960089256</c:v>
                </c:pt>
                <c:pt idx="16">
                  <c:v>37491.112930415002</c:v>
                </c:pt>
                <c:pt idx="17">
                  <c:v>51533.877348330003</c:v>
                </c:pt>
                <c:pt idx="18">
                  <c:v>57047.6575191304</c:v>
                </c:pt>
                <c:pt idx="19">
                  <c:v>54730.282155089997</c:v>
                </c:pt>
                <c:pt idx="20">
                  <c:v>73087.524119117486</c:v>
                </c:pt>
                <c:pt idx="21">
                  <c:v>106268.18402095922</c:v>
                </c:pt>
                <c:pt idx="22">
                  <c:v>75032.316483367307</c:v>
                </c:pt>
                <c:pt idx="23">
                  <c:v>82266.606019428611</c:v>
                </c:pt>
                <c:pt idx="24">
                  <c:v>141885.80261840267</c:v>
                </c:pt>
                <c:pt idx="25">
                  <c:v>75694.464932999996</c:v>
                </c:pt>
                <c:pt idx="26">
                  <c:v>107794.36569840609</c:v>
                </c:pt>
                <c:pt idx="27">
                  <c:v>148660.66564096711</c:v>
                </c:pt>
                <c:pt idx="28">
                  <c:v>133271.016371598</c:v>
                </c:pt>
                <c:pt idx="29">
                  <c:v>128394.42441498471</c:v>
                </c:pt>
                <c:pt idx="30" formatCode="0.0">
                  <c:v>84546.313227000006</c:v>
                </c:pt>
                <c:pt idx="31" formatCode="0.0">
                  <c:v>88255.805768999999</c:v>
                </c:pt>
                <c:pt idx="32" formatCode="0.0">
                  <c:v>85788.162041000003</c:v>
                </c:pt>
                <c:pt idx="33" formatCode="_-* #,##0_-;\-* #,##0_-;_-* &quot;-&quot;??_-;_-@_-">
                  <c:v>105134.53521100001</c:v>
                </c:pt>
                <c:pt idx="34" formatCode="_-* #,##0_-;\-* #,##0_-;_-* &quot;-&quot;??_-;_-@_-">
                  <c:v>102056.494874</c:v>
                </c:pt>
                <c:pt idx="35" formatCode="_-* #,##0_-;\-* #,##0_-;_-* &quot;-&quot;??_-;_-@_-">
                  <c:v>107636.47061600001</c:v>
                </c:pt>
                <c:pt idx="36">
                  <c:v>133205.43117600001</c:v>
                </c:pt>
                <c:pt idx="37">
                  <c:v>165564.53352600001</c:v>
                </c:pt>
                <c:pt idx="38">
                  <c:v>243213.74909</c:v>
                </c:pt>
                <c:pt idx="39">
                  <c:v>279292.4508369359</c:v>
                </c:pt>
                <c:pt idx="40">
                  <c:v>218695.99529200001</c:v>
                </c:pt>
                <c:pt idx="41">
                  <c:v>265984.28588919312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9-44E4-8E6C-0A7C3FF23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0492288"/>
        <c:axId val="130493824"/>
      </c:barChart>
      <c:barChart>
        <c:barDir val="col"/>
        <c:grouping val="stacked"/>
        <c:varyColors val="0"/>
        <c:ser>
          <c:idx val="2"/>
          <c:order val="2"/>
          <c:tx>
            <c:strRef>
              <c:f>'[2022.06. Gráficos para informe de gestión.xlsx]Total Derivados Pesos'!$D$7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1440000" wrap="square" lIns="38100" tIns="19050" rIns="38100" bIns="19050" anchor="t" anchorCtr="0">
                <a:spAutoFit/>
              </a:bodyPr>
              <a:lstStyle/>
              <a:p>
                <a:pPr>
                  <a:defRPr sz="500" b="1">
                    <a:solidFill>
                      <a:schemeClr val="tx1">
                        <a:lumMod val="10000"/>
                      </a:schemeClr>
                    </a:solidFill>
                    <a:latin typeface="Encode Sans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'[2022.06. Gráficos para informe de gestión.xlsx]Total Derivados Pesos'!$A$8:$A$49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 Derivados Pesos'!$D$8:$D$49</c:f>
              <c:numCache>
                <c:formatCode>_ * #,##0_ ;_ * \-#,##0_ ;_ * "-"??_ ;_ @_ </c:formatCode>
                <c:ptCount val="42"/>
                <c:pt idx="0">
                  <c:v>28112.741688215632</c:v>
                </c:pt>
                <c:pt idx="1">
                  <c:v>21167.536034213503</c:v>
                </c:pt>
                <c:pt idx="2">
                  <c:v>8947.7446658704703</c:v>
                </c:pt>
                <c:pt idx="3">
                  <c:v>7640.6738590043396</c:v>
                </c:pt>
                <c:pt idx="4">
                  <c:v>10499.745953837537</c:v>
                </c:pt>
                <c:pt idx="5">
                  <c:v>12213.55108940617</c:v>
                </c:pt>
                <c:pt idx="6">
                  <c:v>13711.46744651098</c:v>
                </c:pt>
                <c:pt idx="7">
                  <c:v>13254.579105630502</c:v>
                </c:pt>
                <c:pt idx="8">
                  <c:v>9122.5821000952419</c:v>
                </c:pt>
                <c:pt idx="9">
                  <c:v>9434.5776166455398</c:v>
                </c:pt>
                <c:pt idx="10">
                  <c:v>11858.757027365793</c:v>
                </c:pt>
                <c:pt idx="11">
                  <c:v>12235.000711026045</c:v>
                </c:pt>
                <c:pt idx="12">
                  <c:v>21374.327034337854</c:v>
                </c:pt>
                <c:pt idx="13">
                  <c:v>10234.227220299317</c:v>
                </c:pt>
                <c:pt idx="14">
                  <c:v>12923.967079329268</c:v>
                </c:pt>
                <c:pt idx="15">
                  <c:v>7555.4524556965398</c:v>
                </c:pt>
                <c:pt idx="16">
                  <c:v>14193.422992178499</c:v>
                </c:pt>
                <c:pt idx="17">
                  <c:v>18563.395920846997</c:v>
                </c:pt>
                <c:pt idx="18">
                  <c:v>16620.56535610139</c:v>
                </c:pt>
                <c:pt idx="19">
                  <c:v>17451.257493988996</c:v>
                </c:pt>
                <c:pt idx="20">
                  <c:v>15061.908890847501</c:v>
                </c:pt>
                <c:pt idx="21">
                  <c:v>11351.186262503139</c:v>
                </c:pt>
                <c:pt idx="22">
                  <c:v>11651.66346775664</c:v>
                </c:pt>
                <c:pt idx="23">
                  <c:v>6856.7920960765805</c:v>
                </c:pt>
                <c:pt idx="24">
                  <c:v>6606.7397495712394</c:v>
                </c:pt>
                <c:pt idx="25">
                  <c:v>6907.3488269999998</c:v>
                </c:pt>
                <c:pt idx="26">
                  <c:v>9124.1509422483596</c:v>
                </c:pt>
                <c:pt idx="27">
                  <c:v>5980.9507440100006</c:v>
                </c:pt>
                <c:pt idx="28">
                  <c:v>6078.1904608244795</c:v>
                </c:pt>
                <c:pt idx="29">
                  <c:v>13504.946979113209</c:v>
                </c:pt>
                <c:pt idx="30" formatCode="_-* #,##0_-;\-* #,##0_-;_-* &quot;-&quot;??_-;_-@_-">
                  <c:v>8853.5222269999995</c:v>
                </c:pt>
                <c:pt idx="31" formatCode="_-* #,##0_-;\-* #,##0_-;_-* &quot;-&quot;??_-;_-@_-">
                  <c:v>12656.57400154274</c:v>
                </c:pt>
                <c:pt idx="32" formatCode="_-* #,##0_-;\-* #,##0_-;_-* &quot;-&quot;??_-;_-@_-">
                  <c:v>19936.881792597691</c:v>
                </c:pt>
                <c:pt idx="33" formatCode="_-* #,##0_-;\-* #,##0_-;_-* &quot;-&quot;??_-;_-@_-">
                  <c:v>26020.566180999998</c:v>
                </c:pt>
                <c:pt idx="34" formatCode="_-* #,##0_-;\-* #,##0_-;_-* &quot;-&quot;??_-;_-@_-">
                  <c:v>15748.136398999999</c:v>
                </c:pt>
                <c:pt idx="35" formatCode="_-* #,##0_-;\-* #,##0_-;_-* &quot;-&quot;??_-;_-@_-">
                  <c:v>12233.40220330476</c:v>
                </c:pt>
                <c:pt idx="36">
                  <c:v>9404.7448312175366</c:v>
                </c:pt>
                <c:pt idx="37">
                  <c:v>8943.3931173844794</c:v>
                </c:pt>
                <c:pt idx="38">
                  <c:v>20248.909081402289</c:v>
                </c:pt>
                <c:pt idx="39">
                  <c:v>21923.599755252908</c:v>
                </c:pt>
                <c:pt idx="40">
                  <c:v>18187.286515554148</c:v>
                </c:pt>
                <c:pt idx="41">
                  <c:v>20893.473346612012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F9-44E4-8E6C-0A7C3FF23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0505344"/>
        <c:axId val="130503808"/>
      </c:barChart>
      <c:dateAx>
        <c:axId val="130492288"/>
        <c:scaling>
          <c:orientation val="minMax"/>
          <c:min val="4380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30493824"/>
        <c:crosses val="autoZero"/>
        <c:auto val="1"/>
        <c:lblOffset val="100"/>
        <c:baseTimeUnit val="months"/>
      </c:dateAx>
      <c:valAx>
        <c:axId val="130493824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30492288"/>
        <c:crosses val="autoZero"/>
        <c:crossBetween val="between"/>
      </c:valAx>
      <c:valAx>
        <c:axId val="130503808"/>
        <c:scaling>
          <c:orientation val="minMax"/>
        </c:scaling>
        <c:delete val="1"/>
        <c:axPos val="r"/>
        <c:numFmt formatCode="_ * #,##0_ ;_ * \-#,##0_ ;_ * &quot;-&quot;??_ ;_ @_ " sourceLinked="1"/>
        <c:majorTickMark val="out"/>
        <c:minorTickMark val="none"/>
        <c:tickLblPos val="nextTo"/>
        <c:crossAx val="130505344"/>
        <c:crosses val="max"/>
        <c:crossBetween val="between"/>
      </c:valAx>
      <c:dateAx>
        <c:axId val="1305053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050380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056555950066644"/>
          <c:y val="0.93128385378476441"/>
          <c:w val="0.65453002405470284"/>
          <c:h val="5.0692332073400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542597187758478E-2"/>
          <c:y val="6.5305288396043923E-2"/>
          <c:w val="0.9545078577336642"/>
          <c:h val="0.80602978260935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cvsa!$B$3</c:f>
              <c:strCache>
                <c:ptCount val="1"/>
                <c:pt idx="0">
                  <c:v>Cantidades de cuentas con saldo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cvsa!$A$4:$A$18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cvsa!$B$4:$B$18</c:f>
              <c:numCache>
                <c:formatCode>#,##0</c:formatCode>
                <c:ptCount val="11"/>
                <c:pt idx="0">
                  <c:v>332680</c:v>
                </c:pt>
                <c:pt idx="1">
                  <c:v>356828</c:v>
                </c:pt>
                <c:pt idx="2">
                  <c:v>389799</c:v>
                </c:pt>
                <c:pt idx="3">
                  <c:v>420489</c:v>
                </c:pt>
                <c:pt idx="4">
                  <c:v>448131</c:v>
                </c:pt>
                <c:pt idx="5">
                  <c:v>455817</c:v>
                </c:pt>
                <c:pt idx="6">
                  <c:v>469002</c:v>
                </c:pt>
                <c:pt idx="7">
                  <c:v>488755</c:v>
                </c:pt>
                <c:pt idx="8">
                  <c:v>504139</c:v>
                </c:pt>
                <c:pt idx="9">
                  <c:v>526954</c:v>
                </c:pt>
                <c:pt idx="10">
                  <c:v>534086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4-4DA1-974A-11DD9B77C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16574464"/>
        <c:axId val="116803456"/>
      </c:barChart>
      <c:catAx>
        <c:axId val="11657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6803456"/>
        <c:crosses val="autoZero"/>
        <c:auto val="0"/>
        <c:lblAlgn val="ctr"/>
        <c:lblOffset val="100"/>
        <c:noMultiLvlLbl val="0"/>
      </c:catAx>
      <c:valAx>
        <c:axId val="116803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65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43633787249118"/>
          <c:y val="6.1875252548167232E-2"/>
          <c:w val="0.86787484222166789"/>
          <c:h val="0.79609518155597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'[2022.06. Gráficos para informe de gestión.xlsx]Stocks'!$E$51</c:f>
              <c:strCache>
                <c:ptCount val="1"/>
                <c:pt idx="0">
                  <c:v>Cap, bursatil  $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364261168384879E-3"/>
                  <c:y val="0.266709211419630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F0-40A6-97FC-7143C3D4912B}"/>
                </c:ext>
              </c:extLst>
            </c:dLbl>
            <c:dLbl>
              <c:idx val="1"/>
              <c:layout>
                <c:manualLayout>
                  <c:x val="-1.7182130584192441E-2"/>
                  <c:y val="0.413996387875246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0-40A6-97FC-7143C3D4912B}"/>
                </c:ext>
              </c:extLst>
            </c:dLbl>
            <c:dLbl>
              <c:idx val="2"/>
              <c:layout>
                <c:manualLayout>
                  <c:x val="0"/>
                  <c:y val="0.453803732863251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F0-40A6-97FC-7143C3D49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gestión.xlsx]Stocks'!$A$57:$A$59</c:f>
              <c:strCache>
                <c:ptCount val="3"/>
                <c:pt idx="0">
                  <c:v>jun-21</c:v>
                </c:pt>
                <c:pt idx="1">
                  <c:v>dic-21</c:v>
                </c:pt>
                <c:pt idx="2">
                  <c:v>jun-22</c:v>
                </c:pt>
              </c:strCache>
            </c:strRef>
          </c:cat>
          <c:val>
            <c:numRef>
              <c:f>'[2022.06. Gráficos para informe de gestión.xlsx]Stocks'!$E$57:$E$59</c:f>
              <c:numCache>
                <c:formatCode>_-* #,##0_-;\-* #,##0_-;_-* "-"??_-;_-@_-</c:formatCode>
                <c:ptCount val="3"/>
                <c:pt idx="0">
                  <c:v>2995973381425.0059</c:v>
                </c:pt>
                <c:pt idx="1">
                  <c:v>3974159024980.7217</c:v>
                </c:pt>
                <c:pt idx="2" formatCode="#,##0">
                  <c:v>4211816660520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3-4075-8248-F565CD959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-27"/>
        <c:axId val="110528768"/>
        <c:axId val="111121536"/>
      </c:barChart>
      <c:catAx>
        <c:axId val="1105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11121536"/>
        <c:crosses val="autoZero"/>
        <c:auto val="1"/>
        <c:lblAlgn val="ctr"/>
        <c:lblOffset val="100"/>
        <c:noMultiLvlLbl val="0"/>
      </c:catAx>
      <c:valAx>
        <c:axId val="1111215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10528768"/>
        <c:crosses val="autoZero"/>
        <c:crossBetween val="between"/>
        <c:dispUnits>
          <c:builtInUnit val="billions"/>
          <c:dispUnitsLbl>
            <c:tx>
              <c:rich>
                <a:bodyPr rot="-5400000" vert="horz"/>
                <a:lstStyle/>
                <a:p>
                  <a:pPr>
                    <a:defRPr/>
                  </a:pPr>
                  <a:r>
                    <a:rPr lang="es-AR"/>
                    <a:t>Miles de millones de pesos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Encode Sans" pitchFamily="2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'[2022.06. Gráficos para informe de gestión.xlsx]Stocks'!$B$51</c:f>
              <c:strCache>
                <c:ptCount val="1"/>
                <c:pt idx="0">
                  <c:v>Free float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gestión.xlsx]Stocks'!$A$57:$A$59</c:f>
              <c:strCache>
                <c:ptCount val="3"/>
                <c:pt idx="0">
                  <c:v>jun-21</c:v>
                </c:pt>
                <c:pt idx="1">
                  <c:v>dic-21</c:v>
                </c:pt>
                <c:pt idx="2">
                  <c:v>jun-22</c:v>
                </c:pt>
              </c:strCache>
            </c:strRef>
          </c:cat>
          <c:val>
            <c:numRef>
              <c:f>'[2022.06. Gráficos para informe de gestión.xlsx]Stocks'!$B$57:$B$59</c:f>
              <c:numCache>
                <c:formatCode>0.0%</c:formatCode>
                <c:ptCount val="3"/>
                <c:pt idx="0">
                  <c:v>0.35647674445106003</c:v>
                </c:pt>
                <c:pt idx="1">
                  <c:v>0.34425423462540899</c:v>
                </c:pt>
                <c:pt idx="2" formatCode="0.00%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F-4015-A44A-171F032CDE5B}"/>
            </c:ext>
          </c:extLst>
        </c:ser>
        <c:ser>
          <c:idx val="1"/>
          <c:order val="1"/>
          <c:tx>
            <c:strRef>
              <c:f>'[2022.06. Gráficos para informe de gestión.xlsx]Stocks'!$C$51</c:f>
              <c:strCache>
                <c:ptCount val="1"/>
                <c:pt idx="0">
                  <c:v>Total  Cap. Bursátil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'[2022.06. Gráficos para informe de gestión.xlsx]Stocks'!$A$57:$A$59</c:f>
              <c:strCache>
                <c:ptCount val="3"/>
                <c:pt idx="0">
                  <c:v>jun-21</c:v>
                </c:pt>
                <c:pt idx="1">
                  <c:v>dic-21</c:v>
                </c:pt>
                <c:pt idx="2">
                  <c:v>jun-22</c:v>
                </c:pt>
              </c:strCache>
            </c:strRef>
          </c:cat>
          <c:val>
            <c:numRef>
              <c:f>'[2022.06. Gráficos para informe de gestión.xlsx]Stocks'!$C$57:$C$59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F-4015-A44A-171F032CD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100"/>
        <c:axId val="108644608"/>
        <c:axId val="108658688"/>
      </c:barChart>
      <c:catAx>
        <c:axId val="10864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08658688"/>
        <c:crosses val="autoZero"/>
        <c:auto val="1"/>
        <c:lblAlgn val="ctr"/>
        <c:lblOffset val="100"/>
        <c:noMultiLvlLbl val="0"/>
      </c:catAx>
      <c:valAx>
        <c:axId val="108658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864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6">
                  <a:lumMod val="50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9732351591297E-2"/>
          <c:y val="0.13172333476688058"/>
          <c:w val="0.95420245726600794"/>
          <c:h val="0.72367173691755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gestión.xlsx]TOTALES CONT y PLAZO Pesos'!$AA$7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lIns="38100" tIns="19050" rIns="38100" bIns="19050" anchor="b" anchorCtr="0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Pesos'!$AA$8:$AA$157</c:f>
              <c:numCache>
                <c:formatCode>_-* #,##0_-;\-* #,##0_-;_-* "-"??_-;_-@_-</c:formatCode>
                <c:ptCount val="42"/>
                <c:pt idx="0">
                  <c:v>15100.701868</c:v>
                </c:pt>
                <c:pt idx="1">
                  <c:v>16330.472711000002</c:v>
                </c:pt>
                <c:pt idx="2">
                  <c:v>15463.671969999998</c:v>
                </c:pt>
                <c:pt idx="3">
                  <c:v>13826.101477999999</c:v>
                </c:pt>
                <c:pt idx="4">
                  <c:v>13737.95834619109</c:v>
                </c:pt>
                <c:pt idx="5">
                  <c:v>22540.536170559379</c:v>
                </c:pt>
                <c:pt idx="6">
                  <c:v>17671.154895449999</c:v>
                </c:pt>
                <c:pt idx="7">
                  <c:v>29239.360285286071</c:v>
                </c:pt>
                <c:pt idx="8">
                  <c:v>14582.68112635227</c:v>
                </c:pt>
                <c:pt idx="9">
                  <c:v>31577.219724200346</c:v>
                </c:pt>
                <c:pt idx="10">
                  <c:v>13243.187151810187</c:v>
                </c:pt>
                <c:pt idx="11">
                  <c:v>17172.994452399995</c:v>
                </c:pt>
                <c:pt idx="12">
                  <c:v>15191.001217000001</c:v>
                </c:pt>
                <c:pt idx="13">
                  <c:v>11787.173868079999</c:v>
                </c:pt>
                <c:pt idx="14">
                  <c:v>15666.258942500001</c:v>
                </c:pt>
                <c:pt idx="15">
                  <c:v>15061.086137</c:v>
                </c:pt>
                <c:pt idx="16">
                  <c:v>25863.935207999999</c:v>
                </c:pt>
                <c:pt idx="17">
                  <c:v>32083.74162357143</c:v>
                </c:pt>
                <c:pt idx="18">
                  <c:v>29362.519664010637</c:v>
                </c:pt>
                <c:pt idx="19">
                  <c:v>33313.983794</c:v>
                </c:pt>
                <c:pt idx="20">
                  <c:v>22237.265063999999</c:v>
                </c:pt>
                <c:pt idx="21">
                  <c:v>23507.779291000003</c:v>
                </c:pt>
                <c:pt idx="22">
                  <c:v>21284.775872236842</c:v>
                </c:pt>
                <c:pt idx="23">
                  <c:v>17499.073235</c:v>
                </c:pt>
                <c:pt idx="24">
                  <c:v>15627.216710025001</c:v>
                </c:pt>
                <c:pt idx="25">
                  <c:v>20242.41710533333</c:v>
                </c:pt>
                <c:pt idx="26">
                  <c:v>16357.322522</c:v>
                </c:pt>
                <c:pt idx="27">
                  <c:v>15563.752806233349</c:v>
                </c:pt>
                <c:pt idx="28">
                  <c:v>19116.977582</c:v>
                </c:pt>
                <c:pt idx="29">
                  <c:v>35081.640280678621</c:v>
                </c:pt>
                <c:pt idx="30">
                  <c:v>15529.159999999998</c:v>
                </c:pt>
                <c:pt idx="31">
                  <c:v>26388.57</c:v>
                </c:pt>
                <c:pt idx="32">
                  <c:v>34198.01</c:v>
                </c:pt>
                <c:pt idx="33">
                  <c:v>29492.914877684212</c:v>
                </c:pt>
                <c:pt idx="34">
                  <c:v>40471.250796439999</c:v>
                </c:pt>
                <c:pt idx="35">
                  <c:v>29614.566868279995</c:v>
                </c:pt>
                <c:pt idx="36" formatCode="#,##0.0">
                  <c:v>19506.8</c:v>
                </c:pt>
                <c:pt idx="37" formatCode="#,##0.0">
                  <c:v>23251.759999999998</c:v>
                </c:pt>
                <c:pt idx="38" formatCode="#,##0.0">
                  <c:v>30712.866936950006</c:v>
                </c:pt>
                <c:pt idx="39" formatCode="#,##0.0">
                  <c:v>23507.95753646316</c:v>
                </c:pt>
                <c:pt idx="40" formatCode="#,##0.0">
                  <c:v>22726.312603311202</c:v>
                </c:pt>
                <c:pt idx="41" formatCode="#,##0.0">
                  <c:v>26086.954238200004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B-4311-AA18-A6397DD6597B}"/>
            </c:ext>
          </c:extLst>
        </c:ser>
        <c:ser>
          <c:idx val="1"/>
          <c:order val="1"/>
          <c:tx>
            <c:strRef>
              <c:f>'[2022.06. Gráficos para informe de gestión.xlsx]TOTALES CONT y PLAZO Pesos'!$AB$7</c:f>
              <c:strCache>
                <c:ptCount val="1"/>
                <c:pt idx="0">
                  <c:v>CEDEARS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2050091104314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CB-4311-AA18-A6397DD6597B}"/>
                </c:ext>
              </c:extLst>
            </c:dLbl>
            <c:dLbl>
              <c:idx val="1"/>
              <c:layout>
                <c:manualLayout>
                  <c:x val="2.045093835990555E-3"/>
                  <c:y val="-1.1093170430142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CB-4311-AA18-A6397DD6597B}"/>
                </c:ext>
              </c:extLst>
            </c:dLbl>
            <c:dLbl>
              <c:idx val="2"/>
              <c:layout>
                <c:manualLayout>
                  <c:x val="-9.3732384678394359E-18"/>
                  <c:y val="-1.00849222359602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CB-4311-AA18-A6397DD6597B}"/>
                </c:ext>
              </c:extLst>
            </c:dLbl>
            <c:dLbl>
              <c:idx val="3"/>
              <c:layout>
                <c:manualLayout>
                  <c:x val="2.0450938359905598E-3"/>
                  <c:y val="-1.0321427409383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CB-4311-AA18-A6397DD6597B}"/>
                </c:ext>
              </c:extLst>
            </c:dLbl>
            <c:dLbl>
              <c:idx val="4"/>
              <c:layout>
                <c:manualLayout>
                  <c:x val="-1.8746476935678872E-17"/>
                  <c:y val="-1.53777168608056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CB-4311-AA18-A6397DD6597B}"/>
                </c:ext>
              </c:extLst>
            </c:dLbl>
            <c:dLbl>
              <c:idx val="10"/>
              <c:layout>
                <c:manualLayout>
                  <c:x val="0"/>
                  <c:y val="-2.46770677425652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CB-4311-AA18-A6397DD6597B}"/>
                </c:ext>
              </c:extLst>
            </c:dLbl>
            <c:dLbl>
              <c:idx val="11"/>
              <c:layout>
                <c:manualLayout>
                  <c:x val="1.4230418943533697E-3"/>
                  <c:y val="-5.34877106950349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CB-4311-AA18-A6397DD6597B}"/>
                </c:ext>
              </c:extLst>
            </c:dLbl>
            <c:dLbl>
              <c:idx val="12"/>
              <c:layout>
                <c:manualLayout>
                  <c:x val="-1.4230418943533697E-3"/>
                  <c:y val="-5.0148444975305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CB-4311-AA18-A6397DD6597B}"/>
                </c:ext>
              </c:extLst>
            </c:dLbl>
            <c:dLbl>
              <c:idx val="13"/>
              <c:layout>
                <c:manualLayout>
                  <c:x val="5.6922236026849104E-3"/>
                  <c:y val="-4.0903736543778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t" anchorCtr="0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2">
                          <a:lumMod val="10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657999333075159E-2"/>
                      <c:h val="5.3311721075795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ACB-4311-AA18-A6397DD6597B}"/>
                </c:ext>
              </c:extLst>
            </c:dLbl>
            <c:dLbl>
              <c:idx val="14"/>
              <c:layout>
                <c:manualLayout>
                  <c:x val="0"/>
                  <c:y val="-3.1078047456066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CB-4311-AA18-A6397DD6597B}"/>
                </c:ext>
              </c:extLst>
            </c:dLbl>
            <c:dLbl>
              <c:idx val="15"/>
              <c:layout>
                <c:manualLayout>
                  <c:x val="0"/>
                  <c:y val="-2.4865160192342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CB-4311-AA18-A6397DD6597B}"/>
                </c:ext>
              </c:extLst>
            </c:dLbl>
            <c:dLbl>
              <c:idx val="30"/>
              <c:layout>
                <c:manualLayout>
                  <c:x val="0"/>
                  <c:y val="-6.60966385982725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CB-4311-AA18-A6397DD659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Pesos'!$AB$8:$AB$157</c:f>
              <c:numCache>
                <c:formatCode>_-* #,##0.0_-;\-* #,##0.0_-;_-* "-"??_-;_-@_-</c:formatCode>
                <c:ptCount val="42"/>
                <c:pt idx="0">
                  <c:v>947.817588</c:v>
                </c:pt>
                <c:pt idx="1">
                  <c:v>1116.115145</c:v>
                </c:pt>
                <c:pt idx="2">
                  <c:v>513.89878699999997</c:v>
                </c:pt>
                <c:pt idx="3">
                  <c:v>577.07219699999996</c:v>
                </c:pt>
                <c:pt idx="4">
                  <c:v>2950.5819160000001</c:v>
                </c:pt>
                <c:pt idx="5">
                  <c:v>4901.5986089999997</c:v>
                </c:pt>
                <c:pt idx="6">
                  <c:v>5354.4347269999998</c:v>
                </c:pt>
                <c:pt idx="7">
                  <c:v>4444.7364399999997</c:v>
                </c:pt>
                <c:pt idx="8">
                  <c:v>4054.5445380000001</c:v>
                </c:pt>
                <c:pt idx="9">
                  <c:v>8987.4494030000005</c:v>
                </c:pt>
                <c:pt idx="10">
                  <c:v>4744.8174509999999</c:v>
                </c:pt>
                <c:pt idx="11">
                  <c:v>3715.7647550000002</c:v>
                </c:pt>
                <c:pt idx="12">
                  <c:v>6183.9712749999999</c:v>
                </c:pt>
                <c:pt idx="13">
                  <c:v>5307.7789439999997</c:v>
                </c:pt>
                <c:pt idx="14">
                  <c:v>7862.8142440000001</c:v>
                </c:pt>
                <c:pt idx="15">
                  <c:v>11756.437338</c:v>
                </c:pt>
                <c:pt idx="16">
                  <c:v>19422.282671000001</c:v>
                </c:pt>
                <c:pt idx="17">
                  <c:v>17236.978561</c:v>
                </c:pt>
                <c:pt idx="18">
                  <c:v>21099.465012000001</c:v>
                </c:pt>
                <c:pt idx="19">
                  <c:v>23728.083092000001</c:v>
                </c:pt>
                <c:pt idx="20">
                  <c:v>38164.402676999998</c:v>
                </c:pt>
                <c:pt idx="21">
                  <c:v>45730.041488000003</c:v>
                </c:pt>
                <c:pt idx="22">
                  <c:v>35235.480872</c:v>
                </c:pt>
                <c:pt idx="23">
                  <c:v>27000.531341000002</c:v>
                </c:pt>
                <c:pt idx="24">
                  <c:v>36264.711307999998</c:v>
                </c:pt>
                <c:pt idx="25">
                  <c:v>30950.103605</c:v>
                </c:pt>
                <c:pt idx="26">
                  <c:v>39503.656113999998</c:v>
                </c:pt>
                <c:pt idx="27">
                  <c:v>37414.594225000001</c:v>
                </c:pt>
                <c:pt idx="28">
                  <c:v>36730.084987000002</c:v>
                </c:pt>
                <c:pt idx="29">
                  <c:v>43993.713405000002</c:v>
                </c:pt>
                <c:pt idx="30">
                  <c:v>41798.019999999997</c:v>
                </c:pt>
                <c:pt idx="31">
                  <c:v>44166.11</c:v>
                </c:pt>
                <c:pt idx="32">
                  <c:v>54997.22</c:v>
                </c:pt>
                <c:pt idx="33">
                  <c:v>64771.42</c:v>
                </c:pt>
                <c:pt idx="34">
                  <c:v>73732.070000000007</c:v>
                </c:pt>
                <c:pt idx="35">
                  <c:v>63103.519999999997</c:v>
                </c:pt>
                <c:pt idx="36">
                  <c:v>71987.399999999994</c:v>
                </c:pt>
                <c:pt idx="37">
                  <c:v>73112.59</c:v>
                </c:pt>
                <c:pt idx="38">
                  <c:v>73458.789999999994</c:v>
                </c:pt>
                <c:pt idx="39">
                  <c:v>50807.7</c:v>
                </c:pt>
                <c:pt idx="40">
                  <c:v>55603.58</c:v>
                </c:pt>
                <c:pt idx="41">
                  <c:v>77927.06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CB-4311-AA18-A6397DD65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165708928"/>
        <c:axId val="165710464"/>
      </c:barChart>
      <c:dateAx>
        <c:axId val="165708928"/>
        <c:scaling>
          <c:orientation val="minMax"/>
          <c:min val="4380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65710464"/>
        <c:crosses val="autoZero"/>
        <c:auto val="1"/>
        <c:lblOffset val="100"/>
        <c:baseTimeUnit val="months"/>
      </c:dateAx>
      <c:valAx>
        <c:axId val="16571046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657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10085694262659"/>
          <c:y val="0.94866963297976181"/>
          <c:w val="0.20979812508373613"/>
          <c:h val="5.1330319121955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299650043744533E-2"/>
          <c:y val="0.12447516722456022"/>
          <c:w val="0.95420245726600794"/>
          <c:h val="0.72107265685816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gestión.xlsx]TOTALES CONT y PLAZO Pesos'!$X$7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64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Pesos'!$X$8:$X$157</c:f>
              <c:numCache>
                <c:formatCode>_-* #,##0_-;\-* #,##0_-;_-* "-"??_-;_-@_-</c:formatCode>
                <c:ptCount val="42"/>
                <c:pt idx="0">
                  <c:v>15100.701868</c:v>
                </c:pt>
                <c:pt idx="1">
                  <c:v>16330.472711000002</c:v>
                </c:pt>
                <c:pt idx="2">
                  <c:v>15463.671969999998</c:v>
                </c:pt>
                <c:pt idx="3">
                  <c:v>13826.101477999999</c:v>
                </c:pt>
                <c:pt idx="4">
                  <c:v>13737.95834619109</c:v>
                </c:pt>
                <c:pt idx="5">
                  <c:v>22540.536170559379</c:v>
                </c:pt>
                <c:pt idx="6">
                  <c:v>17671.154895449999</c:v>
                </c:pt>
                <c:pt idx="7">
                  <c:v>29239.360285286071</c:v>
                </c:pt>
                <c:pt idx="8">
                  <c:v>14582.68112635227</c:v>
                </c:pt>
                <c:pt idx="9">
                  <c:v>31577.219724200346</c:v>
                </c:pt>
                <c:pt idx="10">
                  <c:v>13243.187151810187</c:v>
                </c:pt>
                <c:pt idx="11">
                  <c:v>17172.994452399995</c:v>
                </c:pt>
                <c:pt idx="12">
                  <c:v>15191.001217000001</c:v>
                </c:pt>
                <c:pt idx="13">
                  <c:v>11787.173868079999</c:v>
                </c:pt>
                <c:pt idx="14">
                  <c:v>15666.258942500001</c:v>
                </c:pt>
                <c:pt idx="15">
                  <c:v>15061.086137</c:v>
                </c:pt>
                <c:pt idx="16">
                  <c:v>25863.935207999999</c:v>
                </c:pt>
                <c:pt idx="17">
                  <c:v>32083.74162357143</c:v>
                </c:pt>
                <c:pt idx="18">
                  <c:v>29362.519664010637</c:v>
                </c:pt>
                <c:pt idx="19">
                  <c:v>33313.983794</c:v>
                </c:pt>
                <c:pt idx="20">
                  <c:v>22237.265063999999</c:v>
                </c:pt>
                <c:pt idx="21">
                  <c:v>23507.779291000003</c:v>
                </c:pt>
                <c:pt idx="22">
                  <c:v>21284.775872236842</c:v>
                </c:pt>
                <c:pt idx="23">
                  <c:v>17499.073235</c:v>
                </c:pt>
                <c:pt idx="24">
                  <c:v>15627.216710025001</c:v>
                </c:pt>
                <c:pt idx="25">
                  <c:v>20242.41710533333</c:v>
                </c:pt>
                <c:pt idx="26">
                  <c:v>16357.322522</c:v>
                </c:pt>
                <c:pt idx="27">
                  <c:v>15563.752806233349</c:v>
                </c:pt>
                <c:pt idx="28">
                  <c:v>19116.977582</c:v>
                </c:pt>
                <c:pt idx="29">
                  <c:v>35081.640280678621</c:v>
                </c:pt>
                <c:pt idx="30">
                  <c:v>15529.159999999998</c:v>
                </c:pt>
                <c:pt idx="31">
                  <c:v>26388.57</c:v>
                </c:pt>
                <c:pt idx="32">
                  <c:v>34198.01</c:v>
                </c:pt>
                <c:pt idx="33">
                  <c:v>29492.914877684212</c:v>
                </c:pt>
                <c:pt idx="34">
                  <c:v>40471.250796439999</c:v>
                </c:pt>
                <c:pt idx="35">
                  <c:v>29614.566868279995</c:v>
                </c:pt>
                <c:pt idx="36">
                  <c:v>19506.8</c:v>
                </c:pt>
                <c:pt idx="37">
                  <c:v>23251.759999999998</c:v>
                </c:pt>
                <c:pt idx="38">
                  <c:v>30712.866936950006</c:v>
                </c:pt>
                <c:pt idx="39">
                  <c:v>23507.95753646316</c:v>
                </c:pt>
                <c:pt idx="40">
                  <c:v>22726.312603311202</c:v>
                </c:pt>
                <c:pt idx="41">
                  <c:v>26086.954238200004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0-4A11-ADF6-480D516E2B6F}"/>
            </c:ext>
          </c:extLst>
        </c:ser>
        <c:ser>
          <c:idx val="1"/>
          <c:order val="1"/>
          <c:tx>
            <c:strRef>
              <c:f>'[2022.06. Gráficos para informe de gestión.xlsx]TOTALES CONT y PLAZO Pesos'!$Y$7</c:f>
              <c:strCache>
                <c:ptCount val="1"/>
                <c:pt idx="0">
                  <c:v>ADRs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Pesos'!$Y$8:$Y$157</c:f>
              <c:numCache>
                <c:formatCode>_-* #,##0_-;\-* #,##0_-;_-* "-"??_-;_-@_-</c:formatCode>
                <c:ptCount val="42"/>
                <c:pt idx="0">
                  <c:v>150990.59933005899</c:v>
                </c:pt>
                <c:pt idx="1">
                  <c:v>142325.8237699962</c:v>
                </c:pt>
                <c:pt idx="2">
                  <c:v>186769.73429933999</c:v>
                </c:pt>
                <c:pt idx="3">
                  <c:v>172259.28519189279</c:v>
                </c:pt>
                <c:pt idx="4">
                  <c:v>287302.4445435612</c:v>
                </c:pt>
                <c:pt idx="5">
                  <c:v>235453.45124446417</c:v>
                </c:pt>
                <c:pt idx="6">
                  <c:v>188958.01105265378</c:v>
                </c:pt>
                <c:pt idx="7">
                  <c:v>389617.21215266309</c:v>
                </c:pt>
                <c:pt idx="8">
                  <c:v>234006.07195937101</c:v>
                </c:pt>
                <c:pt idx="9">
                  <c:v>206919.36305797999</c:v>
                </c:pt>
                <c:pt idx="10">
                  <c:v>183835.31730816481</c:v>
                </c:pt>
                <c:pt idx="11">
                  <c:v>245401.72409735835</c:v>
                </c:pt>
                <c:pt idx="12">
                  <c:v>189728.42571994168</c:v>
                </c:pt>
                <c:pt idx="13">
                  <c:v>183519.41709600718</c:v>
                </c:pt>
                <c:pt idx="14">
                  <c:v>202315.31426635207</c:v>
                </c:pt>
                <c:pt idx="15">
                  <c:v>95309.841298059197</c:v>
                </c:pt>
                <c:pt idx="16">
                  <c:v>131741.67565178449</c:v>
                </c:pt>
                <c:pt idx="17">
                  <c:v>162253.90882048212</c:v>
                </c:pt>
                <c:pt idx="18">
                  <c:v>140433.24457760298</c:v>
                </c:pt>
                <c:pt idx="19">
                  <c:v>132328.24176237598</c:v>
                </c:pt>
                <c:pt idx="20">
                  <c:v>111951.4877947674</c:v>
                </c:pt>
                <c:pt idx="21">
                  <c:v>94336.500212871368</c:v>
                </c:pt>
                <c:pt idx="22">
                  <c:v>149825.00044928584</c:v>
                </c:pt>
                <c:pt idx="23">
                  <c:v>160868.75963281302</c:v>
                </c:pt>
                <c:pt idx="24">
                  <c:v>155000.67928572901</c:v>
                </c:pt>
                <c:pt idx="25">
                  <c:v>177031.8394867251</c:v>
                </c:pt>
                <c:pt idx="26">
                  <c:v>261783.1605922695</c:v>
                </c:pt>
                <c:pt idx="27">
                  <c:v>187331.85803984263</c:v>
                </c:pt>
                <c:pt idx="28">
                  <c:v>273554.23422217538</c:v>
                </c:pt>
                <c:pt idx="29">
                  <c:v>245519.2525932868</c:v>
                </c:pt>
                <c:pt idx="30">
                  <c:v>231819.02928365237</c:v>
                </c:pt>
                <c:pt idx="31">
                  <c:v>256559.2286561536</c:v>
                </c:pt>
                <c:pt idx="32">
                  <c:v>252779.810007505</c:v>
                </c:pt>
                <c:pt idx="33">
                  <c:v>255830.11437882844</c:v>
                </c:pt>
                <c:pt idx="34">
                  <c:v>341578.02393231564</c:v>
                </c:pt>
                <c:pt idx="35">
                  <c:v>230593.31929713456</c:v>
                </c:pt>
                <c:pt idx="36">
                  <c:v>190373.97777767116</c:v>
                </c:pt>
                <c:pt idx="37">
                  <c:v>234434.67527850901</c:v>
                </c:pt>
                <c:pt idx="38">
                  <c:v>334740.5658912824</c:v>
                </c:pt>
                <c:pt idx="39">
                  <c:v>306708.61887157988</c:v>
                </c:pt>
                <c:pt idx="40">
                  <c:v>309399.80363795668</c:v>
                </c:pt>
                <c:pt idx="41">
                  <c:v>320419.43884167494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20-4A11-ADF6-480D516E2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165396864"/>
        <c:axId val="165398400"/>
      </c:barChart>
      <c:dateAx>
        <c:axId val="165396864"/>
        <c:scaling>
          <c:orientation val="minMax"/>
          <c:min val="4380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65398400"/>
        <c:crosses val="autoZero"/>
        <c:auto val="1"/>
        <c:lblOffset val="100"/>
        <c:baseTimeUnit val="months"/>
      </c:dateAx>
      <c:valAx>
        <c:axId val="16539840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653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20833333333339"/>
          <c:y val="0.9301588815459767"/>
          <c:w val="0.19797211286089239"/>
          <c:h val="4.3323975049608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53817186004419E-2"/>
          <c:y val="2.8416564568050241E-2"/>
          <c:w val="0.88107748631325555"/>
          <c:h val="0.79553849562748669"/>
        </c:manualLayout>
      </c:layout>
      <c:areaChart>
        <c:grouping val="stacked"/>
        <c:varyColors val="0"/>
        <c:ser>
          <c:idx val="0"/>
          <c:order val="0"/>
          <c:tx>
            <c:strRef>
              <c:f>'Evolución Pn tipo de instru.'!$B$2</c:f>
              <c:strCache>
                <c:ptCount val="1"/>
                <c:pt idx="0">
                  <c:v>ON+VCP+FF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'Evolución Pn tipo de instru.'!$A$7:$A$17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'Evolución Pn tipo de instru.'!$B$7:$B$17</c:f>
              <c:numCache>
                <c:formatCode>_("$"* #,##0.00_);_("$"* \(#,##0.00\);_("$"* "-"??_);_(@_)</c:formatCode>
                <c:ptCount val="11"/>
                <c:pt idx="0">
                  <c:v>119101362082.00992</c:v>
                </c:pt>
                <c:pt idx="1">
                  <c:v>146738271659.56021</c:v>
                </c:pt>
                <c:pt idx="2">
                  <c:v>177942691416.34998</c:v>
                </c:pt>
                <c:pt idx="3">
                  <c:v>251889005036.10007</c:v>
                </c:pt>
                <c:pt idx="4">
                  <c:v>269150064387.0401</c:v>
                </c:pt>
                <c:pt idx="5">
                  <c:v>298029876697.15967</c:v>
                </c:pt>
                <c:pt idx="6">
                  <c:v>126109462393.82994</c:v>
                </c:pt>
                <c:pt idx="7">
                  <c:v>411742751682.50122</c:v>
                </c:pt>
                <c:pt idx="8">
                  <c:v>430419918278.05005</c:v>
                </c:pt>
                <c:pt idx="9">
                  <c:v>438842169254.11951</c:v>
                </c:pt>
                <c:pt idx="10">
                  <c:v>553323753185.53015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E-4673-8AA8-1FF3755E47F6}"/>
            </c:ext>
          </c:extLst>
        </c:ser>
        <c:ser>
          <c:idx val="1"/>
          <c:order val="1"/>
          <c:tx>
            <c:strRef>
              <c:f>'Evolución Pn tipo de instru.'!$C$2</c:f>
              <c:strCache>
                <c:ptCount val="1"/>
                <c:pt idx="0">
                  <c:v>CPD+Pagaré+FCE</c:v>
                </c:pt>
              </c:strCache>
            </c:strRef>
          </c:tx>
          <c:spPr>
            <a:solidFill>
              <a:srgbClr val="9E9E9E">
                <a:lumMod val="50000"/>
              </a:srgbClr>
            </a:solidFill>
            <a:ln>
              <a:noFill/>
            </a:ln>
            <a:effectLst/>
          </c:spPr>
          <c:cat>
            <c:numRef>
              <c:f>'Evolución Pn tipo de instru.'!$A$7:$A$17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'Evolución Pn tipo de instru.'!$C$7:$C$17</c:f>
              <c:numCache>
                <c:formatCode>_("$"* #,##0.00_);_("$"* \(#,##0.00\);_("$"* "-"??_);_(@_)</c:formatCode>
                <c:ptCount val="11"/>
                <c:pt idx="0">
                  <c:v>30150682945.269562</c:v>
                </c:pt>
                <c:pt idx="1">
                  <c:v>35818443394.590057</c:v>
                </c:pt>
                <c:pt idx="2">
                  <c:v>44964677958.279327</c:v>
                </c:pt>
                <c:pt idx="3">
                  <c:v>57443352712.190216</c:v>
                </c:pt>
                <c:pt idx="4">
                  <c:v>60039588485.75975</c:v>
                </c:pt>
                <c:pt idx="5">
                  <c:v>70372215597.400604</c:v>
                </c:pt>
                <c:pt idx="6">
                  <c:v>75100693170.050156</c:v>
                </c:pt>
                <c:pt idx="7">
                  <c:v>88395069134.898254</c:v>
                </c:pt>
                <c:pt idx="8">
                  <c:v>101083945991.11934</c:v>
                </c:pt>
                <c:pt idx="9">
                  <c:v>114740526850.439</c:v>
                </c:pt>
                <c:pt idx="10">
                  <c:v>135214850960.3403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E-4673-8AA8-1FF3755E47F6}"/>
            </c:ext>
          </c:extLst>
        </c:ser>
        <c:ser>
          <c:idx val="2"/>
          <c:order val="2"/>
          <c:tx>
            <c:strRef>
              <c:f>'Evolución Pn tipo de instru.'!$D$2</c:f>
              <c:strCache>
                <c:ptCount val="1"/>
                <c:pt idx="0">
                  <c:v>CC + Plazo Fijo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'Evolución Pn tipo de instru.'!$A$7:$A$17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'Evolución Pn tipo de instru.'!$D$7:$D$17</c:f>
              <c:numCache>
                <c:formatCode>_("$"* #,##0.00_);_("$"* \(#,##0.00\);_("$"* "-"??_);_(@_)</c:formatCode>
                <c:ptCount val="11"/>
                <c:pt idx="0">
                  <c:v>341470325444.05042</c:v>
                </c:pt>
                <c:pt idx="1">
                  <c:v>535687502564.22052</c:v>
                </c:pt>
                <c:pt idx="2">
                  <c:v>780019146866.97998</c:v>
                </c:pt>
                <c:pt idx="3">
                  <c:v>834623864882.56128</c:v>
                </c:pt>
                <c:pt idx="4">
                  <c:v>875359683617.98926</c:v>
                </c:pt>
                <c:pt idx="5">
                  <c:v>1090183813550.4917</c:v>
                </c:pt>
                <c:pt idx="6">
                  <c:v>1179907857504.0884</c:v>
                </c:pt>
                <c:pt idx="7">
                  <c:v>1476030429869.2107</c:v>
                </c:pt>
                <c:pt idx="8">
                  <c:v>1631094316935.7197</c:v>
                </c:pt>
                <c:pt idx="9">
                  <c:v>1813780488983.9561</c:v>
                </c:pt>
                <c:pt idx="10">
                  <c:v>2190213310801.8716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5E-4673-8AA8-1FF3755E47F6}"/>
            </c:ext>
          </c:extLst>
        </c:ser>
        <c:ser>
          <c:idx val="3"/>
          <c:order val="3"/>
          <c:tx>
            <c:strRef>
              <c:f>'Evolución Pn tipo de instru.'!$E$2</c:f>
              <c:strCache>
                <c:ptCount val="1"/>
                <c:pt idx="0">
                  <c:v>Títulos Públicos</c:v>
                </c:pt>
              </c:strCache>
            </c:strRef>
          </c:tx>
          <c:spPr>
            <a:solidFill>
              <a:srgbClr val="0B5394">
                <a:lumMod val="75000"/>
              </a:srgbClr>
            </a:solidFill>
            <a:ln>
              <a:noFill/>
            </a:ln>
            <a:effectLst/>
          </c:spPr>
          <c:cat>
            <c:numRef>
              <c:f>'Evolución Pn tipo de instru.'!$A$7:$A$17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'Evolución Pn tipo de instru.'!$E$7:$E$17</c:f>
              <c:numCache>
                <c:formatCode>_("$"* #,##0.00_);_("$"* \(#,##0.00\);_("$"* "-"??_);_(@_)</c:formatCode>
                <c:ptCount val="11"/>
                <c:pt idx="0">
                  <c:v>155428080170.97</c:v>
                </c:pt>
                <c:pt idx="1">
                  <c:v>130129334684.90019</c:v>
                </c:pt>
                <c:pt idx="2">
                  <c:v>229042607477.29007</c:v>
                </c:pt>
                <c:pt idx="3">
                  <c:v>390639479652.59003</c:v>
                </c:pt>
                <c:pt idx="4">
                  <c:v>455177551659.49042</c:v>
                </c:pt>
                <c:pt idx="5">
                  <c:v>539367360603.86804</c:v>
                </c:pt>
                <c:pt idx="6">
                  <c:v>676456422571.34949</c:v>
                </c:pt>
                <c:pt idx="7">
                  <c:v>809533035611.10583</c:v>
                </c:pt>
                <c:pt idx="8">
                  <c:v>1135308151687.0303</c:v>
                </c:pt>
                <c:pt idx="9">
                  <c:v>1550274083367.2195</c:v>
                </c:pt>
                <c:pt idx="10">
                  <c:v>1296872828913.7905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5E-4673-8AA8-1FF3755E47F6}"/>
            </c:ext>
          </c:extLst>
        </c:ser>
        <c:ser>
          <c:idx val="4"/>
          <c:order val="4"/>
          <c:tx>
            <c:strRef>
              <c:f>'Evolución Pn tipo de instru.'!$F$2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B2CFEB">
                <a:lumMod val="75000"/>
              </a:srgbClr>
            </a:solidFill>
            <a:ln>
              <a:noFill/>
            </a:ln>
            <a:effectLst/>
          </c:spPr>
          <c:cat>
            <c:numRef>
              <c:f>'Evolución Pn tipo de instru.'!$A$7:$A$17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'Evolución Pn tipo de instru.'!$F$7:$F$17</c:f>
              <c:numCache>
                <c:formatCode>_("$"* #,##0.00_);_("$"* \(#,##0.00\);_("$"* "-"??_);_(@_)</c:formatCode>
                <c:ptCount val="11"/>
                <c:pt idx="0">
                  <c:v>140245810726.12</c:v>
                </c:pt>
                <c:pt idx="1">
                  <c:v>107502421371.96997</c:v>
                </c:pt>
                <c:pt idx="2">
                  <c:v>137985391634.84058</c:v>
                </c:pt>
                <c:pt idx="3">
                  <c:v>159651315303.47998</c:v>
                </c:pt>
                <c:pt idx="4">
                  <c:v>186731210306.87012</c:v>
                </c:pt>
                <c:pt idx="5">
                  <c:v>195772488131.27002</c:v>
                </c:pt>
                <c:pt idx="6">
                  <c:v>380417660366.82959</c:v>
                </c:pt>
                <c:pt idx="7">
                  <c:v>150994724351.35565</c:v>
                </c:pt>
                <c:pt idx="8">
                  <c:v>194044855859.50928</c:v>
                </c:pt>
                <c:pt idx="9">
                  <c:v>246428775515.30801</c:v>
                </c:pt>
                <c:pt idx="10">
                  <c:v>247556106518.84964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E-4673-8AA8-1FF3755E47F6}"/>
            </c:ext>
          </c:extLst>
        </c:ser>
        <c:ser>
          <c:idx val="5"/>
          <c:order val="5"/>
          <c:tx>
            <c:strRef>
              <c:f>'Evolución Pn tipo de instru.'!$G$2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rgbClr val="B2CFEB">
                <a:lumMod val="10000"/>
              </a:srgbClr>
            </a:solidFill>
            <a:ln>
              <a:noFill/>
            </a:ln>
            <a:effectLst/>
          </c:spPr>
          <c:cat>
            <c:numRef>
              <c:f>'Evolución Pn tipo de instru.'!$A$7:$A$17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'Evolución Pn tipo de instru.'!$G$7:$G$17</c:f>
              <c:numCache>
                <c:formatCode>_("$"* #,##0.00_);_("$"* \(#,##0.00\);_("$"* "-"??_);_(@_)</c:formatCode>
                <c:ptCount val="11"/>
                <c:pt idx="0">
                  <c:v>28355367891.689991</c:v>
                </c:pt>
                <c:pt idx="1">
                  <c:v>17964319347.569992</c:v>
                </c:pt>
                <c:pt idx="2">
                  <c:v>33420710061.600014</c:v>
                </c:pt>
                <c:pt idx="3">
                  <c:v>35254279408.899986</c:v>
                </c:pt>
                <c:pt idx="4">
                  <c:v>45927437121.050003</c:v>
                </c:pt>
                <c:pt idx="5">
                  <c:v>40543835163.379997</c:v>
                </c:pt>
                <c:pt idx="6">
                  <c:v>51009323187.659943</c:v>
                </c:pt>
                <c:pt idx="7">
                  <c:v>57473956494.560555</c:v>
                </c:pt>
                <c:pt idx="8">
                  <c:v>57974388070.769989</c:v>
                </c:pt>
                <c:pt idx="9">
                  <c:v>65264946933.640007</c:v>
                </c:pt>
                <c:pt idx="10">
                  <c:v>61763714467.770004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5E-4673-8AA8-1FF3755E4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303680"/>
        <c:axId val="151305216"/>
      </c:areaChart>
      <c:catAx>
        <c:axId val="151303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51305216"/>
        <c:crosses val="autoZero"/>
        <c:auto val="0"/>
        <c:lblAlgn val="ctr"/>
        <c:lblOffset val="100"/>
        <c:noMultiLvlLbl val="0"/>
      </c:catAx>
      <c:valAx>
        <c:axId val="1513052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51303680"/>
        <c:crosses val="autoZero"/>
        <c:crossBetween val="midCat"/>
        <c:dispUnits>
          <c:builtInUnit val="billions"/>
          <c:dispUnitsLbl>
            <c:layout>
              <c:manualLayout>
                <c:xMode val="edge"/>
                <c:yMode val="edge"/>
                <c:x val="8.3604644538119183E-3"/>
                <c:y val="0.3245275409000741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r>
                    <a:rPr lang="en-US">
                      <a:latin typeface="Encode Sans" pitchFamily="2" charset="0"/>
                    </a:rPr>
                    <a:t>Miles de millones de pesos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493415798935016E-2"/>
          <c:y val="0.18504015836121274"/>
          <c:w val="0.97413483055315053"/>
          <c:h val="0.61194365398983908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'[2022.06. Gráficos para informe de gestión.xlsx]Instrumento'!$J$4</c:f>
              <c:strCache>
                <c:ptCount val="1"/>
                <c:pt idx="0">
                  <c:v>ON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BE48FA52-19EB-4F69-9D80-2173A302C61C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765-41B5-A3EF-9489F8DD6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gestión.xlsx]Instrumento'!$J$24:$J$33</c:f>
              <c:numCache>
                <c:formatCode>0%</c:formatCode>
                <c:ptCount val="10"/>
                <c:pt idx="0">
                  <c:v>0.62447482196319759</c:v>
                </c:pt>
                <c:pt idx="1">
                  <c:v>0.63679475518626871</c:v>
                </c:pt>
                <c:pt idx="2">
                  <c:v>0.73730902243660557</c:v>
                </c:pt>
                <c:pt idx="3">
                  <c:v>0.58070135924398614</c:v>
                </c:pt>
                <c:pt idx="4">
                  <c:v>0.77058678070398201</c:v>
                </c:pt>
                <c:pt idx="5">
                  <c:v>0.4964810547356262</c:v>
                </c:pt>
                <c:pt idx="6">
                  <c:v>0.60237875329722745</c:v>
                </c:pt>
                <c:pt idx="7">
                  <c:v>0.42136084855890282</c:v>
                </c:pt>
                <c:pt idx="8">
                  <c:v>0.43859435369858291</c:v>
                </c:pt>
                <c:pt idx="9">
                  <c:v>0.38278959584937716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3-4E84-82D7-7087C2AA1C87}"/>
            </c:ext>
          </c:extLst>
        </c:ser>
        <c:ser>
          <c:idx val="1"/>
          <c:order val="1"/>
          <c:tx>
            <c:strRef>
              <c:f>'[2022.06. Gráficos para informe de gestión.xlsx]Instrumento'!$F$4</c:f>
              <c:strCache>
                <c:ptCount val="1"/>
                <c:pt idx="0">
                  <c:v>CPD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3-4E84-82D7-7087C2AA1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gestión.xlsx]Instrumento'!$F$24:$F$33</c:f>
              <c:numCache>
                <c:formatCode>0%</c:formatCode>
                <c:ptCount val="10"/>
                <c:pt idx="0">
                  <c:v>0.26966490883796862</c:v>
                </c:pt>
                <c:pt idx="1">
                  <c:v>0.31405110716175322</c:v>
                </c:pt>
                <c:pt idx="2">
                  <c:v>0.19669986789402935</c:v>
                </c:pt>
                <c:pt idx="3">
                  <c:v>0.25317400930032086</c:v>
                </c:pt>
                <c:pt idx="4">
                  <c:v>0.1523813083933529</c:v>
                </c:pt>
                <c:pt idx="5">
                  <c:v>0.34931545381177836</c:v>
                </c:pt>
                <c:pt idx="6">
                  <c:v>0.25042205400006839</c:v>
                </c:pt>
                <c:pt idx="7">
                  <c:v>0.33331466402575999</c:v>
                </c:pt>
                <c:pt idx="8">
                  <c:v>0.37168322691729161</c:v>
                </c:pt>
                <c:pt idx="9">
                  <c:v>0.33677767597187175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3-4E84-82D7-7087C2AA1C87}"/>
            </c:ext>
          </c:extLst>
        </c:ser>
        <c:ser>
          <c:idx val="4"/>
          <c:order val="2"/>
          <c:tx>
            <c:strRef>
              <c:f>'[2022.06. Gráficos para informe de gestión.xlsx]Instrumento'!$I$4</c:f>
              <c:strCache>
                <c:ptCount val="1"/>
                <c:pt idx="0">
                  <c:v>FF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gestión.xlsx]Instrumento'!$I$24:$I$33</c:f>
              <c:numCache>
                <c:formatCode>0%</c:formatCode>
                <c:ptCount val="10"/>
                <c:pt idx="0">
                  <c:v>7.4109752289928083E-2</c:v>
                </c:pt>
                <c:pt idx="1">
                  <c:v>4.0409254921809155E-2</c:v>
                </c:pt>
                <c:pt idx="2">
                  <c:v>5.4521546940398978E-2</c:v>
                </c:pt>
                <c:pt idx="3">
                  <c:v>0.10321956523625965</c:v>
                </c:pt>
                <c:pt idx="4">
                  <c:v>5.2323223133406482E-2</c:v>
                </c:pt>
                <c:pt idx="5">
                  <c:v>8.2241260035570474E-2</c:v>
                </c:pt>
                <c:pt idx="6">
                  <c:v>0.11291538855451486</c:v>
                </c:pt>
                <c:pt idx="7">
                  <c:v>0.12970561311216544</c:v>
                </c:pt>
                <c:pt idx="8">
                  <c:v>0.10565590191671079</c:v>
                </c:pt>
                <c:pt idx="9">
                  <c:v>0.14532953651714481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3-4E84-82D7-7087C2AA1C87}"/>
            </c:ext>
          </c:extLst>
        </c:ser>
        <c:ser>
          <c:idx val="6"/>
          <c:order val="3"/>
          <c:tx>
            <c:strRef>
              <c:f>'[2022.06. Gráficos para informe de gestión.xlsx]Instrumento'!$K$4</c:f>
              <c:strCache>
                <c:ptCount val="1"/>
                <c:pt idx="0">
                  <c:v>Pagaré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E3-4E84-82D7-7087C2AA1C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E3-4E84-82D7-7087C2AA1C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E3-4E84-82D7-7087C2AA1C8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E3-4E84-82D7-7087C2AA1C8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E3-4E84-82D7-7087C2AA1C8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E3-4E84-82D7-7087C2AA1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gestión.xlsx]Instrumento'!$K$24:$K$33</c:f>
              <c:numCache>
                <c:formatCode>0%</c:formatCode>
                <c:ptCount val="10"/>
                <c:pt idx="0">
                  <c:v>2.9000815342669129E-3</c:v>
                </c:pt>
                <c:pt idx="1">
                  <c:v>5.8096200444368133E-3</c:v>
                </c:pt>
                <c:pt idx="2">
                  <c:v>7.2174224911627652E-3</c:v>
                </c:pt>
                <c:pt idx="3">
                  <c:v>2.0007007568899265E-2</c:v>
                </c:pt>
                <c:pt idx="4">
                  <c:v>1.1521442677989369E-2</c:v>
                </c:pt>
                <c:pt idx="5">
                  <c:v>4.6487339446837347E-2</c:v>
                </c:pt>
                <c:pt idx="6">
                  <c:v>3.0143713342072047E-2</c:v>
                </c:pt>
                <c:pt idx="7">
                  <c:v>9.0585896565164636E-2</c:v>
                </c:pt>
                <c:pt idx="8">
                  <c:v>7.6098377578341925E-2</c:v>
                </c:pt>
                <c:pt idx="9">
                  <c:v>0.12716990801499958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E3-4E84-82D7-7087C2AA1C87}"/>
            </c:ext>
          </c:extLst>
        </c:ser>
        <c:ser>
          <c:idx val="0"/>
          <c:order val="4"/>
          <c:tx>
            <c:strRef>
              <c:f>'[2022.06. Gráficos para informe de gestión.xlsx]Instrumento'!$E$4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E3-4E84-82D7-7087C2AA1C8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E3-4E84-82D7-7087C2AA1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gestión.xlsx]Instrumento'!$E$24:$E$33</c:f>
              <c:numCache>
                <c:formatCode>0%</c:formatCode>
                <c:ptCount val="10"/>
                <c:pt idx="0">
                  <c:v>2.2974845540188651E-2</c:v>
                </c:pt>
                <c:pt idx="1">
                  <c:v>0</c:v>
                </c:pt>
                <c:pt idx="2">
                  <c:v>0</c:v>
                </c:pt>
                <c:pt idx="3">
                  <c:v>3.5789166017631435E-2</c:v>
                </c:pt>
                <c:pt idx="4">
                  <c:v>1.1330886816100278E-2</c:v>
                </c:pt>
                <c:pt idx="5">
                  <c:v>1.2308709326949165E-2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E3-4E84-82D7-7087C2AA1C87}"/>
            </c:ext>
          </c:extLst>
        </c:ser>
        <c:ser>
          <c:idx val="2"/>
          <c:order val="5"/>
          <c:tx>
            <c:strRef>
              <c:f>'[2022.06. Gráficos para informe de gestión.xlsx]Instrumento'!$G$4</c:f>
              <c:strCache>
                <c:ptCount val="1"/>
                <c:pt idx="0">
                  <c:v>FCE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gestión.xlsx]Instrumento'!$G$24:$G$32</c:f>
              <c:numCache>
                <c:formatCode>0%</c:formatCode>
                <c:ptCount val="9"/>
                <c:pt idx="0">
                  <c:v>5.8755898344501388E-3</c:v>
                </c:pt>
                <c:pt idx="1">
                  <c:v>1.7524979356967076E-3</c:v>
                </c:pt>
                <c:pt idx="2">
                  <c:v>3.0719662217696345E-3</c:v>
                </c:pt>
                <c:pt idx="3">
                  <c:v>3.7122797337081348E-3</c:v>
                </c:pt>
                <c:pt idx="4">
                  <c:v>1.8563582751689367E-3</c:v>
                </c:pt>
                <c:pt idx="5">
                  <c:v>3.9031206978724373E-3</c:v>
                </c:pt>
                <c:pt idx="6">
                  <c:v>3.3580831259779086E-3</c:v>
                </c:pt>
                <c:pt idx="7">
                  <c:v>8.893070349793317E-3</c:v>
                </c:pt>
                <c:pt idx="8">
                  <c:v>7.9681398890727884E-3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E3-4E84-82D7-7087C2AA1C87}"/>
            </c:ext>
          </c:extLst>
        </c:ser>
        <c:ser>
          <c:idx val="3"/>
          <c:order val="6"/>
          <c:tx>
            <c:strRef>
              <c:f>'[2022.06. Gráficos para informe de gestión.xlsx]Instrumento'!$H$4</c:f>
              <c:strCache>
                <c:ptCount val="1"/>
                <c:pt idx="0">
                  <c:v>FCIC</c:v>
                </c:pt>
              </c:strCache>
            </c:strRef>
          </c:tx>
          <c:spPr>
            <a:solidFill>
              <a:srgbClr val="9E9E9E">
                <a:lumMod val="50000"/>
              </a:srgbClr>
            </a:solidFill>
          </c:spPr>
          <c:invertIfNegative val="0"/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gestión.xlsx]Instrumento'!$H$24:$H$33</c:f>
              <c:numCache>
                <c:formatCode>0%</c:formatCode>
                <c:ptCount val="10"/>
                <c:pt idx="0">
                  <c:v>0</c:v>
                </c:pt>
                <c:pt idx="1">
                  <c:v>1.1827647500353717E-3</c:v>
                </c:pt>
                <c:pt idx="2">
                  <c:v>1.1801740160331841E-3</c:v>
                </c:pt>
                <c:pt idx="3">
                  <c:v>3.3966128991945277E-3</c:v>
                </c:pt>
                <c:pt idx="4">
                  <c:v>0</c:v>
                </c:pt>
                <c:pt idx="5">
                  <c:v>9.2630619453653064E-3</c:v>
                </c:pt>
                <c:pt idx="6">
                  <c:v>7.8200768013911509E-4</c:v>
                </c:pt>
                <c:pt idx="7">
                  <c:v>1.6139907388213817E-2</c:v>
                </c:pt>
                <c:pt idx="8">
                  <c:v>0</c:v>
                </c:pt>
                <c:pt idx="9">
                  <c:v>2.8132234156587198E-3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E3-4E84-82D7-7087C2AA1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131654400"/>
        <c:axId val="131655936"/>
      </c:barChart>
      <c:lineChart>
        <c:grouping val="standard"/>
        <c:varyColors val="0"/>
        <c:ser>
          <c:idx val="7"/>
          <c:order val="7"/>
          <c:tx>
            <c:strRef>
              <c:f>'[2022.06. Gráficos para informe de gestión.xlsx]Instrumento'!$L$4</c:f>
              <c:strCache>
                <c:ptCount val="1"/>
                <c:pt idx="0">
                  <c:v>Total general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120.529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E3-4E84-82D7-7087C2AA1C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151.106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E3-4E84-82D7-7087C2AA1C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208.810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E3-4E84-82D7-7087C2AA1C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138.827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E3-4E84-82D7-7087C2AA1C8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 smtClean="0"/>
                      <a:t>338.801</a:t>
                    </a:r>
                    <a:r>
                      <a:rPr lang="en-US" sz="700" b="1" dirty="0" smtClean="0"/>
                      <a:t>*</a:t>
                    </a:r>
                    <a:endParaRPr lang="en-US" b="1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E3-4E84-82D7-7087C2AA1C8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219.474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E3-4E84-82D7-7087C2AA1C8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/>
                      <a:t>280.607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BE3-4E84-82D7-7087C2AA1C8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/>
                      <a:t>203.719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E3-4E84-82D7-7087C2AA1C8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/>
                      <a:t>208.204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BE3-4E84-82D7-7087C2AA1C87}"/>
                </c:ext>
              </c:extLst>
            </c:dLbl>
            <c:dLbl>
              <c:idx val="9"/>
              <c:layout>
                <c:manualLayout>
                  <c:x val="-1.8607328303772108E-2"/>
                  <c:y val="-4.49835129510548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298.590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5BE3-4E84-82D7-7087C2AA1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'[2022.06. Gráficos para informe de gestión.xlsx]Instrumento'!$M$9:$M$18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gestión.xlsx]Instrumento'!$L$24:$L$33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5BE3-4E84-82D7-7087C2AA1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54400"/>
        <c:axId val="131655936"/>
      </c:lineChart>
      <c:catAx>
        <c:axId val="1316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31655936"/>
        <c:crosses val="autoZero"/>
        <c:auto val="1"/>
        <c:lblAlgn val="ctr"/>
        <c:lblOffset val="100"/>
        <c:noMultiLvlLbl val="0"/>
      </c:catAx>
      <c:valAx>
        <c:axId val="131655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654400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27807011806637599"/>
          <c:y val="0.87578241639856558"/>
          <c:w val="0.42028100950811526"/>
          <c:h val="0.12094530202643007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Encode Sans" pitchFamily="2" charset="0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02786376204522"/>
          <c:y val="0.15229352136145524"/>
          <c:w val="0.80569569506334215"/>
          <c:h val="0.67353202141149859"/>
        </c:manualLayout>
      </c:layout>
      <c:areaChart>
        <c:grouping val="stacked"/>
        <c:varyColors val="0"/>
        <c:ser>
          <c:idx val="0"/>
          <c:order val="0"/>
          <c:tx>
            <c:strRef>
              <c:f>'Evolucion PN tipo de fondo'!$B$19</c:f>
              <c:strCache>
                <c:ptCount val="1"/>
                <c:pt idx="0">
                  <c:v>Mercado de Dinero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fondo'!$B$24:$B$34</c:f>
              <c:numCache>
                <c:formatCode>_("$"* #,##0.00_);_("$"* \(#,##0.00\);_("$"* "-"??_);_(@_)</c:formatCode>
                <c:ptCount val="11"/>
                <c:pt idx="0">
                  <c:v>355404713792.09998</c:v>
                </c:pt>
                <c:pt idx="1">
                  <c:v>493137949593.72003</c:v>
                </c:pt>
                <c:pt idx="2" formatCode="&quot;$&quot;#,##0.00_);[Red]\(&quot;$&quot;#,##0.00\)">
                  <c:v>753375905549.82996</c:v>
                </c:pt>
                <c:pt idx="3">
                  <c:v>807921047888.96912</c:v>
                </c:pt>
                <c:pt idx="4">
                  <c:v>896147988154.64099</c:v>
                </c:pt>
                <c:pt idx="5">
                  <c:v>1133204095940.3164</c:v>
                </c:pt>
                <c:pt idx="6">
                  <c:v>1223514831514.7988</c:v>
                </c:pt>
                <c:pt idx="7">
                  <c:v>1494735973263.3457</c:v>
                </c:pt>
                <c:pt idx="8">
                  <c:v>1694852828395.3103</c:v>
                </c:pt>
                <c:pt idx="9">
                  <c:v>1889790153837.2583</c:v>
                </c:pt>
                <c:pt idx="10">
                  <c:v>2184242691118.55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C-4094-AC7A-DBC87C09E17D}"/>
            </c:ext>
          </c:extLst>
        </c:ser>
        <c:ser>
          <c:idx val="1"/>
          <c:order val="1"/>
          <c:tx>
            <c:strRef>
              <c:f>'Evolucion PN tipo de fondo'!$C$19</c:f>
              <c:strCache>
                <c:ptCount val="1"/>
                <c:pt idx="0">
                  <c:v>Infraestructura</c:v>
                </c:pt>
              </c:strCache>
            </c:strRef>
          </c:tx>
          <c:spPr>
            <a:solidFill>
              <a:srgbClr val="0B5394">
                <a:lumMod val="20000"/>
                <a:lumOff val="80000"/>
              </a:srgbClr>
            </a:solidFill>
            <a:ln>
              <a:noFill/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fondo'!$C$24:$C$34</c:f>
              <c:numCache>
                <c:formatCode>_("$"* #,##0.00_);_("$"* \(#,##0.00\);_("$"* "-"??_);_(@_)</c:formatCode>
                <c:ptCount val="11"/>
                <c:pt idx="0">
                  <c:v>18898246102.680019</c:v>
                </c:pt>
                <c:pt idx="1">
                  <c:v>24967852277.249981</c:v>
                </c:pt>
                <c:pt idx="2" formatCode="&quot;$&quot;#,##0.00_);[Red]\(&quot;$&quot;#,##0.00\)">
                  <c:v>33391188161.18</c:v>
                </c:pt>
                <c:pt idx="3">
                  <c:v>41643190309.399994</c:v>
                </c:pt>
                <c:pt idx="4">
                  <c:v>47234987048.609993</c:v>
                </c:pt>
                <c:pt idx="5">
                  <c:v>49997601619.960014</c:v>
                </c:pt>
                <c:pt idx="6">
                  <c:v>58876832502.290062</c:v>
                </c:pt>
                <c:pt idx="7">
                  <c:v>70362078317.900009</c:v>
                </c:pt>
                <c:pt idx="8">
                  <c:v>77342915130.510071</c:v>
                </c:pt>
                <c:pt idx="9">
                  <c:v>78873786480.079987</c:v>
                </c:pt>
                <c:pt idx="10">
                  <c:v>99606326362.460037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C-4094-AC7A-DBC87C09E17D}"/>
            </c:ext>
          </c:extLst>
        </c:ser>
        <c:ser>
          <c:idx val="2"/>
          <c:order val="2"/>
          <c:tx>
            <c:strRef>
              <c:f>'Evolucion PN tipo de fondo'!$D$19</c:f>
              <c:strCache>
                <c:ptCount val="1"/>
                <c:pt idx="0">
                  <c:v>PyMes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fondo'!$D$24:$D$34</c:f>
              <c:numCache>
                <c:formatCode>_("$"* #,##0.00_);_("$"* \(#,##0.00\);_("$"* "-"??_);_(@_)</c:formatCode>
                <c:ptCount val="11"/>
                <c:pt idx="0">
                  <c:v>40848629182.279884</c:v>
                </c:pt>
                <c:pt idx="1">
                  <c:v>50005173311.269958</c:v>
                </c:pt>
                <c:pt idx="2" formatCode="&quot;$&quot;#,##0.00_);[Red]\(&quot;$&quot;#,##0.00\)">
                  <c:v>61115935452.639999</c:v>
                </c:pt>
                <c:pt idx="3">
                  <c:v>70711769762.50975</c:v>
                </c:pt>
                <c:pt idx="4">
                  <c:v>79279808154.308609</c:v>
                </c:pt>
                <c:pt idx="5">
                  <c:v>91111646773.009476</c:v>
                </c:pt>
                <c:pt idx="6">
                  <c:v>100928956233.0083</c:v>
                </c:pt>
                <c:pt idx="7">
                  <c:v>113598198153.35037</c:v>
                </c:pt>
                <c:pt idx="8">
                  <c:v>123652900962.62952</c:v>
                </c:pt>
                <c:pt idx="9">
                  <c:v>136387068261.80971</c:v>
                </c:pt>
                <c:pt idx="10">
                  <c:v>147442818483.91177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C-4094-AC7A-DBC87C09E17D}"/>
            </c:ext>
          </c:extLst>
        </c:ser>
        <c:ser>
          <c:idx val="3"/>
          <c:order val="3"/>
          <c:tx>
            <c:strRef>
              <c:f>'Evolucion PN tipo de fondo'!$E$19</c:f>
              <c:strCache>
                <c:ptCount val="1"/>
                <c:pt idx="0">
                  <c:v>Renta Fija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fondo'!$E$24:$E$34</c:f>
              <c:numCache>
                <c:formatCode>_("$"* #,##0.00_);_("$"* \(#,##0.00\);_("$"* "-"??_);_(@_)</c:formatCode>
                <c:ptCount val="11"/>
                <c:pt idx="0">
                  <c:v>263146798145.52008</c:v>
                </c:pt>
                <c:pt idx="1">
                  <c:v>278322269775.00079</c:v>
                </c:pt>
                <c:pt idx="2" formatCode="&quot;$&quot;#,##0.00_);[Red]\(&quot;$&quot;#,##0.00\)">
                  <c:v>384399815876.31</c:v>
                </c:pt>
                <c:pt idx="3">
                  <c:v>604627931189.53003</c:v>
                </c:pt>
                <c:pt idx="4">
                  <c:v>643831779948.14148</c:v>
                </c:pt>
                <c:pt idx="5">
                  <c:v>724861674769.27112</c:v>
                </c:pt>
                <c:pt idx="6">
                  <c:v>830359010397.69238</c:v>
                </c:pt>
                <c:pt idx="7">
                  <c:v>999829069727.81555</c:v>
                </c:pt>
                <c:pt idx="8">
                  <c:v>1281473694259.7581</c:v>
                </c:pt>
                <c:pt idx="9">
                  <c:v>1710857710627.5808</c:v>
                </c:pt>
                <c:pt idx="10">
                  <c:v>1606510863175.8108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DC-4094-AC7A-DBC87C09E17D}"/>
            </c:ext>
          </c:extLst>
        </c:ser>
        <c:ser>
          <c:idx val="4"/>
          <c:order val="4"/>
          <c:tx>
            <c:strRef>
              <c:f>'Evolucion PN tipo de fondo'!$F$19</c:f>
              <c:strCache>
                <c:ptCount val="1"/>
                <c:pt idx="0">
                  <c:v>Renta Mixta y  Retorno Total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fondo'!$F$24:$F$34</c:f>
              <c:numCache>
                <c:formatCode>_("$"* #,##0.00_);_("$"* \(#,##0.00\);_("$"* "-"??_);_(@_)</c:formatCode>
                <c:ptCount val="11"/>
                <c:pt idx="0">
                  <c:v>111544242308.2301</c:v>
                </c:pt>
                <c:pt idx="1">
                  <c:v>111624534421.5802</c:v>
                </c:pt>
                <c:pt idx="2" formatCode="&quot;$&quot;#,##0.00_);[Red]\(&quot;$&quot;#,##0.00\)">
                  <c:v>143599916243.85001</c:v>
                </c:pt>
                <c:pt idx="3">
                  <c:v>174815697599.0401</c:v>
                </c:pt>
                <c:pt idx="4">
                  <c:v>191382135646.59991</c:v>
                </c:pt>
                <c:pt idx="5">
                  <c:v>205841827121.27985</c:v>
                </c:pt>
                <c:pt idx="6">
                  <c:v>237912413913.79993</c:v>
                </c:pt>
                <c:pt idx="7">
                  <c:v>272157742283.02011</c:v>
                </c:pt>
                <c:pt idx="8">
                  <c:v>322056479993.90997</c:v>
                </c:pt>
                <c:pt idx="9">
                  <c:v>355335172855.67004</c:v>
                </c:pt>
                <c:pt idx="10">
                  <c:v>392343443736.45972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DC-4094-AC7A-DBC87C09E17D}"/>
            </c:ext>
          </c:extLst>
        </c:ser>
        <c:ser>
          <c:idx val="5"/>
          <c:order val="5"/>
          <c:tx>
            <c:strRef>
              <c:f>'Evolucion PN tipo de fondo'!$G$19</c:f>
              <c:strCache>
                <c:ptCount val="1"/>
                <c:pt idx="0">
                  <c:v>Renta Variable</c:v>
                </c:pt>
              </c:strCache>
            </c:strRef>
          </c:tx>
          <c:spPr>
            <a:solidFill>
              <a:srgbClr val="EEEEEE">
                <a:lumMod val="25000"/>
              </a:srgbClr>
            </a:solidFill>
            <a:ln>
              <a:noFill/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fondo'!$G$24:$G$34</c:f>
              <c:numCache>
                <c:formatCode>_("$"* #,##0.00_);_("$"* \(#,##0.00\);_("$"* "-"??_);_(@_)</c:formatCode>
                <c:ptCount val="11"/>
                <c:pt idx="0">
                  <c:v>24908999729.299946</c:v>
                </c:pt>
                <c:pt idx="1">
                  <c:v>15782513643.990009</c:v>
                </c:pt>
                <c:pt idx="2" formatCode="&quot;$&quot;#,##0.00_);[Red]\(&quot;$&quot;#,##0.00\)">
                  <c:v>27492464132.529999</c:v>
                </c:pt>
                <c:pt idx="3">
                  <c:v>29781660246.369972</c:v>
                </c:pt>
                <c:pt idx="4">
                  <c:v>34508836625.899994</c:v>
                </c:pt>
                <c:pt idx="5">
                  <c:v>29252743519.72995</c:v>
                </c:pt>
                <c:pt idx="6">
                  <c:v>37409374632.220024</c:v>
                </c:pt>
                <c:pt idx="7">
                  <c:v>43245880403.970062</c:v>
                </c:pt>
                <c:pt idx="8">
                  <c:v>50291626595.150017</c:v>
                </c:pt>
                <c:pt idx="9">
                  <c:v>57806867542.330048</c:v>
                </c:pt>
                <c:pt idx="10">
                  <c:v>54267244284.559914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DC-4094-AC7A-DBC87C09E17D}"/>
            </c:ext>
          </c:extLst>
        </c:ser>
        <c:ser>
          <c:idx val="6"/>
          <c:order val="6"/>
          <c:tx>
            <c:strRef>
              <c:f>'Evolucion PN tipo de fondo'!$H$19</c:f>
              <c:strCache>
                <c:ptCount val="1"/>
                <c:pt idx="0">
                  <c:v>ASG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'Evolucion PN tipo de fondo'!$A$24:$A$34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'Evolucion PN tipo de fondo'!$H$31:$H$34</c:f>
              <c:numCache>
                <c:formatCode>_("$"* #,##0.00_);_("$"* \(#,##0.00\);_("$"* "-"??_);_(@_)</c:formatCode>
                <c:ptCount val="4"/>
                <c:pt idx="0">
                  <c:v>241024994.22999999</c:v>
                </c:pt>
                <c:pt idx="1">
                  <c:v>301598126.20000005</c:v>
                </c:pt>
                <c:pt idx="2">
                  <c:v>349687712.0200001</c:v>
                </c:pt>
                <c:pt idx="3">
                  <c:v>531177686.3999998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DC-4094-AC7A-DBC87C09E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613312"/>
        <c:axId val="138968064"/>
      </c:areaChart>
      <c:catAx>
        <c:axId val="119613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38968064"/>
        <c:crossesAt val="0"/>
        <c:auto val="0"/>
        <c:lblAlgn val="ctr"/>
        <c:lblOffset val="100"/>
        <c:noMultiLvlLbl val="0"/>
      </c:catAx>
      <c:valAx>
        <c:axId val="138968064"/>
        <c:scaling>
          <c:orientation val="minMax"/>
        </c:scaling>
        <c:delete val="0"/>
        <c:axPos val="l"/>
        <c:numFmt formatCode="&quot;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9613312"/>
        <c:crosses val="autoZero"/>
        <c:crossBetween val="midCat"/>
        <c:dispUnits>
          <c:builtInUnit val="billions"/>
          <c:dispUnitsLbl>
            <c:layout>
              <c:manualLayout>
                <c:xMode val="edge"/>
                <c:yMode val="edge"/>
                <c:x val="3.2551340987357437E-2"/>
                <c:y val="0.3980393525776179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r>
                    <a:rPr lang="es-AR" sz="800">
                      <a:latin typeface="Encode Sans" pitchFamily="2" charset="0"/>
                    </a:rPr>
                    <a:t>Miles de mill. de pesos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3055166729748E-2"/>
          <c:y val="0.86072594648034761"/>
          <c:w val="0.94690694483327031"/>
          <c:h val="0.13927405351965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36683326260865"/>
          <c:y val="5.7723088020888387E-2"/>
          <c:w val="0.54545574205918868"/>
          <c:h val="0.71734196206722733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B5394">
                  <a:lumMod val="20000"/>
                  <a:lumOff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2B-44EF-B400-DD2A9954A83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B-44EF-B400-DD2A9954A830}"/>
              </c:ext>
            </c:extLst>
          </c:dPt>
          <c:dPt>
            <c:idx val="2"/>
            <c:bubble3D val="0"/>
            <c:spPr>
              <a:solidFill>
                <a:srgbClr val="37B9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2B-44EF-B400-DD2A9954A830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2B-44EF-B400-DD2A9954A830}"/>
              </c:ext>
            </c:extLst>
          </c:dPt>
          <c:dPt>
            <c:idx val="4"/>
            <c:bubble3D val="0"/>
            <c:spPr>
              <a:solidFill>
                <a:srgbClr val="FFFFFF">
                  <a:lumMod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2B-44EF-B400-DD2A9954A830}"/>
              </c:ext>
            </c:extLst>
          </c:dPt>
          <c:dPt>
            <c:idx val="5"/>
            <c:bubble3D val="0"/>
            <c:spPr>
              <a:solidFill>
                <a:srgbClr val="EEEEEE">
                  <a:lumMod val="2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82B-44EF-B400-DD2A9954A8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82B-44EF-B400-DD2A9954A830}"/>
              </c:ext>
            </c:extLst>
          </c:dPt>
          <c:dLbls>
            <c:dLbl>
              <c:idx val="0"/>
              <c:layout>
                <c:manualLayout>
                  <c:x val="7.759756078394392E-2"/>
                  <c:y val="-8.8969091422534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Encode Sans" pitchFamily="2" charset="0"/>
                        <a:ea typeface="+mn-ea"/>
                        <a:cs typeface="+mn-cs"/>
                      </a:defRPr>
                    </a:pPr>
                    <a:fld id="{AACB3F82-4A10-4E62-83F4-B60DF996D6E0}" type="CATEGORYNAME">
                      <a:rPr lang="en-US" sz="70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7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Encode Sans" pitchFamily="2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; </a:t>
                    </a:r>
                    <a:endParaRPr lang="en-US" sz="700" baseline="0" dirty="0" smtClean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  <a:p>
                    <a:pPr>
                      <a:defRPr sz="700" b="1">
                        <a:solidFill>
                          <a:schemeClr val="bg2">
                            <a:lumMod val="50000"/>
                          </a:schemeClr>
                        </a:solidFill>
                        <a:latin typeface="Encode Sans" pitchFamily="2" charset="0"/>
                      </a:defRPr>
                    </a:pPr>
                    <a:fld id="{FD0C50EE-CE8B-470D-9B09-1334B9987632}" type="VALUE">
                      <a:rPr lang="en-US" sz="700" baseline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7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Encode Sans" pitchFamily="2" charset="0"/>
                        </a:defRPr>
                      </a:pPr>
                      <a:t>[VALOR]</a:t>
                    </a:fld>
                    <a:r>
                      <a:rPr lang="en-US" sz="7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; </a:t>
                    </a:r>
                    <a:fld id="{123B9B8A-1666-49D6-945C-47C251400F6A}" type="PERCENTAGE">
                      <a:rPr lang="en-US" sz="7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7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Encode Sans" pitchFamily="2" charset="0"/>
                        </a:defRPr>
                      </a:pPr>
                      <a:t>[PORCENTAJE]</a:t>
                    </a:fld>
                    <a:endParaRPr lang="en-US" sz="7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25788580319677"/>
                      <c:h val="8.203119045472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2B-44EF-B400-DD2A9954A830}"/>
                </c:ext>
              </c:extLst>
            </c:dLbl>
            <c:dLbl>
              <c:idx val="1"/>
              <c:layout>
                <c:manualLayout>
                  <c:x val="-2.8512463161667759E-3"/>
                  <c:y val="8.70921735635910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FFFFFF"/>
                        </a:solidFill>
                        <a:latin typeface="Encode Sans" pitchFamily="2" charset="0"/>
                        <a:ea typeface="+mn-ea"/>
                        <a:cs typeface="+mn-cs"/>
                      </a:defRPr>
                    </a:pPr>
                    <a:fld id="{B216C632-4CC8-424D-B6A7-5387092467B2}" type="CATEGORYNAME">
                      <a:rPr lang="en-US" sz="700">
                        <a:solidFill>
                          <a:srgbClr val="FFFFFF"/>
                        </a:solidFill>
                      </a:rPr>
                      <a:pPr>
                        <a:defRPr sz="700" b="1">
                          <a:solidFill>
                            <a:srgbClr val="FFFFFF"/>
                          </a:solidFill>
                          <a:latin typeface="Encode Sans" pitchFamily="2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rgbClr val="FFFFFF"/>
                        </a:solidFill>
                      </a:rPr>
                      <a:t>; </a:t>
                    </a:r>
                    <a:endParaRPr lang="en-US" sz="700" baseline="0" dirty="0" smtClean="0">
                      <a:solidFill>
                        <a:srgbClr val="FFFFFF"/>
                      </a:solidFill>
                    </a:endParaRPr>
                  </a:p>
                  <a:p>
                    <a:pPr>
                      <a:defRPr sz="700" b="1">
                        <a:solidFill>
                          <a:srgbClr val="FFFFFF"/>
                        </a:solidFill>
                        <a:latin typeface="Encode Sans" pitchFamily="2" charset="0"/>
                      </a:defRPr>
                    </a:pPr>
                    <a:fld id="{5F68FB56-ED60-4AEB-B4DA-89C50C2EF21A}" type="VALUE">
                      <a:rPr lang="en-US" sz="700" baseline="0" smtClean="0">
                        <a:solidFill>
                          <a:srgbClr val="FFFFFF"/>
                        </a:solidFill>
                      </a:rPr>
                      <a:pPr>
                        <a:defRPr sz="700" b="1">
                          <a:solidFill>
                            <a:srgbClr val="FFFFFF"/>
                          </a:solidFill>
                          <a:latin typeface="Encode Sans" pitchFamily="2" charset="0"/>
                        </a:defRPr>
                      </a:pPr>
                      <a:t>[VALOR]</a:t>
                    </a:fld>
                    <a:r>
                      <a:rPr lang="en-US" sz="700" baseline="0" dirty="0">
                        <a:solidFill>
                          <a:srgbClr val="FFFFFF"/>
                        </a:solidFill>
                      </a:rPr>
                      <a:t>; </a:t>
                    </a:r>
                    <a:fld id="{27051B3F-DBB3-447B-9F3F-68BBEF304E34}" type="PERCENTAGE">
                      <a:rPr lang="en-US" sz="700" baseline="0">
                        <a:solidFill>
                          <a:srgbClr val="FFFFFF"/>
                        </a:solidFill>
                      </a:rPr>
                      <a:pPr>
                        <a:defRPr sz="700" b="1">
                          <a:solidFill>
                            <a:srgbClr val="FFFFFF"/>
                          </a:solidFill>
                          <a:latin typeface="Encode Sans" pitchFamily="2" charset="0"/>
                        </a:defRPr>
                      </a:pPr>
                      <a:t>[PORCENTAJE]</a:t>
                    </a:fld>
                    <a:endParaRPr lang="en-US" sz="700" baseline="0" dirty="0">
                      <a:solidFill>
                        <a:srgbClr val="FFFFFF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72938375218069"/>
                      <c:h val="0.171945126171721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2B-44EF-B400-DD2A9954A830}"/>
                </c:ext>
              </c:extLst>
            </c:dLbl>
            <c:dLbl>
              <c:idx val="3"/>
              <c:layout>
                <c:manualLayout>
                  <c:x val="-1.5042061546198941E-2"/>
                  <c:y val="-1.17362734689944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FFFFFF"/>
                        </a:solidFill>
                        <a:latin typeface="Encode Sans" pitchFamily="2" charset="0"/>
                        <a:ea typeface="+mn-ea"/>
                        <a:cs typeface="+mn-cs"/>
                      </a:defRPr>
                    </a:pPr>
                    <a:fld id="{706D7B16-5343-43BC-9B15-0436CA45ADA1}" type="CATEGORYNAME">
                      <a:rPr lang="en-US" sz="700">
                        <a:solidFill>
                          <a:srgbClr val="FFFFFF"/>
                        </a:solidFill>
                      </a:rPr>
                      <a:pPr>
                        <a:defRPr sz="700" b="1">
                          <a:solidFill>
                            <a:srgbClr val="FFFFFF"/>
                          </a:solidFill>
                          <a:latin typeface="Encode Sans" pitchFamily="2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rgbClr val="FFFFFF"/>
                        </a:solidFill>
                      </a:rPr>
                      <a:t>; </a:t>
                    </a:r>
                    <a:endParaRPr lang="en-US" sz="700" baseline="0" dirty="0" smtClean="0">
                      <a:solidFill>
                        <a:srgbClr val="FFFFFF"/>
                      </a:solidFill>
                    </a:endParaRPr>
                  </a:p>
                  <a:p>
                    <a:pPr>
                      <a:defRPr sz="700" b="1">
                        <a:solidFill>
                          <a:srgbClr val="FFFFFF"/>
                        </a:solidFill>
                        <a:latin typeface="Encode Sans" pitchFamily="2" charset="0"/>
                      </a:defRPr>
                    </a:pPr>
                    <a:fld id="{32E81AD1-AE4A-4E13-A831-64FF2AFF1DDA}" type="VALUE">
                      <a:rPr lang="en-US" sz="700" baseline="0" smtClean="0">
                        <a:solidFill>
                          <a:srgbClr val="FFFFFF"/>
                        </a:solidFill>
                      </a:rPr>
                      <a:pPr>
                        <a:defRPr sz="700" b="1">
                          <a:solidFill>
                            <a:srgbClr val="FFFFFF"/>
                          </a:solidFill>
                          <a:latin typeface="Encode Sans" pitchFamily="2" charset="0"/>
                        </a:defRPr>
                      </a:pPr>
                      <a:t>[VALOR]</a:t>
                    </a:fld>
                    <a:r>
                      <a:rPr lang="en-US" sz="700" baseline="0" dirty="0">
                        <a:solidFill>
                          <a:srgbClr val="FFFFFF"/>
                        </a:solidFill>
                      </a:rPr>
                      <a:t>; </a:t>
                    </a:r>
                    <a:fld id="{A9CC9912-58E4-43B3-B8D8-1A006BCED566}" type="PERCENTAGE">
                      <a:rPr lang="en-US" sz="700" baseline="0">
                        <a:solidFill>
                          <a:srgbClr val="FFFFFF"/>
                        </a:solidFill>
                      </a:rPr>
                      <a:pPr>
                        <a:defRPr sz="700" b="1">
                          <a:solidFill>
                            <a:srgbClr val="FFFFFF"/>
                          </a:solidFill>
                          <a:latin typeface="Encode Sans" pitchFamily="2" charset="0"/>
                        </a:defRPr>
                      </a:pPr>
                      <a:t>[PORCENTAJE]</a:t>
                    </a:fld>
                    <a:endParaRPr lang="en-US" sz="700" baseline="0" dirty="0">
                      <a:solidFill>
                        <a:srgbClr val="FFFFFF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FFFF"/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6087824351294"/>
                      <c:h val="0.15093739043668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82B-44EF-B400-DD2A9954A830}"/>
                </c:ext>
              </c:extLst>
            </c:dLbl>
            <c:dLbl>
              <c:idx val="4"/>
              <c:layout>
                <c:manualLayout>
                  <c:x val="-2.2803998302607383E-2"/>
                  <c:y val="-5.9527515844938353E-3"/>
                </c:manualLayout>
              </c:layout>
              <c:tx>
                <c:rich>
                  <a:bodyPr/>
                  <a:lstStyle/>
                  <a:p>
                    <a:fld id="{638E3099-B8FC-4C91-92A3-F8EFD7069B1A}" type="CATEGORYNAME">
                      <a:rPr lang="es-AR" sz="600">
                        <a:solidFill>
                          <a:srgbClr val="FFFFFF"/>
                        </a:solidFill>
                      </a:rPr>
                      <a:pPr/>
                      <a:t>[NOMBRE DE CATEGORÍA]</a:t>
                    </a:fld>
                    <a:r>
                      <a:rPr lang="es-AR" sz="600" baseline="0" dirty="0">
                        <a:solidFill>
                          <a:srgbClr val="FFFFFF"/>
                        </a:solidFill>
                      </a:rPr>
                      <a:t>; </a:t>
                    </a:r>
                    <a:endParaRPr lang="es-AR" sz="600" baseline="0" dirty="0" smtClean="0">
                      <a:solidFill>
                        <a:srgbClr val="FFFFFF"/>
                      </a:solidFill>
                    </a:endParaRPr>
                  </a:p>
                  <a:p>
                    <a:fld id="{E4F32CA7-643E-4AA3-A8F8-320DE73048A1}" type="VALUE">
                      <a:rPr lang="es-AR" sz="600" baseline="0" smtClean="0">
                        <a:solidFill>
                          <a:srgbClr val="FFFFFF"/>
                        </a:solidFill>
                      </a:rPr>
                      <a:pPr/>
                      <a:t>[VALOR]</a:t>
                    </a:fld>
                    <a:r>
                      <a:rPr lang="es-AR" sz="600" baseline="0" dirty="0">
                        <a:solidFill>
                          <a:srgbClr val="FFFFFF"/>
                        </a:solidFill>
                      </a:rPr>
                      <a:t>; </a:t>
                    </a:r>
                    <a:fld id="{B3D61F28-7A2A-4ECA-987F-2328C4BD3E06}" type="PERCENTAGE">
                      <a:rPr lang="es-AR" sz="600" baseline="0">
                        <a:solidFill>
                          <a:srgbClr val="FFFFFF"/>
                        </a:solidFill>
                      </a:rPr>
                      <a:pPr/>
                      <a:t>[PORCENTAJE]</a:t>
                    </a:fld>
                    <a:endParaRPr lang="es-AR" sz="600" baseline="0" dirty="0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82B-44EF-B400-DD2A9954A830}"/>
                </c:ext>
              </c:extLst>
            </c:dLbl>
            <c:dLbl>
              <c:idx val="5"/>
              <c:layout>
                <c:manualLayout>
                  <c:x val="-6.9984833482641021E-2"/>
                  <c:y val="-0.157113628571554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Encode Sans" pitchFamily="2" charset="0"/>
                        <a:ea typeface="+mn-ea"/>
                        <a:cs typeface="+mn-cs"/>
                      </a:defRPr>
                    </a:pPr>
                    <a:fld id="{34B5A0C4-E4BC-4C40-A14F-C42490BD34AB}" type="CATEGORYNAME">
                      <a:rPr lang="en-US" sz="70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7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Encode Sans" pitchFamily="2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;</a:t>
                    </a:r>
                  </a:p>
                  <a:p>
                    <a:pPr>
                      <a:defRPr sz="700" b="1">
                        <a:solidFill>
                          <a:schemeClr val="bg2">
                            <a:lumMod val="50000"/>
                          </a:schemeClr>
                        </a:solidFill>
                        <a:latin typeface="Encode Sans" pitchFamily="2" charset="0"/>
                      </a:defRPr>
                    </a:pPr>
                    <a:r>
                      <a:rPr lang="en-US" sz="7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fld id="{39BABA2D-6569-4DFC-B9BB-5D480DE5402B}" type="VALUE">
                      <a:rPr lang="en-US" sz="7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7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Encode Sans" pitchFamily="2" charset="0"/>
                        </a:defRPr>
                      </a:pPr>
                      <a:t>[VALOR]</a:t>
                    </a:fld>
                    <a:r>
                      <a:rPr lang="en-US" sz="7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; </a:t>
                    </a:r>
                    <a:fld id="{1EC103EB-613C-42A4-8C3F-5BCF594549B9}" type="PERCENTAGE">
                      <a:rPr lang="en-US" sz="7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7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Encode Sans" pitchFamily="2" charset="0"/>
                        </a:defRPr>
                      </a:pPr>
                      <a:t>[PORCENTAJE]</a:t>
                    </a:fld>
                    <a:endParaRPr lang="en-US" sz="700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82B-44EF-B400-DD2A9954A830}"/>
                </c:ext>
              </c:extLst>
            </c:dLbl>
            <c:dLbl>
              <c:idx val="6"/>
              <c:layout>
                <c:manualLayout>
                  <c:x val="0.28527118990365724"/>
                  <c:y val="-0.1759673673465222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2B-44EF-B400-DD2A9954A8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'Evolucion PN tipo de fondo'!$M$20:$M$26</c:f>
              <c:strCache>
                <c:ptCount val="7"/>
                <c:pt idx="0">
                  <c:v>Infraestructura</c:v>
                </c:pt>
                <c:pt idx="1">
                  <c:v>Mercado de Dinero</c:v>
                </c:pt>
                <c:pt idx="2">
                  <c:v>PyMes</c:v>
                </c:pt>
                <c:pt idx="3">
                  <c:v>Renta Fija</c:v>
                </c:pt>
                <c:pt idx="4">
                  <c:v>Renta Mixta y Retorno Total</c:v>
                </c:pt>
                <c:pt idx="5">
                  <c:v>Renta Variable</c:v>
                </c:pt>
                <c:pt idx="6">
                  <c:v>ASG</c:v>
                </c:pt>
              </c:strCache>
            </c:strRef>
          </c:cat>
          <c:val>
            <c:numRef>
              <c:f>'Evolucion PN tipo de fondo'!$N$20:$N$26</c:f>
              <c:numCache>
                <c:formatCode>_-"$"\ * #,##0_-;\-"$"\ * #,##0_-;_-"$"\ * "-"??_-;_-@_-</c:formatCode>
                <c:ptCount val="7"/>
                <c:pt idx="0">
                  <c:v>99606.326362460037</c:v>
                </c:pt>
                <c:pt idx="1">
                  <c:v>2184242.69111855</c:v>
                </c:pt>
                <c:pt idx="2">
                  <c:v>147442.81848391177</c:v>
                </c:pt>
                <c:pt idx="3">
                  <c:v>1606510.8631758108</c:v>
                </c:pt>
                <c:pt idx="4">
                  <c:v>392343.44373645971</c:v>
                </c:pt>
                <c:pt idx="5">
                  <c:v>54267.244284559914</c:v>
                </c:pt>
                <c:pt idx="6">
                  <c:v>531.17768639999974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2B-44EF-B400-DD2A9954A8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'PN x moneda'!$D$15</c:f>
              <c:strCache>
                <c:ptCount val="1"/>
                <c:pt idx="0">
                  <c:v>PN en USD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'PN x moneda'!$C$20:$C$30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'PN x moneda'!$H$20:$H$30</c:f>
              <c:numCache>
                <c:formatCode>0%</c:formatCode>
                <c:ptCount val="11"/>
                <c:pt idx="0">
                  <c:v>0.14020307695944439</c:v>
                </c:pt>
                <c:pt idx="1">
                  <c:v>0.11860072265935413</c:v>
                </c:pt>
                <c:pt idx="2">
                  <c:v>0.11544328184313786</c:v>
                </c:pt>
                <c:pt idx="3">
                  <c:v>0.12478532002373566</c:v>
                </c:pt>
                <c:pt idx="4">
                  <c:v>0.11610335059095597</c:v>
                </c:pt>
                <c:pt idx="5">
                  <c:v>9.5218592176017497E-2</c:v>
                </c:pt>
                <c:pt idx="6">
                  <c:v>0.10015955339858586</c:v>
                </c:pt>
                <c:pt idx="7">
                  <c:v>8.3472550485940045E-2</c:v>
                </c:pt>
                <c:pt idx="8">
                  <c:v>7.8818843757476498E-2</c:v>
                </c:pt>
                <c:pt idx="9">
                  <c:v>6.086616880077908E-2</c:v>
                </c:pt>
                <c:pt idx="10">
                  <c:v>6.8568437797899617E-2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2-4615-95DA-CF241C39C853}"/>
            </c:ext>
          </c:extLst>
        </c:ser>
        <c:ser>
          <c:idx val="1"/>
          <c:order val="1"/>
          <c:tx>
            <c:strRef>
              <c:f>'PN x moneda'!$E$15</c:f>
              <c:strCache>
                <c:ptCount val="1"/>
                <c:pt idx="0">
                  <c:v>PN en Pesos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'PN x moneda'!$C$20:$C$30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'PN x moneda'!$I$20:$I$30</c:f>
              <c:numCache>
                <c:formatCode>0%</c:formatCode>
                <c:ptCount val="11"/>
                <c:pt idx="0">
                  <c:v>0.85979692304055566</c:v>
                </c:pt>
                <c:pt idx="1">
                  <c:v>0.88139927734064583</c:v>
                </c:pt>
                <c:pt idx="2">
                  <c:v>0.8845567181568621</c:v>
                </c:pt>
                <c:pt idx="3">
                  <c:v>0.87521467997626434</c:v>
                </c:pt>
                <c:pt idx="4">
                  <c:v>0.883896649409044</c:v>
                </c:pt>
                <c:pt idx="5">
                  <c:v>0.90478140782398264</c:v>
                </c:pt>
                <c:pt idx="6">
                  <c:v>0.89984044660141416</c:v>
                </c:pt>
                <c:pt idx="7">
                  <c:v>0.91652744951405996</c:v>
                </c:pt>
                <c:pt idx="8">
                  <c:v>0.9211811562425235</c:v>
                </c:pt>
                <c:pt idx="9">
                  <c:v>0.93913383119922089</c:v>
                </c:pt>
                <c:pt idx="10">
                  <c:v>0.93143156220210044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2-4615-95DA-CF241C39C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134662016"/>
        <c:axId val="134730112"/>
      </c:barChart>
      <c:catAx>
        <c:axId val="134662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34730112"/>
        <c:crosses val="autoZero"/>
        <c:auto val="0"/>
        <c:lblAlgn val="ctr"/>
        <c:lblOffset val="100"/>
        <c:noMultiLvlLbl val="0"/>
      </c:catAx>
      <c:valAx>
        <c:axId val="134730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66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077606549661536E-4"/>
          <c:y val="6.1958068863412555E-2"/>
          <c:w val="0.96621967584188151"/>
          <c:h val="0.76177151625998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'cantidad fci'!$C$8</c:f>
              <c:strCache>
                <c:ptCount val="1"/>
                <c:pt idx="0">
                  <c:v>Renta Fija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fci'!$C$9:$C$23</c:f>
              <c:numCache>
                <c:formatCode>General</c:formatCode>
                <c:ptCount val="11"/>
                <c:pt idx="0">
                  <c:v>316</c:v>
                </c:pt>
                <c:pt idx="1">
                  <c:v>315</c:v>
                </c:pt>
                <c:pt idx="2">
                  <c:v>317</c:v>
                </c:pt>
                <c:pt idx="3">
                  <c:v>319</c:v>
                </c:pt>
                <c:pt idx="4">
                  <c:v>312</c:v>
                </c:pt>
                <c:pt idx="5">
                  <c:v>316</c:v>
                </c:pt>
                <c:pt idx="6">
                  <c:v>316</c:v>
                </c:pt>
                <c:pt idx="7">
                  <c:v>325</c:v>
                </c:pt>
                <c:pt idx="8">
                  <c:v>337</c:v>
                </c:pt>
                <c:pt idx="9">
                  <c:v>339</c:v>
                </c:pt>
                <c:pt idx="10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B-4EC4-BAA5-709BCDE571EF}"/>
            </c:ext>
          </c:extLst>
        </c:ser>
        <c:ser>
          <c:idx val="4"/>
          <c:order val="1"/>
          <c:tx>
            <c:strRef>
              <c:f>'cantidad fci'!$F$8</c:f>
              <c:strCache>
                <c:ptCount val="1"/>
                <c:pt idx="0">
                  <c:v>Renta Mixta y Retorno Total</c:v>
                </c:pt>
              </c:strCache>
            </c:strRef>
          </c:tx>
          <c:spPr>
            <a:solidFill>
              <a:srgbClr val="0B5394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fci'!$F$9:$F$23</c:f>
              <c:numCache>
                <c:formatCode>General</c:formatCode>
                <c:ptCount val="11"/>
                <c:pt idx="0">
                  <c:v>116</c:v>
                </c:pt>
                <c:pt idx="1">
                  <c:v>121</c:v>
                </c:pt>
                <c:pt idx="2">
                  <c:v>125</c:v>
                </c:pt>
                <c:pt idx="3">
                  <c:v>123</c:v>
                </c:pt>
                <c:pt idx="4">
                  <c:v>118</c:v>
                </c:pt>
                <c:pt idx="5">
                  <c:v>123</c:v>
                </c:pt>
                <c:pt idx="6">
                  <c:v>125</c:v>
                </c:pt>
                <c:pt idx="7">
                  <c:v>125</c:v>
                </c:pt>
                <c:pt idx="8">
                  <c:v>131</c:v>
                </c:pt>
                <c:pt idx="9">
                  <c:v>136</c:v>
                </c:pt>
                <c:pt idx="10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B-4EC4-BAA5-709BCDE571EF}"/>
            </c:ext>
          </c:extLst>
        </c:ser>
        <c:ser>
          <c:idx val="2"/>
          <c:order val="2"/>
          <c:tx>
            <c:strRef>
              <c:f>'cantidad fci'!$E$8</c:f>
              <c:strCache>
                <c:ptCount val="1"/>
                <c:pt idx="0">
                  <c:v>Renta Variable</c:v>
                </c:pt>
              </c:strCache>
            </c:strRef>
          </c:tx>
          <c:spPr>
            <a:solidFill>
              <a:srgbClr val="B7B7B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fci'!$E$9:$E$23</c:f>
              <c:numCache>
                <c:formatCode>General</c:formatCode>
                <c:ptCount val="11"/>
                <c:pt idx="0">
                  <c:v>62</c:v>
                </c:pt>
                <c:pt idx="1">
                  <c:v>62</c:v>
                </c:pt>
                <c:pt idx="2">
                  <c:v>62</c:v>
                </c:pt>
                <c:pt idx="3">
                  <c:v>63</c:v>
                </c:pt>
                <c:pt idx="4">
                  <c:v>59</c:v>
                </c:pt>
                <c:pt idx="5">
                  <c:v>60</c:v>
                </c:pt>
                <c:pt idx="6">
                  <c:v>60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B-4EC4-BAA5-709BCDE571EF}"/>
            </c:ext>
          </c:extLst>
        </c:ser>
        <c:ser>
          <c:idx val="6"/>
          <c:order val="3"/>
          <c:tx>
            <c:strRef>
              <c:f>'cantidad fci'!$H$8</c:f>
              <c:strCache>
                <c:ptCount val="1"/>
                <c:pt idx="0">
                  <c:v>PyMes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fci'!$H$9:$H$23</c:f>
              <c:numCache>
                <c:formatCode>General</c:formatCode>
                <c:ptCount val="11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36</c:v>
                </c:pt>
                <c:pt idx="5">
                  <c:v>40</c:v>
                </c:pt>
                <c:pt idx="6">
                  <c:v>40</c:v>
                </c:pt>
                <c:pt idx="7">
                  <c:v>47</c:v>
                </c:pt>
                <c:pt idx="8">
                  <c:v>49</c:v>
                </c:pt>
                <c:pt idx="9">
                  <c:v>48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B-4EC4-BAA5-709BCDE571EF}"/>
            </c:ext>
          </c:extLst>
        </c:ser>
        <c:ser>
          <c:idx val="5"/>
          <c:order val="4"/>
          <c:tx>
            <c:strRef>
              <c:f>'cantidad fci'!$G$8</c:f>
              <c:strCache>
                <c:ptCount val="1"/>
                <c:pt idx="0">
                  <c:v>Mercado de Dinero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fci'!$G$9:$G$23</c:f>
              <c:numCache>
                <c:formatCode>General</c:formatCode>
                <c:ptCount val="11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39</c:v>
                </c:pt>
                <c:pt idx="4">
                  <c:v>41</c:v>
                </c:pt>
                <c:pt idx="5">
                  <c:v>43</c:v>
                </c:pt>
                <c:pt idx="6">
                  <c:v>43</c:v>
                </c:pt>
                <c:pt idx="7">
                  <c:v>43</c:v>
                </c:pt>
                <c:pt idx="8">
                  <c:v>46</c:v>
                </c:pt>
                <c:pt idx="9">
                  <c:v>47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B-4EC4-BAA5-709BCDE571EF}"/>
            </c:ext>
          </c:extLst>
        </c:ser>
        <c:ser>
          <c:idx val="1"/>
          <c:order val="5"/>
          <c:tx>
            <c:strRef>
              <c:f>'cantidad fci'!$D$8</c:f>
              <c:strCache>
                <c:ptCount val="1"/>
                <c:pt idx="0">
                  <c:v>Infraestructura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fci'!$D$9:$D$23</c:f>
              <c:numCache>
                <c:formatCode>General</c:formatCode>
                <c:ptCount val="11"/>
                <c:pt idx="0">
                  <c:v>16</c:v>
                </c:pt>
                <c:pt idx="1">
                  <c:v>12</c:v>
                </c:pt>
                <c:pt idx="2">
                  <c:v>13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7B-4EC4-BAA5-709BCDE571EF}"/>
            </c:ext>
          </c:extLst>
        </c:ser>
        <c:ser>
          <c:idx val="3"/>
          <c:order val="6"/>
          <c:tx>
            <c:strRef>
              <c:f>'cantidad fci'!$I$8</c:f>
              <c:strCache>
                <c:ptCount val="1"/>
                <c:pt idx="0">
                  <c:v>ASG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4326877063436929E-3"/>
                  <c:y val="-2.98348433905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7B-4EC4-BAA5-709BCDE571EF}"/>
                </c:ext>
              </c:extLst>
            </c:dLbl>
            <c:dLbl>
              <c:idx val="8"/>
              <c:layout>
                <c:manualLayout>
                  <c:x val="0"/>
                  <c:y val="-1.32599303958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7B-4EC4-BAA5-709BCDE571EF}"/>
                </c:ext>
              </c:extLst>
            </c:dLbl>
            <c:dLbl>
              <c:idx val="9"/>
              <c:layout>
                <c:manualLayout>
                  <c:x val="-2.8653190076595773E-3"/>
                  <c:y val="-2.1547386893185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984313536146225E-3"/>
                      <c:h val="4.30451795585121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67B-4EC4-BAA5-709BCDE571EF}"/>
                </c:ext>
              </c:extLst>
            </c:dLbl>
            <c:dLbl>
              <c:idx val="10"/>
              <c:layout>
                <c:manualLayout>
                  <c:x val="-1.0506255144031125E-16"/>
                  <c:y val="-2.320487819266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7B-4EC4-BAA5-709BCDE571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'cantidad fci'!$B$9:$B$23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'cantidad fci'!$I$9:$I$23</c:f>
              <c:numCache>
                <c:formatCode>General</c:formatCode>
                <c:ptCount val="11"/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7B-4EC4-BAA5-709BCDE57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30621440"/>
        <c:axId val="130624512"/>
      </c:barChart>
      <c:catAx>
        <c:axId val="130621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30624512"/>
        <c:crosses val="autoZero"/>
        <c:auto val="0"/>
        <c:lblAlgn val="ctr"/>
        <c:lblOffset val="100"/>
        <c:noMultiLvlLbl val="0"/>
      </c:catAx>
      <c:valAx>
        <c:axId val="13062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62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43238492415454E-2"/>
          <c:y val="0.90780589654487442"/>
          <c:w val="0.9461620778168276"/>
          <c:h val="4.6699927568633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121801476075602E-2"/>
          <c:y val="9.0189607669599423E-2"/>
          <c:w val="0.96233183977415282"/>
          <c:h val="0.75846700674917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'datos fci-46'!$Q$59</c:f>
              <c:strCache>
                <c:ptCount val="1"/>
                <c:pt idx="0">
                  <c:v>A través de ACDI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fci-46'!$P$60:$P$63</c:f>
              <c:numCache>
                <c:formatCode>mmm\-yy</c:formatCode>
                <c:ptCount val="4"/>
                <c:pt idx="0">
                  <c:v>43800</c:v>
                </c:pt>
                <c:pt idx="1">
                  <c:v>44166</c:v>
                </c:pt>
                <c:pt idx="2">
                  <c:v>44561</c:v>
                </c:pt>
                <c:pt idx="3">
                  <c:v>44713</c:v>
                </c:pt>
              </c:numCache>
            </c:numRef>
          </c:cat>
          <c:val>
            <c:numRef>
              <c:f>'datos fci-46'!$Q$60:$Q$63</c:f>
              <c:numCache>
                <c:formatCode>#,##0</c:formatCode>
                <c:ptCount val="4"/>
                <c:pt idx="0">
                  <c:v>1151444</c:v>
                </c:pt>
                <c:pt idx="1">
                  <c:v>2779440</c:v>
                </c:pt>
                <c:pt idx="2">
                  <c:v>5301159</c:v>
                </c:pt>
                <c:pt idx="3">
                  <c:v>6440523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F-4AE2-BCD9-FBA532D4F65F}"/>
            </c:ext>
          </c:extLst>
        </c:ser>
        <c:ser>
          <c:idx val="1"/>
          <c:order val="1"/>
          <c:tx>
            <c:strRef>
              <c:f>'datos fci-46'!$S$59</c:f>
              <c:strCache>
                <c:ptCount val="1"/>
                <c:pt idx="0">
                  <c:v>Personas Humanas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121888703409251E-3"/>
                  <c:y val="7.0245059384730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BF-4AE2-BCD9-FBA532D4F65F}"/>
                </c:ext>
              </c:extLst>
            </c:dLbl>
            <c:dLbl>
              <c:idx val="3"/>
              <c:layout>
                <c:manualLayout>
                  <c:x val="-6.9180829973856548E-3"/>
                  <c:y val="3.3432613277328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BF-4AE2-BCD9-FBA532D4F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fci-46'!$P$60:$P$63</c:f>
              <c:numCache>
                <c:formatCode>mmm\-yy</c:formatCode>
                <c:ptCount val="4"/>
                <c:pt idx="0">
                  <c:v>43800</c:v>
                </c:pt>
                <c:pt idx="1">
                  <c:v>44166</c:v>
                </c:pt>
                <c:pt idx="2">
                  <c:v>44561</c:v>
                </c:pt>
                <c:pt idx="3">
                  <c:v>44713</c:v>
                </c:pt>
              </c:numCache>
            </c:numRef>
          </c:cat>
          <c:val>
            <c:numRef>
              <c:f>'datos fci-46'!$S$60:$S$63</c:f>
              <c:numCache>
                <c:formatCode>#,##0</c:formatCode>
                <c:ptCount val="4"/>
                <c:pt idx="0">
                  <c:v>340869</c:v>
                </c:pt>
                <c:pt idx="1">
                  <c:v>373571</c:v>
                </c:pt>
                <c:pt idx="2">
                  <c:v>492997</c:v>
                </c:pt>
                <c:pt idx="3">
                  <c:v>585202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BF-4AE2-BCD9-FBA532D4F65F}"/>
            </c:ext>
          </c:extLst>
        </c:ser>
        <c:ser>
          <c:idx val="2"/>
          <c:order val="2"/>
          <c:tx>
            <c:strRef>
              <c:f>'datos fci-46'!$R$59</c:f>
              <c:strCache>
                <c:ptCount val="1"/>
                <c:pt idx="0">
                  <c:v>Personas Juridicas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06027665795218E-3"/>
                  <c:y val="-1.1701414647064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501261778444857E-2"/>
                      <c:h val="5.0984735247925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CBF-4AE2-BCD9-FBA532D4F65F}"/>
                </c:ext>
              </c:extLst>
            </c:dLbl>
            <c:dLbl>
              <c:idx val="1"/>
              <c:layout>
                <c:manualLayout>
                  <c:x val="4.6120553315903944E-3"/>
                  <c:y val="-1.737995717466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BF-4AE2-BCD9-FBA532D4F65F}"/>
                </c:ext>
              </c:extLst>
            </c:dLbl>
            <c:dLbl>
              <c:idx val="2"/>
              <c:layout>
                <c:manualLayout>
                  <c:x val="1.7099104353379918E-3"/>
                  <c:y val="-1.564698951163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BF-4AE2-BCD9-FBA532D4F65F}"/>
                </c:ext>
              </c:extLst>
            </c:dLbl>
            <c:dLbl>
              <c:idx val="3"/>
              <c:layout>
                <c:manualLayout>
                  <c:x val="-6.9180829973856548E-3"/>
                  <c:y val="-1.303503369322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BF-4AE2-BCD9-FBA532D4F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fci-46'!$P$60:$P$63</c:f>
              <c:numCache>
                <c:formatCode>mmm\-yy</c:formatCode>
                <c:ptCount val="4"/>
                <c:pt idx="0">
                  <c:v>43800</c:v>
                </c:pt>
                <c:pt idx="1">
                  <c:v>44166</c:v>
                </c:pt>
                <c:pt idx="2">
                  <c:v>44561</c:v>
                </c:pt>
                <c:pt idx="3">
                  <c:v>44713</c:v>
                </c:pt>
              </c:numCache>
            </c:numRef>
          </c:cat>
          <c:val>
            <c:numRef>
              <c:f>'datos fci-46'!$R$60:$R$63</c:f>
              <c:numCache>
                <c:formatCode>#,##0</c:formatCode>
                <c:ptCount val="4"/>
                <c:pt idx="0">
                  <c:v>54868</c:v>
                </c:pt>
                <c:pt idx="1">
                  <c:v>61689</c:v>
                </c:pt>
                <c:pt idx="2">
                  <c:v>102846</c:v>
                </c:pt>
                <c:pt idx="3">
                  <c:v>124383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BF-4AE2-BCD9-FBA532D4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50110208"/>
        <c:axId val="150111744"/>
      </c:barChart>
      <c:lineChart>
        <c:grouping val="standard"/>
        <c:varyColors val="0"/>
        <c:ser>
          <c:idx val="3"/>
          <c:order val="3"/>
          <c:tx>
            <c:strRef>
              <c:f>'datos fci-46'!$T$59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7B9EC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7168604758842154E-2"/>
                  <c:y val="-5.5814299997420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BF-4AE2-BCD9-FBA532D4F65F}"/>
                </c:ext>
              </c:extLst>
            </c:dLbl>
            <c:dLbl>
              <c:idx val="1"/>
              <c:layout>
                <c:manualLayout>
                  <c:x val="-6.5861421173982387E-2"/>
                  <c:y val="-6.9187345308351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BF-4AE2-BCD9-FBA532D4F65F}"/>
                </c:ext>
              </c:extLst>
            </c:dLbl>
            <c:dLbl>
              <c:idx val="2"/>
              <c:layout>
                <c:manualLayout>
                  <c:x val="-6.6279774539493533E-2"/>
                  <c:y val="-5.9157561325152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BF-4AE2-BCD9-FBA532D4F65F}"/>
                </c:ext>
              </c:extLst>
            </c:dLbl>
            <c:dLbl>
              <c:idx val="3"/>
              <c:layout>
                <c:manualLayout>
                  <c:x val="-6.0393593528305853E-2"/>
                  <c:y val="-5.2471038669687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BF-4AE2-BCD9-FBA532D4F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54000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fci-46'!$P$60:$P$63</c:f>
              <c:numCache>
                <c:formatCode>mmm\-yy</c:formatCode>
                <c:ptCount val="4"/>
                <c:pt idx="0">
                  <c:v>43800</c:v>
                </c:pt>
                <c:pt idx="1">
                  <c:v>44166</c:v>
                </c:pt>
                <c:pt idx="2">
                  <c:v>44561</c:v>
                </c:pt>
                <c:pt idx="3">
                  <c:v>44713</c:v>
                </c:pt>
              </c:numCache>
            </c:numRef>
          </c:cat>
          <c:val>
            <c:numRef>
              <c:f>'datos fci-46'!$T$60:$T$63</c:f>
              <c:numCache>
                <c:formatCode>#,##0</c:formatCode>
                <c:ptCount val="4"/>
                <c:pt idx="0">
                  <c:v>1547181</c:v>
                </c:pt>
                <c:pt idx="1">
                  <c:v>3214700</c:v>
                </c:pt>
                <c:pt idx="2">
                  <c:v>5897002</c:v>
                </c:pt>
                <c:pt idx="3">
                  <c:v>7150108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BF-4AE2-BCD9-FBA532D4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10208"/>
        <c:axId val="150111744"/>
      </c:lineChart>
      <c:catAx>
        <c:axId val="1501102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50111744"/>
        <c:crosses val="autoZero"/>
        <c:auto val="0"/>
        <c:lblAlgn val="ctr"/>
        <c:lblOffset val="100"/>
        <c:noMultiLvlLbl val="0"/>
      </c:catAx>
      <c:valAx>
        <c:axId val="1501117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01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999844532037137E-2"/>
          <c:w val="0.9759669785941818"/>
          <c:h val="0.8443533778206483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'datos fci-46'!$J$20</c:f>
              <c:strCache>
                <c:ptCount val="1"/>
                <c:pt idx="0">
                  <c:v>PN Personas Humanas en Mill. de $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fci-46'!$H$25:$H$35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'datos fci-46'!$J$25:$J$35</c:f>
              <c:numCache>
                <c:formatCode>_("$"* #,##0.00_);_("$"* \(#,##0.00\);_("$"* "-"??_);_(@_)</c:formatCode>
                <c:ptCount val="11"/>
                <c:pt idx="0">
                  <c:v>71974.675560468124</c:v>
                </c:pt>
                <c:pt idx="1">
                  <c:v>87844.653890140893</c:v>
                </c:pt>
                <c:pt idx="2">
                  <c:v>107527.81599382414</c:v>
                </c:pt>
                <c:pt idx="3">
                  <c:v>128099.34205494108</c:v>
                </c:pt>
                <c:pt idx="4">
                  <c:v>108567.15940538159</c:v>
                </c:pt>
                <c:pt idx="5">
                  <c:v>166351.31995538238</c:v>
                </c:pt>
                <c:pt idx="6">
                  <c:v>173515.44979770528</c:v>
                </c:pt>
                <c:pt idx="7">
                  <c:v>194217.39507807937</c:v>
                </c:pt>
                <c:pt idx="8">
                  <c:v>189066.92031814234</c:v>
                </c:pt>
                <c:pt idx="9">
                  <c:v>259287.45650628718</c:v>
                </c:pt>
                <c:pt idx="10">
                  <c:v>283083.38255368557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299-A98A-E23DDE7F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51122304"/>
        <c:axId val="151042688"/>
      </c:barChart>
      <c:lineChart>
        <c:grouping val="stacked"/>
        <c:varyColors val="0"/>
        <c:ser>
          <c:idx val="0"/>
          <c:order val="0"/>
          <c:tx>
            <c:strRef>
              <c:f>'datos fci-46'!$I$20</c:f>
              <c:strCache>
                <c:ptCount val="1"/>
                <c:pt idx="0">
                  <c:v>Cantidad de Cuentas FCI Personas Humanas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fci-46'!$H$25:$H$35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'datos fci-46'!$I$25:$I$35</c:f>
              <c:numCache>
                <c:formatCode>#,##0</c:formatCode>
                <c:ptCount val="11"/>
                <c:pt idx="0">
                  <c:v>340869</c:v>
                </c:pt>
                <c:pt idx="1">
                  <c:v>362398</c:v>
                </c:pt>
                <c:pt idx="2">
                  <c:v>380801</c:v>
                </c:pt>
                <c:pt idx="3">
                  <c:v>395241</c:v>
                </c:pt>
                <c:pt idx="4">
                  <c:v>373571</c:v>
                </c:pt>
                <c:pt idx="5">
                  <c:v>404215</c:v>
                </c:pt>
                <c:pt idx="6">
                  <c:v>442292</c:v>
                </c:pt>
                <c:pt idx="7">
                  <c:v>480769</c:v>
                </c:pt>
                <c:pt idx="8">
                  <c:v>492997</c:v>
                </c:pt>
                <c:pt idx="9">
                  <c:v>560635</c:v>
                </c:pt>
                <c:pt idx="10">
                  <c:v>585202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9-4299-A98A-E23DDE7F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19904"/>
        <c:axId val="151040384"/>
      </c:lineChart>
      <c:catAx>
        <c:axId val="151019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51040384"/>
        <c:crosses val="autoZero"/>
        <c:auto val="0"/>
        <c:lblAlgn val="ctr"/>
        <c:lblOffset val="100"/>
        <c:noMultiLvlLbl val="0"/>
      </c:catAx>
      <c:valAx>
        <c:axId val="151040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1019904"/>
        <c:crosses val="autoZero"/>
        <c:crossBetween val="between"/>
      </c:valAx>
      <c:valAx>
        <c:axId val="151042688"/>
        <c:scaling>
          <c:orientation val="minMax"/>
        </c:scaling>
        <c:delete val="1"/>
        <c:axPos val="r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51122304"/>
        <c:crosses val="max"/>
        <c:crossBetween val="between"/>
      </c:valAx>
      <c:dateAx>
        <c:axId val="1511223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104268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33687472332891E-2"/>
          <c:y val="2.9042168569988355E-2"/>
          <c:w val="0.37862548057986778"/>
          <c:h val="0.2225186147295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65951791125026E-2"/>
          <c:y val="4.4463387167409975E-2"/>
          <c:w val="0.95130588756086765"/>
          <c:h val="0.8425127322660825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'datos fci-46'!$J$41</c:f>
              <c:strCache>
                <c:ptCount val="1"/>
                <c:pt idx="0">
                  <c:v>PN Personas Juridicas en Mill.de $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invertIfNegative val="0"/>
          <c:dLbls>
            <c:dLbl>
              <c:idx val="4"/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b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71-4668-8BB6-287329E57646}"/>
                </c:ext>
              </c:extLst>
            </c:dLbl>
            <c:dLbl>
              <c:idx val="6"/>
              <c:layout>
                <c:manualLayout>
                  <c:x val="0"/>
                  <c:y val="3.311258278145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27-4785-B7BE-24F8D3E0202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fci-46'!$H$46:$H$56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44561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'datos fci-46'!$J$46:$J$56</c:f>
              <c:numCache>
                <c:formatCode>_-"$"\ * #,##0_-;\-"$"\ * #,##0_-;_-"$"\ * "-"??_-;_-@_-</c:formatCode>
                <c:ptCount val="11"/>
                <c:pt idx="0">
                  <c:v>742776.95369965606</c:v>
                </c:pt>
                <c:pt idx="1">
                  <c:v>885995.63913267013</c:v>
                </c:pt>
                <c:pt idx="2">
                  <c:v>1295847.4094215161</c:v>
                </c:pt>
                <c:pt idx="3">
                  <c:v>1601401.9549408781</c:v>
                </c:pt>
                <c:pt idx="4">
                  <c:v>1783818.3761728182</c:v>
                </c:pt>
                <c:pt idx="5">
                  <c:v>2067918.2697881847</c:v>
                </c:pt>
                <c:pt idx="6">
                  <c:v>2315485.9693961041</c:v>
                </c:pt>
                <c:pt idx="7">
                  <c:v>2799952.5720655504</c:v>
                </c:pt>
                <c:pt idx="8">
                  <c:v>3360905.1231452427</c:v>
                </c:pt>
                <c:pt idx="9">
                  <c:v>3970112.9908104357</c:v>
                </c:pt>
                <c:pt idx="10">
                  <c:v>4201861.1822944703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27-4785-B7BE-24F8D3E02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5"/>
        <c:axId val="158868224"/>
        <c:axId val="158870144"/>
      </c:barChart>
      <c:lineChart>
        <c:grouping val="stacked"/>
        <c:varyColors val="0"/>
        <c:ser>
          <c:idx val="0"/>
          <c:order val="0"/>
          <c:tx>
            <c:strRef>
              <c:f>'datos fci-46'!$I$41</c:f>
              <c:strCache>
                <c:ptCount val="1"/>
                <c:pt idx="0">
                  <c:v>Cantidad Cuentas FCI Personas Jurídicas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1080000" spcFirstLastPara="1" vertOverflow="overflow" horzOverflow="overflow" wrap="square" lIns="38100" tIns="19050" rIns="38100" bIns="19050" anchor="b" anchorCtr="0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'datos fci-46'!$H$46:$H$56</c:f>
              <c:numCache>
                <c:formatCode>mmm\-yy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44561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'datos fci-46'!$I$46:$I$56</c:f>
              <c:numCache>
                <c:formatCode>#,##0</c:formatCode>
                <c:ptCount val="11"/>
                <c:pt idx="0">
                  <c:v>54868</c:v>
                </c:pt>
                <c:pt idx="1">
                  <c:v>50918</c:v>
                </c:pt>
                <c:pt idx="2">
                  <c:v>55432</c:v>
                </c:pt>
                <c:pt idx="3">
                  <c:v>61633</c:v>
                </c:pt>
                <c:pt idx="4">
                  <c:v>61689</c:v>
                </c:pt>
                <c:pt idx="5">
                  <c:v>71976</c:v>
                </c:pt>
                <c:pt idx="6">
                  <c:v>81449</c:v>
                </c:pt>
                <c:pt idx="7">
                  <c:v>94412</c:v>
                </c:pt>
                <c:pt idx="8">
                  <c:v>102846</c:v>
                </c:pt>
                <c:pt idx="9">
                  <c:v>116839</c:v>
                </c:pt>
                <c:pt idx="10">
                  <c:v>124383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27-4785-B7BE-24F8D3E02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04736"/>
        <c:axId val="159570176"/>
      </c:lineChart>
      <c:catAx>
        <c:axId val="158868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58870144"/>
        <c:crosses val="autoZero"/>
        <c:auto val="0"/>
        <c:lblAlgn val="ctr"/>
        <c:lblOffset val="100"/>
        <c:noMultiLvlLbl val="0"/>
      </c:catAx>
      <c:valAx>
        <c:axId val="158870144"/>
        <c:scaling>
          <c:orientation val="minMax"/>
        </c:scaling>
        <c:delete val="1"/>
        <c:axPos val="l"/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58868224"/>
        <c:crosses val="autoZero"/>
        <c:crossBetween val="between"/>
      </c:valAx>
      <c:valAx>
        <c:axId val="15957017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59604736"/>
        <c:crosses val="max"/>
        <c:crossBetween val="between"/>
      </c:valAx>
      <c:dateAx>
        <c:axId val="1596047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957017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69555439138576E-2"/>
          <c:y val="4.2061912341352585E-2"/>
          <c:w val="0.45172870876141591"/>
          <c:h val="0.20540421602896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591723526393405E-3"/>
          <c:y val="9.6495465035152675E-2"/>
          <c:w val="0.84049474502382482"/>
          <c:h val="0.796649690560324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'[2022.06. Gráficos para informe de gestión.xlsx]Sector'!$T$17</c:f>
              <c:strCache>
                <c:ptCount val="1"/>
                <c:pt idx="0">
                  <c:v>Agropecuario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gestión.xlsx]Sector'!$T$18:$T$27</c:f>
              <c:numCache>
                <c:formatCode>0%</c:formatCode>
                <c:ptCount val="10"/>
                <c:pt idx="0">
                  <c:v>4.3453008238477933E-2</c:v>
                </c:pt>
                <c:pt idx="1">
                  <c:v>5.5051410188449758E-2</c:v>
                </c:pt>
                <c:pt idx="2">
                  <c:v>3.7903626262241641E-2</c:v>
                </c:pt>
                <c:pt idx="3">
                  <c:v>6.3560129935694473E-2</c:v>
                </c:pt>
                <c:pt idx="4">
                  <c:v>2.6269770472424053E-2</c:v>
                </c:pt>
                <c:pt idx="5">
                  <c:v>3.7168141608574227E-2</c:v>
                </c:pt>
                <c:pt idx="6">
                  <c:v>3.5772458678146421E-2</c:v>
                </c:pt>
                <c:pt idx="7">
                  <c:v>3.148465620941214E-2</c:v>
                </c:pt>
                <c:pt idx="8">
                  <c:v>3.7865803572393435E-2</c:v>
                </c:pt>
                <c:pt idx="9">
                  <c:v>3.8199430676575698E-2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B-4192-AB62-BF02AD448611}"/>
            </c:ext>
          </c:extLst>
        </c:ser>
        <c:ser>
          <c:idx val="1"/>
          <c:order val="1"/>
          <c:tx>
            <c:strRef>
              <c:f>'[2022.06. Gráficos para informe de gestión.xlsx]Sector'!$U$17</c:f>
              <c:strCache>
                <c:ptCount val="1"/>
                <c:pt idx="0">
                  <c:v>Alimenticias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gestión.xlsx]Sector'!$U$18:$U$27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2.2967662501756636E-2</c:v>
                </c:pt>
                <c:pt idx="8">
                  <c:v>0</c:v>
                </c:pt>
                <c:pt idx="9">
                  <c:v>3.3189373436136138E-3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DB-4192-AB62-BF02AD448611}"/>
            </c:ext>
          </c:extLst>
        </c:ser>
        <c:ser>
          <c:idx val="2"/>
          <c:order val="2"/>
          <c:tx>
            <c:strRef>
              <c:f>'[2022.06. Gráficos para informe de gestión.xlsx]Sector'!$V$17</c:f>
              <c:strCache>
                <c:ptCount val="1"/>
                <c:pt idx="0">
                  <c:v>Construcción e Infraestructura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DB-4192-AB62-BF02AD448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gestión.xlsx]Sector'!$V$18:$V$27</c:f>
              <c:numCache>
                <c:formatCode>0%</c:formatCode>
                <c:ptCount val="10"/>
                <c:pt idx="0">
                  <c:v>0.15265733187435082</c:v>
                </c:pt>
                <c:pt idx="1">
                  <c:v>0.19779228063638543</c:v>
                </c:pt>
                <c:pt idx="2">
                  <c:v>4.3692472584526479E-2</c:v>
                </c:pt>
                <c:pt idx="3">
                  <c:v>8.3593984675242552E-2</c:v>
                </c:pt>
                <c:pt idx="4">
                  <c:v>3.2088305254574373E-2</c:v>
                </c:pt>
                <c:pt idx="5">
                  <c:v>3.0023494977461828E-2</c:v>
                </c:pt>
                <c:pt idx="6">
                  <c:v>7.2678617754922126E-2</c:v>
                </c:pt>
                <c:pt idx="7">
                  <c:v>1.6228264496604122E-2</c:v>
                </c:pt>
                <c:pt idx="8">
                  <c:v>9.5949256372589123E-2</c:v>
                </c:pt>
                <c:pt idx="9">
                  <c:v>3.9854040755804244E-3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DB-4192-AB62-BF02AD448611}"/>
            </c:ext>
          </c:extLst>
        </c:ser>
        <c:ser>
          <c:idx val="3"/>
          <c:order val="3"/>
          <c:tx>
            <c:strRef>
              <c:f>'[2022.06. Gráficos para informe de gestión.xlsx]Sector'!$W$17</c:f>
              <c:strCache>
                <c:ptCount val="1"/>
                <c:pt idx="0">
                  <c:v>Consumo / Comercio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gestión.xlsx]Sector'!$W$18:$W$27</c:f>
              <c:numCache>
                <c:formatCode>0%</c:formatCode>
                <c:ptCount val="10"/>
                <c:pt idx="0">
                  <c:v>5.9336308130769851E-2</c:v>
                </c:pt>
                <c:pt idx="1">
                  <c:v>2.3681101166227465E-2</c:v>
                </c:pt>
                <c:pt idx="2">
                  <c:v>3.9910088130494709E-2</c:v>
                </c:pt>
                <c:pt idx="3">
                  <c:v>7.6756301230326895E-2</c:v>
                </c:pt>
                <c:pt idx="4">
                  <c:v>3.9145633840398548E-2</c:v>
                </c:pt>
                <c:pt idx="5">
                  <c:v>5.4904844878919591E-2</c:v>
                </c:pt>
                <c:pt idx="6">
                  <c:v>5.9013071221474041E-2</c:v>
                </c:pt>
                <c:pt idx="7">
                  <c:v>0.10773821051745966</c:v>
                </c:pt>
                <c:pt idx="8">
                  <c:v>9.1029817371781063E-2</c:v>
                </c:pt>
                <c:pt idx="9">
                  <c:v>0.12514632496407466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DB-4192-AB62-BF02AD448611}"/>
            </c:ext>
          </c:extLst>
        </c:ser>
        <c:ser>
          <c:idx val="4"/>
          <c:order val="4"/>
          <c:tx>
            <c:strRef>
              <c:f>'[2022.06. Gráficos para informe de gestión.xlsx]Sector'!$X$17</c:f>
              <c:strCache>
                <c:ptCount val="1"/>
                <c:pt idx="0">
                  <c:v>CPD, Pagarés y FCE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gestión.xlsx]Sector'!$X$18:$X$27</c:f>
              <c:numCache>
                <c:formatCode>0%</c:formatCode>
                <c:ptCount val="10"/>
                <c:pt idx="0">
                  <c:v>0.27844058020668572</c:v>
                </c:pt>
                <c:pt idx="1">
                  <c:v>0.32161322514188684</c:v>
                </c:pt>
                <c:pt idx="2">
                  <c:v>0.20698925660696182</c:v>
                </c:pt>
                <c:pt idx="3">
                  <c:v>0.27689329660292822</c:v>
                </c:pt>
                <c:pt idx="4">
                  <c:v>0.16575910934651125</c:v>
                </c:pt>
                <c:pt idx="5">
                  <c:v>0.39970591395648841</c:v>
                </c:pt>
                <c:pt idx="6">
                  <c:v>0.28392385046811841</c:v>
                </c:pt>
                <c:pt idx="7">
                  <c:v>0.43279363094071799</c:v>
                </c:pt>
                <c:pt idx="8">
                  <c:v>0.45575022703124746</c:v>
                </c:pt>
                <c:pt idx="9">
                  <c:v>0.46906814286621301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B-4192-AB62-BF02AD448611}"/>
            </c:ext>
          </c:extLst>
        </c:ser>
        <c:ser>
          <c:idx val="5"/>
          <c:order val="5"/>
          <c:tx>
            <c:strRef>
              <c:f>'[2022.06. Gráficos para informe de gestión.xlsx]Sector'!$Y$17</c:f>
              <c:strCache>
                <c:ptCount val="1"/>
                <c:pt idx="0">
                  <c:v>Energía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gestión.xlsx]Sector'!$Y$18:$Y$27</c:f>
              <c:numCache>
                <c:formatCode>0%</c:formatCode>
                <c:ptCount val="10"/>
                <c:pt idx="0">
                  <c:v>0.23169725664700708</c:v>
                </c:pt>
                <c:pt idx="1">
                  <c:v>0.3052473409294697</c:v>
                </c:pt>
                <c:pt idx="2">
                  <c:v>0.41106553518360489</c:v>
                </c:pt>
                <c:pt idx="3">
                  <c:v>0.2667606363140167</c:v>
                </c:pt>
                <c:pt idx="4">
                  <c:v>0.63918905050001029</c:v>
                </c:pt>
                <c:pt idx="5">
                  <c:v>0.29502288994173892</c:v>
                </c:pt>
                <c:pt idx="6">
                  <c:v>0.42143440046767644</c:v>
                </c:pt>
                <c:pt idx="7">
                  <c:v>0.16466957912122918</c:v>
                </c:pt>
                <c:pt idx="8">
                  <c:v>0.14689447486766288</c:v>
                </c:pt>
                <c:pt idx="9">
                  <c:v>0.2599115242449101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DB-4192-AB62-BF02AD448611}"/>
            </c:ext>
          </c:extLst>
        </c:ser>
        <c:ser>
          <c:idx val="6"/>
          <c:order val="6"/>
          <c:tx>
            <c:strRef>
              <c:f>'[2022.06. Gráficos para informe de gestión.xlsx]Sector'!$Z$17</c:f>
              <c:strCache>
                <c:ptCount val="1"/>
                <c:pt idx="0">
                  <c:v>Financiero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DB-4192-AB62-BF02AD4486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DB-4192-AB62-BF02AD4486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DB-4192-AB62-BF02AD44861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DB-4192-AB62-BF02AD4486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DB-4192-AB62-BF02AD44861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DB-4192-AB62-BF02AD44861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CDB-4192-AB62-BF02AD44861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FFFFFF"/>
                      </a:solidFill>
                      <a:latin typeface="Encode Sans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2CDB-4192-AB62-BF02AD44861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CDB-4192-AB62-BF02AD44861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CDB-4192-AB62-BF02AD448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gestión.xlsx]Sector'!$Z$18:$Z$27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6.2455249551668021E-2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DB-4192-AB62-BF02AD448611}"/>
            </c:ext>
          </c:extLst>
        </c:ser>
        <c:ser>
          <c:idx val="7"/>
          <c:order val="7"/>
          <c:tx>
            <c:strRef>
              <c:f>'[2022.06. Gráficos para informe de gestión.xlsx]Sector'!$AA$17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gestión.xlsx]Sector'!$AA$18:$AA$27</c:f>
              <c:numCache>
                <c:formatCode>0%</c:formatCode>
                <c:ptCount val="10"/>
                <c:pt idx="0">
                  <c:v>8.6507459954308932E-2</c:v>
                </c:pt>
                <c:pt idx="1">
                  <c:v>4.430866037953881E-2</c:v>
                </c:pt>
                <c:pt idx="2">
                  <c:v>5.5666309547664987E-2</c:v>
                </c:pt>
                <c:pt idx="3">
                  <c:v>3.9633978696745654E-2</c:v>
                </c:pt>
                <c:pt idx="4">
                  <c:v>3.1701527207321493E-2</c:v>
                </c:pt>
                <c:pt idx="5">
                  <c:v>8.1677848018068169E-2</c:v>
                </c:pt>
                <c:pt idx="6">
                  <c:v>6.6446458193116259E-2</c:v>
                </c:pt>
                <c:pt idx="7">
                  <c:v>1.9860664611539368E-2</c:v>
                </c:pt>
                <c:pt idx="8">
                  <c:v>4.6120513134801491E-2</c:v>
                </c:pt>
                <c:pt idx="9">
                  <c:v>2.4480202039110707E-2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DB-4192-AB62-BF02AD448611}"/>
            </c:ext>
          </c:extLst>
        </c:ser>
        <c:ser>
          <c:idx val="8"/>
          <c:order val="8"/>
          <c:tx>
            <c:strRef>
              <c:f>'[2022.06. Gráficos para informe de gestión.xlsx]Sector'!$AB$17</c:f>
              <c:strCache>
                <c:ptCount val="1"/>
                <c:pt idx="0">
                  <c:v>Infraestructura y Energía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gestión.xlsx]Sector'!$AB$18:$AB$27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5.3180417174138019E-3</c:v>
                </c:pt>
                <c:pt idx="6">
                  <c:v>0</c:v>
                </c:pt>
                <c:pt idx="7">
                  <c:v>1.0880647792136468E-2</c:v>
                </c:pt>
                <c:pt idx="8">
                  <c:v>0</c:v>
                </c:pt>
                <c:pt idx="9">
                  <c:v>1.33963162204384E-3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DB-4192-AB62-BF02AD448611}"/>
            </c:ext>
          </c:extLst>
        </c:ser>
        <c:ser>
          <c:idx val="9"/>
          <c:order val="9"/>
          <c:tx>
            <c:strRef>
              <c:f>'[2022.06. Gráficos para informe de gestión.xlsx]Sector'!$AC$17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gestión.xlsx]Sector'!$AC$18:$AC$27</c:f>
              <c:numCache>
                <c:formatCode>0%</c:formatCode>
                <c:ptCount val="10"/>
                <c:pt idx="0">
                  <c:v>1.2377568738068561E-2</c:v>
                </c:pt>
                <c:pt idx="1">
                  <c:v>3.3157383349848349E-3</c:v>
                </c:pt>
                <c:pt idx="2">
                  <c:v>9.0847977921994002E-3</c:v>
                </c:pt>
                <c:pt idx="3">
                  <c:v>6.6285340042617717E-3</c:v>
                </c:pt>
                <c:pt idx="4">
                  <c:v>6.8385868580376772E-3</c:v>
                </c:pt>
                <c:pt idx="5">
                  <c:v>1.526165573446084E-2</c:v>
                </c:pt>
                <c:pt idx="6">
                  <c:v>1.4835349547621779E-2</c:v>
                </c:pt>
                <c:pt idx="7">
                  <c:v>6.920369497340202E-3</c:v>
                </c:pt>
                <c:pt idx="8">
                  <c:v>1.1498990526226476E-2</c:v>
                </c:pt>
                <c:pt idx="9">
                  <c:v>7.3459045519260078E-3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DB-4192-AB62-BF02AD448611}"/>
            </c:ext>
          </c:extLst>
        </c:ser>
        <c:ser>
          <c:idx val="10"/>
          <c:order val="10"/>
          <c:tx>
            <c:strRef>
              <c:f>'[2022.06. Gráficos para informe de gestión.xlsx]Sector'!$AD$17</c:f>
              <c:strCache>
                <c:ptCount val="1"/>
                <c:pt idx="0">
                  <c:v>Petrolera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gestión.xlsx]Sector'!$AD$18:$AD$27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2.9370047583160367E-2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DB-4192-AB62-BF02AD448611}"/>
            </c:ext>
          </c:extLst>
        </c:ser>
        <c:ser>
          <c:idx val="11"/>
          <c:order val="11"/>
          <c:tx>
            <c:strRef>
              <c:f>'[2022.06. Gráficos para informe de gestión.xlsx]Sector'!$AE$17</c:f>
              <c:strCache>
                <c:ptCount val="1"/>
                <c:pt idx="0">
                  <c:v>Petroquímica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gestión.xlsx]Sector'!$AE$18:$AE$27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2.4978063669114398E-2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CDB-4192-AB62-BF02AD448611}"/>
            </c:ext>
          </c:extLst>
        </c:ser>
        <c:ser>
          <c:idx val="12"/>
          <c:order val="12"/>
          <c:tx>
            <c:strRef>
              <c:f>'[2022.06. Gráficos para informe de gestión.xlsx]Sector'!$AF$17</c:f>
              <c:strCache>
                <c:ptCount val="1"/>
                <c:pt idx="0">
                  <c:v>Servicios Financieros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DB-4192-AB62-BF02AD448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gestión.xlsx]Sector'!$AF$18:$AF$27</c:f>
              <c:numCache>
                <c:formatCode>0%</c:formatCode>
                <c:ptCount val="10"/>
                <c:pt idx="0">
                  <c:v>9.9026754999425218E-2</c:v>
                </c:pt>
                <c:pt idx="1">
                  <c:v>4.8990243223057214E-2</c:v>
                </c:pt>
                <c:pt idx="2">
                  <c:v>6.0141420381185168E-2</c:v>
                </c:pt>
                <c:pt idx="3">
                  <c:v>0.11597291755064784</c:v>
                </c:pt>
                <c:pt idx="4">
                  <c:v>3.3224974765627517E-2</c:v>
                </c:pt>
                <c:pt idx="5">
                  <c:v>4.1242720979325173E-2</c:v>
                </c:pt>
                <c:pt idx="6">
                  <c:v>4.4969232416157474E-2</c:v>
                </c:pt>
                <c:pt idx="7">
                  <c:v>0</c:v>
                </c:pt>
                <c:pt idx="8">
                  <c:v>9.1780150969588178E-2</c:v>
                </c:pt>
                <c:pt idx="9">
                  <c:v>5.7223572215914245E-2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DB-4192-AB62-BF02AD448611}"/>
            </c:ext>
          </c:extLst>
        </c:ser>
        <c:ser>
          <c:idx val="13"/>
          <c:order val="13"/>
          <c:tx>
            <c:strRef>
              <c:f>'[2022.06. Gráficos para informe de gestión.xlsx]Sector'!$AG$17</c:f>
              <c:strCache>
                <c:ptCount val="1"/>
                <c:pt idx="0">
                  <c:v>Servicios No Financieros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CDB-4192-AB62-BF02AD44861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CDB-4192-AB62-BF02AD448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gestión.xlsx]Sector'!$AG$18:$AG$27</c:f>
              <c:numCache>
                <c:formatCode>0%</c:formatCode>
                <c:ptCount val="10"/>
                <c:pt idx="0">
                  <c:v>3.6503731210905992E-2</c:v>
                </c:pt>
                <c:pt idx="1">
                  <c:v>0</c:v>
                </c:pt>
                <c:pt idx="2">
                  <c:v>0.13554649351112086</c:v>
                </c:pt>
                <c:pt idx="3">
                  <c:v>7.0200220990135787E-2</c:v>
                </c:pt>
                <c:pt idx="4">
                  <c:v>2.5783041755094879E-2</c:v>
                </c:pt>
                <c:pt idx="5">
                  <c:v>3.9674448187549054E-2</c:v>
                </c:pt>
                <c:pt idx="6">
                  <c:v>9.2656125276702206E-4</c:v>
                </c:pt>
                <c:pt idx="7">
                  <c:v>6.9652953507861604E-2</c:v>
                </c:pt>
                <c:pt idx="8">
                  <c:v>2.3110766153709862E-2</c:v>
                </c:pt>
                <c:pt idx="9">
                  <c:v>9.9809254000376296E-3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CDB-4192-AB62-BF02AD4486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32430080"/>
        <c:axId val="132775936"/>
      </c:barChart>
      <c:lineChart>
        <c:grouping val="standard"/>
        <c:varyColors val="0"/>
        <c:ser>
          <c:idx val="14"/>
          <c:order val="14"/>
          <c:tx>
            <c:strRef>
              <c:f>'[2022.06. Gráficos para informe de gestión.xlsx]Sector'!$AH$17</c:f>
              <c:strCache>
                <c:ptCount val="1"/>
                <c:pt idx="0">
                  <c:v>Total general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120.529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DB-4192-AB62-BF02AD4486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151.106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DB-4192-AB62-BF02AD4486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208.810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DB-4192-AB62-BF02AD4486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138.827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DB-4192-AB62-BF02AD4486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338.801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DB-4192-AB62-BF02AD4486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219.474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DB-4192-AB62-BF02AD4486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280.607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DB-4192-AB62-BF02AD44861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203.719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DB-4192-AB62-BF02AD448611}"/>
                </c:ext>
              </c:extLst>
            </c:dLbl>
            <c:dLbl>
              <c:idx val="8"/>
              <c:layout>
                <c:manualLayout>
                  <c:x val="-4.084766764669448E-2"/>
                  <c:y val="-4.7212783205800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208.204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DB-4192-AB62-BF02AD44861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298.590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DB-4192-AB62-BF02AD448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gestión.xlsx]Sector'!$S$18:$S$27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 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gestión.xlsx]Sector'!$AH$18:$AH$27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CDB-4192-AB62-BF02AD448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30080"/>
        <c:axId val="132775936"/>
      </c:lineChart>
      <c:catAx>
        <c:axId val="1324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32775936"/>
        <c:crosses val="autoZero"/>
        <c:auto val="1"/>
        <c:lblAlgn val="ctr"/>
        <c:lblOffset val="100"/>
        <c:noMultiLvlLbl val="0"/>
      </c:catAx>
      <c:valAx>
        <c:axId val="132775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43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4"/>
        <c:delete val="1"/>
      </c:legendEntry>
      <c:layout>
        <c:manualLayout>
          <c:xMode val="edge"/>
          <c:yMode val="edge"/>
          <c:x val="0.84076439883216836"/>
          <c:y val="0.13181028565617878"/>
          <c:w val="0.15923560116783156"/>
          <c:h val="0.7363794286876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81408738842823E-2"/>
          <c:y val="9.5714745248318203E-2"/>
          <c:w val="0.9185032389568325"/>
          <c:h val="0.731090474259101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'[2022.06. Gráficos para informe de gestión.xlsx]PyME'!$AJ$3</c:f>
              <c:strCache>
                <c:ptCount val="1"/>
                <c:pt idx="0">
                  <c:v>PyME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gestión.xlsx]PyME'!$AF$8:$AF$17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gestión.xlsx]PyME'!$AJ$8:$AJ$17</c:f>
              <c:numCache>
                <c:formatCode>#,##0</c:formatCode>
                <c:ptCount val="10"/>
                <c:pt idx="0">
                  <c:v>27720.213979734064</c:v>
                </c:pt>
                <c:pt idx="1">
                  <c:v>42355.690411856747</c:v>
                </c:pt>
                <c:pt idx="2">
                  <c:v>34602.355739864899</c:v>
                </c:pt>
                <c:pt idx="3">
                  <c:v>30598.895528061516</c:v>
                </c:pt>
                <c:pt idx="4">
                  <c:v>46597.791131015321</c:v>
                </c:pt>
                <c:pt idx="5">
                  <c:v>77043.947288810828</c:v>
                </c:pt>
                <c:pt idx="6">
                  <c:v>66332.379971356291</c:v>
                </c:pt>
                <c:pt idx="7">
                  <c:v>75741.556410342717</c:v>
                </c:pt>
                <c:pt idx="8">
                  <c:v>78231.198116390457</c:v>
                </c:pt>
                <c:pt idx="9">
                  <c:v>120161.34664065462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4-4A4F-95FA-E42F1274B69D}"/>
            </c:ext>
          </c:extLst>
        </c:ser>
        <c:ser>
          <c:idx val="1"/>
          <c:order val="1"/>
          <c:tx>
            <c:strRef>
              <c:f>'[2022.06. Gráficos para informe de gestión.xlsx]PyME'!$AK$3</c:f>
              <c:strCache>
                <c:ptCount val="1"/>
                <c:pt idx="0">
                  <c:v>Grandes Empresas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'[2022.06. Gráficos para informe de gestión.xlsx]PyME'!$AF$8:$AF$17</c:f>
              <c:strCache>
                <c:ptCount val="10"/>
                <c:pt idx="0">
                  <c:v>Trim. I 2020</c:v>
                </c:pt>
                <c:pt idx="1">
                  <c:v>Trim. II 2020</c:v>
                </c:pt>
                <c:pt idx="2">
                  <c:v>Trim. III 2020</c:v>
                </c:pt>
                <c:pt idx="3">
                  <c:v>Trim. IV 2020</c:v>
                </c:pt>
                <c:pt idx="4">
                  <c:v>Trim. I 2021</c:v>
                </c:pt>
                <c:pt idx="5">
                  <c:v>Trim. II 2021</c:v>
                </c:pt>
                <c:pt idx="6">
                  <c:v>Trim. III 2021</c:v>
                </c:pt>
                <c:pt idx="7">
                  <c:v>Trim.IV 2021</c:v>
                </c:pt>
                <c:pt idx="8">
                  <c:v>Trim. I 2022</c:v>
                </c:pt>
                <c:pt idx="9">
                  <c:v>Trim. II 2022</c:v>
                </c:pt>
              </c:strCache>
            </c:strRef>
          </c:cat>
          <c:val>
            <c:numRef>
              <c:f>'[2022.06. Gráficos para informe de gestión.xlsx]PyME'!$AK$8:$AK$17</c:f>
              <c:numCache>
                <c:formatCode>#,##0</c:formatCode>
                <c:ptCount val="10"/>
                <c:pt idx="0">
                  <c:v>92808.65219506163</c:v>
                </c:pt>
                <c:pt idx="1">
                  <c:v>108750.02101102351</c:v>
                </c:pt>
                <c:pt idx="2">
                  <c:v>174207.35509693998</c:v>
                </c:pt>
                <c:pt idx="3">
                  <c:v>108228.59202926999</c:v>
                </c:pt>
                <c:pt idx="4">
                  <c:v>292203.36912285001</c:v>
                </c:pt>
                <c:pt idx="5">
                  <c:v>142429.91696805001</c:v>
                </c:pt>
                <c:pt idx="6">
                  <c:v>213925.08038115996</c:v>
                </c:pt>
                <c:pt idx="7">
                  <c:v>127977.19726918999</c:v>
                </c:pt>
                <c:pt idx="8">
                  <c:v>129972.38319272999</c:v>
                </c:pt>
                <c:pt idx="9">
                  <c:v>178428.51839618001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4-4A4F-95FA-E42F1274B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9226879"/>
        <c:axId val="819227711"/>
      </c:barChart>
      <c:catAx>
        <c:axId val="81922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819227711"/>
        <c:crosses val="autoZero"/>
        <c:auto val="1"/>
        <c:lblAlgn val="ctr"/>
        <c:lblOffset val="100"/>
        <c:noMultiLvlLbl val="0"/>
      </c:catAx>
      <c:valAx>
        <c:axId val="81922771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81922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11187077564341"/>
          <c:y val="0.91873847918210949"/>
          <c:w val="0.2262998762511404"/>
          <c:h val="5.9947133606522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8126186268292"/>
          <c:y val="0.12399299762767901"/>
          <c:w val="0.76776079732276925"/>
          <c:h val="0.62932763560627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gestión.xlsx]Stocks'!$K$30</c:f>
              <c:strCache>
                <c:ptCount val="1"/>
                <c:pt idx="0">
                  <c:v>Mercado de Capitales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gestión.xlsx]Stocks'!$L$29:$N$29</c:f>
              <c:numCache>
                <c:formatCode>mmm\-yy</c:formatCode>
                <c:ptCount val="3"/>
                <c:pt idx="0">
                  <c:v>44348</c:v>
                </c:pt>
                <c:pt idx="1">
                  <c:v>44531</c:v>
                </c:pt>
                <c:pt idx="2">
                  <c:v>44713</c:v>
                </c:pt>
              </c:numCache>
            </c:numRef>
          </c:cat>
          <c:val>
            <c:numRef>
              <c:f>'[2022.06. Gráficos para informe de gestión.xlsx]Stocks'!$L$30:$N$30</c:f>
              <c:numCache>
                <c:formatCode>0%</c:formatCode>
                <c:ptCount val="3"/>
                <c:pt idx="0">
                  <c:v>0.47780784952843458</c:v>
                </c:pt>
                <c:pt idx="1">
                  <c:v>0.46248347754744534</c:v>
                </c:pt>
                <c:pt idx="2">
                  <c:v>0.43826726636535179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6-44CF-9F44-38AA6A74226F}"/>
            </c:ext>
          </c:extLst>
        </c:ser>
        <c:ser>
          <c:idx val="1"/>
          <c:order val="1"/>
          <c:tx>
            <c:strRef>
              <c:f>'[2022.06. Gráficos para informe de gestión.xlsx]Stocks'!$K$31</c:f>
              <c:strCache>
                <c:ptCount val="1"/>
                <c:pt idx="0">
                  <c:v>Sistema Bancario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Encode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'[2022.06. Gráficos para informe de gestión.xlsx]Stocks'!$L$29:$N$29</c:f>
              <c:numCache>
                <c:formatCode>mmm\-yy</c:formatCode>
                <c:ptCount val="3"/>
                <c:pt idx="0">
                  <c:v>44348</c:v>
                </c:pt>
                <c:pt idx="1">
                  <c:v>44531</c:v>
                </c:pt>
                <c:pt idx="2">
                  <c:v>44713</c:v>
                </c:pt>
              </c:numCache>
            </c:numRef>
          </c:cat>
          <c:val>
            <c:numRef>
              <c:f>'[2022.06. Gráficos para informe de gestión.xlsx]Stocks'!$L$31:$N$31</c:f>
              <c:numCache>
                <c:formatCode>0%</c:formatCode>
                <c:ptCount val="3"/>
                <c:pt idx="0">
                  <c:v>0.52219215047156542</c:v>
                </c:pt>
                <c:pt idx="1">
                  <c:v>0.53751652245255466</c:v>
                </c:pt>
                <c:pt idx="2">
                  <c:v>0.56173273363464826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6-44CF-9F44-38AA6A7422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9219072"/>
        <c:axId val="160150656"/>
      </c:barChart>
      <c:catAx>
        <c:axId val="1592190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60150656"/>
        <c:crosses val="autoZero"/>
        <c:auto val="0"/>
        <c:lblAlgn val="ctr"/>
        <c:lblOffset val="100"/>
        <c:noMultiLvlLbl val="0"/>
      </c:catAx>
      <c:valAx>
        <c:axId val="16015065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592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4220074955005"/>
          <c:y val="0.9028077529235955"/>
          <c:w val="0.45107763578035437"/>
          <c:h val="8.2521806397159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53182701843"/>
          <c:y val="3.4606348216318951E-2"/>
          <c:w val="0.79585206797433272"/>
          <c:h val="0.67033497920784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gestión.xlsx]TOTALES CONT y PLAZO Pesos'!$B$7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Pesos'!$A$116:$A$157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Pesos'!$B$116:$B$157</c:f>
              <c:numCache>
                <c:formatCode>#,##0.0</c:formatCode>
                <c:ptCount val="42"/>
                <c:pt idx="0">
                  <c:v>15100.701868</c:v>
                </c:pt>
                <c:pt idx="1">
                  <c:v>16330.472711000002</c:v>
                </c:pt>
                <c:pt idx="2">
                  <c:v>15463.671969999998</c:v>
                </c:pt>
                <c:pt idx="3">
                  <c:v>13826.101477999999</c:v>
                </c:pt>
                <c:pt idx="4">
                  <c:v>13737.95834619109</c:v>
                </c:pt>
                <c:pt idx="5">
                  <c:v>22540.536170559379</c:v>
                </c:pt>
                <c:pt idx="6">
                  <c:v>17671.154895449999</c:v>
                </c:pt>
                <c:pt idx="7">
                  <c:v>29239.360285286071</c:v>
                </c:pt>
                <c:pt idx="8">
                  <c:v>14582.68112635227</c:v>
                </c:pt>
                <c:pt idx="9">
                  <c:v>31577.219724200346</c:v>
                </c:pt>
                <c:pt idx="10">
                  <c:v>13243.187151810187</c:v>
                </c:pt>
                <c:pt idx="11">
                  <c:v>17172.994452399995</c:v>
                </c:pt>
                <c:pt idx="12">
                  <c:v>15191.001217000001</c:v>
                </c:pt>
                <c:pt idx="13">
                  <c:v>11787.173868079999</c:v>
                </c:pt>
                <c:pt idx="14">
                  <c:v>15666.258942500001</c:v>
                </c:pt>
                <c:pt idx="15">
                  <c:v>15061.086137</c:v>
                </c:pt>
                <c:pt idx="16">
                  <c:v>25863.935207999999</c:v>
                </c:pt>
                <c:pt idx="17">
                  <c:v>32083.74162357143</c:v>
                </c:pt>
                <c:pt idx="18">
                  <c:v>29362.519664010637</c:v>
                </c:pt>
                <c:pt idx="19">
                  <c:v>33313.983794</c:v>
                </c:pt>
                <c:pt idx="20">
                  <c:v>22237.265063999999</c:v>
                </c:pt>
                <c:pt idx="21">
                  <c:v>23507.779291000003</c:v>
                </c:pt>
                <c:pt idx="22">
                  <c:v>21284.775872236842</c:v>
                </c:pt>
                <c:pt idx="23">
                  <c:v>17499.073235</c:v>
                </c:pt>
                <c:pt idx="24">
                  <c:v>15627.216710025001</c:v>
                </c:pt>
                <c:pt idx="25">
                  <c:v>20242.41710533333</c:v>
                </c:pt>
                <c:pt idx="26">
                  <c:v>16357.322522</c:v>
                </c:pt>
                <c:pt idx="27">
                  <c:v>15563.752806233349</c:v>
                </c:pt>
                <c:pt idx="28">
                  <c:v>19116.977582</c:v>
                </c:pt>
                <c:pt idx="29">
                  <c:v>35081.640280678621</c:v>
                </c:pt>
                <c:pt idx="30">
                  <c:v>15529.159999999998</c:v>
                </c:pt>
                <c:pt idx="31">
                  <c:v>26388.57</c:v>
                </c:pt>
                <c:pt idx="32">
                  <c:v>34198.01</c:v>
                </c:pt>
                <c:pt idx="33">
                  <c:v>29492.914877684212</c:v>
                </c:pt>
                <c:pt idx="34">
                  <c:v>40471.250796439999</c:v>
                </c:pt>
                <c:pt idx="35">
                  <c:v>29614.566868279995</c:v>
                </c:pt>
                <c:pt idx="36">
                  <c:v>19506.8</c:v>
                </c:pt>
                <c:pt idx="37">
                  <c:v>23251.759999999998</c:v>
                </c:pt>
                <c:pt idx="38">
                  <c:v>30712.866936950006</c:v>
                </c:pt>
                <c:pt idx="39">
                  <c:v>23507.95753646316</c:v>
                </c:pt>
                <c:pt idx="40">
                  <c:v>22726.312603311202</c:v>
                </c:pt>
                <c:pt idx="41">
                  <c:v>26086.954238200004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A-4648-B17E-0E1EA779B820}"/>
            </c:ext>
          </c:extLst>
        </c:ser>
        <c:ser>
          <c:idx val="1"/>
          <c:order val="1"/>
          <c:tx>
            <c:strRef>
              <c:f>'[2022.06. Gráficos para informe de gestión.xlsx]TOTALES CONT y PLAZO Pesos'!$C$7</c:f>
              <c:strCache>
                <c:ptCount val="1"/>
                <c:pt idx="0">
                  <c:v>ON+FF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Pesos'!$A$116:$A$157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Pesos'!$C$116:$C$157</c:f>
              <c:numCache>
                <c:formatCode>#,##0.0</c:formatCode>
                <c:ptCount val="42"/>
                <c:pt idx="0">
                  <c:v>31971.493259299998</c:v>
                </c:pt>
                <c:pt idx="1">
                  <c:v>24922.073242400005</c:v>
                </c:pt>
                <c:pt idx="2">
                  <c:v>17130.526450200003</c:v>
                </c:pt>
                <c:pt idx="3">
                  <c:v>18574.260172600003</c:v>
                </c:pt>
                <c:pt idx="4">
                  <c:v>30002.495436023899</c:v>
                </c:pt>
                <c:pt idx="5">
                  <c:v>18608.859030182008</c:v>
                </c:pt>
                <c:pt idx="6">
                  <c:v>22155.894833518851</c:v>
                </c:pt>
                <c:pt idx="7">
                  <c:v>37683.37417331482</c:v>
                </c:pt>
                <c:pt idx="8">
                  <c:v>24719.613419664176</c:v>
                </c:pt>
                <c:pt idx="9">
                  <c:v>29932.096399397233</c:v>
                </c:pt>
                <c:pt idx="10">
                  <c:v>47503.648390023591</c:v>
                </c:pt>
                <c:pt idx="11">
                  <c:v>50931.470741689991</c:v>
                </c:pt>
                <c:pt idx="12">
                  <c:v>76265.568370160807</c:v>
                </c:pt>
                <c:pt idx="13">
                  <c:v>44415.034753127497</c:v>
                </c:pt>
                <c:pt idx="14">
                  <c:v>80421.802743410532</c:v>
                </c:pt>
                <c:pt idx="15">
                  <c:v>62202.542182011435</c:v>
                </c:pt>
                <c:pt idx="16">
                  <c:v>66241.291670045423</c:v>
                </c:pt>
                <c:pt idx="17">
                  <c:v>123177.83878971558</c:v>
                </c:pt>
                <c:pt idx="18">
                  <c:v>148456.4448530862</c:v>
                </c:pt>
                <c:pt idx="19">
                  <c:v>206008.36783215957</c:v>
                </c:pt>
                <c:pt idx="20">
                  <c:v>448870.91294471809</c:v>
                </c:pt>
                <c:pt idx="21">
                  <c:v>509807.1751717265</c:v>
                </c:pt>
                <c:pt idx="22">
                  <c:v>392979.79159285448</c:v>
                </c:pt>
                <c:pt idx="23">
                  <c:v>481661.70637675322</c:v>
                </c:pt>
                <c:pt idx="24">
                  <c:v>656889.53141157259</c:v>
                </c:pt>
                <c:pt idx="25">
                  <c:v>691428.75210199319</c:v>
                </c:pt>
                <c:pt idx="26">
                  <c:v>539209.12371476076</c:v>
                </c:pt>
                <c:pt idx="27">
                  <c:v>438800.02801928017</c:v>
                </c:pt>
                <c:pt idx="28">
                  <c:v>325850.58461780532</c:v>
                </c:pt>
                <c:pt idx="29">
                  <c:v>431177.94516498881</c:v>
                </c:pt>
                <c:pt idx="30">
                  <c:v>516466.20070892386</c:v>
                </c:pt>
                <c:pt idx="31">
                  <c:v>690468.92005581758</c:v>
                </c:pt>
                <c:pt idx="32">
                  <c:v>825582.11394113593</c:v>
                </c:pt>
                <c:pt idx="33">
                  <c:v>803909.29272922978</c:v>
                </c:pt>
                <c:pt idx="34">
                  <c:v>1818730.5168256536</c:v>
                </c:pt>
                <c:pt idx="35">
                  <c:v>1946386.2206564355</c:v>
                </c:pt>
                <c:pt idx="36">
                  <c:v>1919679.9775730653</c:v>
                </c:pt>
                <c:pt idx="37">
                  <c:v>2110778.4876788366</c:v>
                </c:pt>
                <c:pt idx="38">
                  <c:v>2677342.8724132837</c:v>
                </c:pt>
                <c:pt idx="39">
                  <c:v>2455320.1029950758</c:v>
                </c:pt>
                <c:pt idx="40">
                  <c:v>2904838.2107277084</c:v>
                </c:pt>
                <c:pt idx="41">
                  <c:v>3154992.3107163217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A-4648-B17E-0E1EA779B820}"/>
            </c:ext>
          </c:extLst>
        </c:ser>
        <c:ser>
          <c:idx val="2"/>
          <c:order val="2"/>
          <c:tx>
            <c:strRef>
              <c:f>'[2022.06. Gráficos para informe de gestión.xlsx]TOTALES CONT y PLAZO Pesos'!$D$7</c:f>
              <c:strCache>
                <c:ptCount val="1"/>
                <c:pt idx="0">
                  <c:v>Otros valores privados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Pesos'!$A$116:$A$157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Pesos'!$D$116:$D$157</c:f>
              <c:numCache>
                <c:formatCode>#,##0.0</c:formatCode>
                <c:ptCount val="42"/>
                <c:pt idx="0">
                  <c:v>5368.9284800000005</c:v>
                </c:pt>
                <c:pt idx="1">
                  <c:v>5071.665</c:v>
                </c:pt>
                <c:pt idx="2">
                  <c:v>7037.4315880000004</c:v>
                </c:pt>
                <c:pt idx="3">
                  <c:v>7125.7610000000004</c:v>
                </c:pt>
                <c:pt idx="4">
                  <c:v>9824.6814362738733</c:v>
                </c:pt>
                <c:pt idx="5">
                  <c:v>10023.639284882254</c:v>
                </c:pt>
                <c:pt idx="6">
                  <c:v>10364.006851498485</c:v>
                </c:pt>
                <c:pt idx="7">
                  <c:v>6939.8506588227128</c:v>
                </c:pt>
                <c:pt idx="8">
                  <c:v>7843.6470721456053</c:v>
                </c:pt>
                <c:pt idx="9">
                  <c:v>10069.694696783081</c:v>
                </c:pt>
                <c:pt idx="10">
                  <c:v>9577.7555166862621</c:v>
                </c:pt>
                <c:pt idx="11">
                  <c:v>12759.5654870078</c:v>
                </c:pt>
                <c:pt idx="12">
                  <c:v>14000.333319548214</c:v>
                </c:pt>
                <c:pt idx="13">
                  <c:v>10142.774449620352</c:v>
                </c:pt>
                <c:pt idx="14">
                  <c:v>10023.617880312202</c:v>
                </c:pt>
                <c:pt idx="15">
                  <c:v>14852.935418395247</c:v>
                </c:pt>
                <c:pt idx="16">
                  <c:v>15112.815627451801</c:v>
                </c:pt>
                <c:pt idx="17">
                  <c:v>19648.967977504035</c:v>
                </c:pt>
                <c:pt idx="18">
                  <c:v>16376.753533114943</c:v>
                </c:pt>
                <c:pt idx="19">
                  <c:v>12920.850970488893</c:v>
                </c:pt>
                <c:pt idx="20">
                  <c:v>14889.73420156065</c:v>
                </c:pt>
                <c:pt idx="21">
                  <c:v>14568.347492783156</c:v>
                </c:pt>
                <c:pt idx="22">
                  <c:v>11091.950895522714</c:v>
                </c:pt>
                <c:pt idx="23">
                  <c:v>18957.010625949315</c:v>
                </c:pt>
                <c:pt idx="24">
                  <c:v>16601.873035789224</c:v>
                </c:pt>
                <c:pt idx="25">
                  <c:v>19467.498198815949</c:v>
                </c:pt>
                <c:pt idx="26">
                  <c:v>22754.633404855551</c:v>
                </c:pt>
                <c:pt idx="27">
                  <c:v>27458.413267446114</c:v>
                </c:pt>
                <c:pt idx="28">
                  <c:v>29903.365244990797</c:v>
                </c:pt>
                <c:pt idx="29">
                  <c:v>35233.365823132044</c:v>
                </c:pt>
                <c:pt idx="30">
                  <c:v>27786.661062817926</c:v>
                </c:pt>
                <c:pt idx="31">
                  <c:v>27829.066793636368</c:v>
                </c:pt>
                <c:pt idx="32">
                  <c:v>29526.278196071158</c:v>
                </c:pt>
                <c:pt idx="33">
                  <c:v>32718.645451794258</c:v>
                </c:pt>
                <c:pt idx="34">
                  <c:v>32238.481563841815</c:v>
                </c:pt>
                <c:pt idx="35">
                  <c:v>32491.778193495342</c:v>
                </c:pt>
                <c:pt idx="36">
                  <c:v>32125.84195189158</c:v>
                </c:pt>
                <c:pt idx="37">
                  <c:v>30323.192839169093</c:v>
                </c:pt>
                <c:pt idx="38">
                  <c:v>48431.272202968103</c:v>
                </c:pt>
                <c:pt idx="39">
                  <c:v>49544.001867526764</c:v>
                </c:pt>
                <c:pt idx="40">
                  <c:v>63734.910202424217</c:v>
                </c:pt>
                <c:pt idx="41">
                  <c:v>71494.774668706988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A-4648-B17E-0E1EA779B820}"/>
            </c:ext>
          </c:extLst>
        </c:ser>
        <c:ser>
          <c:idx val="3"/>
          <c:order val="3"/>
          <c:tx>
            <c:strRef>
              <c:f>'[2022.06. Gráficos para informe de gestión.xlsx]TOTALES CONT y PLAZO Pesos'!$F$7</c:f>
              <c:strCache>
                <c:ptCount val="1"/>
                <c:pt idx="0">
                  <c:v>Títulos Públicos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Pesos'!$A$116:$A$157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Pesos'!$F$116:$F$157</c:f>
              <c:numCache>
                <c:formatCode>#,##0.0</c:formatCode>
                <c:ptCount val="42"/>
                <c:pt idx="0">
                  <c:v>1493032.7648985002</c:v>
                </c:pt>
                <c:pt idx="1">
                  <c:v>1083833.9771666001</c:v>
                </c:pt>
                <c:pt idx="2">
                  <c:v>1164726.9411226001</c:v>
                </c:pt>
                <c:pt idx="3">
                  <c:v>1487134.0105066001</c:v>
                </c:pt>
                <c:pt idx="4">
                  <c:v>1565363.8970438531</c:v>
                </c:pt>
                <c:pt idx="5">
                  <c:v>1554933.9167731474</c:v>
                </c:pt>
                <c:pt idx="6">
                  <c:v>1828062.4442088206</c:v>
                </c:pt>
                <c:pt idx="7">
                  <c:v>1991469.4605647393</c:v>
                </c:pt>
                <c:pt idx="8">
                  <c:v>1057125.6190910647</c:v>
                </c:pt>
                <c:pt idx="9">
                  <c:v>1393189.7803295061</c:v>
                </c:pt>
                <c:pt idx="10">
                  <c:v>1472690.5125610498</c:v>
                </c:pt>
                <c:pt idx="11">
                  <c:v>1492943.37677694</c:v>
                </c:pt>
                <c:pt idx="12">
                  <c:v>1827168.5350749467</c:v>
                </c:pt>
                <c:pt idx="13">
                  <c:v>1420073.215482868</c:v>
                </c:pt>
                <c:pt idx="14">
                  <c:v>1589749.3269687209</c:v>
                </c:pt>
                <c:pt idx="15">
                  <c:v>1737546.3490429996</c:v>
                </c:pt>
                <c:pt idx="16">
                  <c:v>1610817.3688921954</c:v>
                </c:pt>
                <c:pt idx="17">
                  <c:v>1433233.3288937958</c:v>
                </c:pt>
                <c:pt idx="18">
                  <c:v>1412564.7620668907</c:v>
                </c:pt>
                <c:pt idx="19">
                  <c:v>1397365.1451763879</c:v>
                </c:pt>
                <c:pt idx="20">
                  <c:v>1422087.4062296872</c:v>
                </c:pt>
                <c:pt idx="21">
                  <c:v>2308103.7034791713</c:v>
                </c:pt>
                <c:pt idx="22">
                  <c:v>2582110.1472108453</c:v>
                </c:pt>
                <c:pt idx="23">
                  <c:v>2906734.6605681488</c:v>
                </c:pt>
                <c:pt idx="24">
                  <c:v>2616949.579078631</c:v>
                </c:pt>
                <c:pt idx="25">
                  <c:v>2523323.8721347703</c:v>
                </c:pt>
                <c:pt idx="26">
                  <c:v>2957172.0766128716</c:v>
                </c:pt>
                <c:pt idx="27">
                  <c:v>2810788.18831727</c:v>
                </c:pt>
                <c:pt idx="28">
                  <c:v>2514516.8086572741</c:v>
                </c:pt>
                <c:pt idx="29">
                  <c:v>3014703.7874723822</c:v>
                </c:pt>
                <c:pt idx="30">
                  <c:v>3242467.4130418669</c:v>
                </c:pt>
                <c:pt idx="31">
                  <c:v>3512841.109238253</c:v>
                </c:pt>
                <c:pt idx="32">
                  <c:v>3748209.7694954178</c:v>
                </c:pt>
                <c:pt idx="33">
                  <c:v>3297910.8782488476</c:v>
                </c:pt>
                <c:pt idx="34">
                  <c:v>3830042.3010902498</c:v>
                </c:pt>
                <c:pt idx="35">
                  <c:v>3579983.8481626916</c:v>
                </c:pt>
                <c:pt idx="36">
                  <c:v>4120373.3302438515</c:v>
                </c:pt>
                <c:pt idx="37">
                  <c:v>4392293.1982890079</c:v>
                </c:pt>
                <c:pt idx="38">
                  <c:v>6222522.0223185001</c:v>
                </c:pt>
                <c:pt idx="39">
                  <c:v>6556938.3485153988</c:v>
                </c:pt>
                <c:pt idx="40">
                  <c:v>6604989.6520165624</c:v>
                </c:pt>
                <c:pt idx="41">
                  <c:v>8216734.1457746709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6A-4648-B17E-0E1EA779B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111148032"/>
        <c:axId val="116681344"/>
      </c:barChart>
      <c:barChart>
        <c:barDir val="col"/>
        <c:grouping val="stacked"/>
        <c:varyColors val="0"/>
        <c:ser>
          <c:idx val="5"/>
          <c:order val="4"/>
          <c:tx>
            <c:strRef>
              <c:f>'[2022.06. Gráficos para informe de gestión.xlsx]TOTALES CONT y PLAZO Pesos'!$E$7</c:f>
              <c:strCache>
                <c:ptCount val="1"/>
                <c:pt idx="0">
                  <c:v>Cedears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invertIfNegative val="0"/>
          <c:val>
            <c:numRef>
              <c:f>'[2022.06. Gráficos para informe de gestión.xlsx]TOTALES CONT y PLAZO Pesos'!$E$116:$E$154</c:f>
              <c:numCache>
                <c:formatCode>#,##0.0</c:formatCode>
                <c:ptCount val="39"/>
                <c:pt idx="0">
                  <c:v>947.8</c:v>
                </c:pt>
                <c:pt idx="1">
                  <c:v>1116.0999999999999</c:v>
                </c:pt>
                <c:pt idx="2">
                  <c:v>513.9</c:v>
                </c:pt>
                <c:pt idx="3">
                  <c:v>577.1</c:v>
                </c:pt>
                <c:pt idx="4">
                  <c:v>2950.6</c:v>
                </c:pt>
                <c:pt idx="5">
                  <c:v>4901.6000000000004</c:v>
                </c:pt>
                <c:pt idx="6">
                  <c:v>5354.4</c:v>
                </c:pt>
                <c:pt idx="7">
                  <c:v>4444.7</c:v>
                </c:pt>
                <c:pt idx="8">
                  <c:v>4054.5</c:v>
                </c:pt>
                <c:pt idx="9">
                  <c:v>8987.4</c:v>
                </c:pt>
                <c:pt idx="10">
                  <c:v>4744.8</c:v>
                </c:pt>
                <c:pt idx="11">
                  <c:v>3715.8</c:v>
                </c:pt>
                <c:pt idx="12">
                  <c:v>6184</c:v>
                </c:pt>
                <c:pt idx="13">
                  <c:v>5307.8</c:v>
                </c:pt>
                <c:pt idx="14">
                  <c:v>7862.8</c:v>
                </c:pt>
                <c:pt idx="15">
                  <c:v>11756.4</c:v>
                </c:pt>
                <c:pt idx="16">
                  <c:v>19422.3</c:v>
                </c:pt>
                <c:pt idx="17">
                  <c:v>17237</c:v>
                </c:pt>
                <c:pt idx="18">
                  <c:v>21099.5</c:v>
                </c:pt>
                <c:pt idx="19">
                  <c:v>23728.1</c:v>
                </c:pt>
                <c:pt idx="20">
                  <c:v>38164.400000000001</c:v>
                </c:pt>
                <c:pt idx="21">
                  <c:v>45730</c:v>
                </c:pt>
                <c:pt idx="22">
                  <c:v>35235.5</c:v>
                </c:pt>
                <c:pt idx="23">
                  <c:v>27000.5</c:v>
                </c:pt>
                <c:pt idx="24">
                  <c:v>36264.699999999997</c:v>
                </c:pt>
                <c:pt idx="25">
                  <c:v>30950.1</c:v>
                </c:pt>
                <c:pt idx="26">
                  <c:v>39503.699999999997</c:v>
                </c:pt>
                <c:pt idx="27">
                  <c:v>37414.6</c:v>
                </c:pt>
                <c:pt idx="28">
                  <c:v>36730.1</c:v>
                </c:pt>
                <c:pt idx="29">
                  <c:v>43993.7</c:v>
                </c:pt>
                <c:pt idx="30">
                  <c:v>41798.019999999997</c:v>
                </c:pt>
                <c:pt idx="31">
                  <c:v>44166.11</c:v>
                </c:pt>
                <c:pt idx="32">
                  <c:v>54997.22</c:v>
                </c:pt>
                <c:pt idx="33">
                  <c:v>64771.42</c:v>
                </c:pt>
                <c:pt idx="34">
                  <c:v>73732.070000000007</c:v>
                </c:pt>
                <c:pt idx="35">
                  <c:v>63103.519999999997</c:v>
                </c:pt>
                <c:pt idx="36">
                  <c:v>71987.399999999994</c:v>
                </c:pt>
                <c:pt idx="37">
                  <c:v>73112.59</c:v>
                </c:pt>
                <c:pt idx="38">
                  <c:v>73458.789999999994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A-4648-B17E-0E1EA779B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6742400"/>
        <c:axId val="116740480"/>
      </c:barChart>
      <c:lineChart>
        <c:grouping val="standard"/>
        <c:varyColors val="0"/>
        <c:ser>
          <c:idx val="4"/>
          <c:order val="5"/>
          <c:tx>
            <c:strRef>
              <c:f>'[2022.06. Gráficos para informe de gestión.xlsx]TOTALES CONT y PLAZO Pesos'!$G$7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'[2022.06. Gráficos para informe de gestión.xlsx]TOTALES CONT y PLAZO Pesos'!$A$116:$A$154</c:f>
              <c:numCache>
                <c:formatCode>mmm\-yy</c:formatCode>
                <c:ptCount val="3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</c:numCache>
            </c:numRef>
          </c:cat>
          <c:val>
            <c:numRef>
              <c:f>'[2022.06. Gráficos para informe de gestión.xlsx]TOTALES CONT y PLAZO Pesos'!$G$116:$G$154</c:f>
              <c:numCache>
                <c:formatCode>#,##0.0</c:formatCode>
                <c:ptCount val="39"/>
                <c:pt idx="0">
                  <c:v>1546421.6885058002</c:v>
                </c:pt>
                <c:pt idx="1">
                  <c:v>1131274.2881200002</c:v>
                </c:pt>
                <c:pt idx="2">
                  <c:v>1204872.4711308002</c:v>
                </c:pt>
                <c:pt idx="3">
                  <c:v>1527237.2331572</c:v>
                </c:pt>
                <c:pt idx="4">
                  <c:v>1621879.6322623419</c:v>
                </c:pt>
                <c:pt idx="5">
                  <c:v>1611008.551258771</c:v>
                </c:pt>
                <c:pt idx="6">
                  <c:v>1883607.9007892879</c:v>
                </c:pt>
                <c:pt idx="7">
                  <c:v>2069776.7456821629</c:v>
                </c:pt>
                <c:pt idx="8">
                  <c:v>1108326.0607092266</c:v>
                </c:pt>
                <c:pt idx="9">
                  <c:v>1473756.1911498867</c:v>
                </c:pt>
                <c:pt idx="10">
                  <c:v>1547759.9036195697</c:v>
                </c:pt>
                <c:pt idx="11">
                  <c:v>1577523.2074580377</c:v>
                </c:pt>
                <c:pt idx="12">
                  <c:v>1938809.4379816558</c:v>
                </c:pt>
                <c:pt idx="13">
                  <c:v>1491725.9985536959</c:v>
                </c:pt>
                <c:pt idx="14">
                  <c:v>1703723.8065349436</c:v>
                </c:pt>
                <c:pt idx="15">
                  <c:v>1841419.3127804063</c:v>
                </c:pt>
                <c:pt idx="16">
                  <c:v>1737457.7113976926</c:v>
                </c:pt>
                <c:pt idx="17">
                  <c:v>1625380.8772845869</c:v>
                </c:pt>
                <c:pt idx="18">
                  <c:v>1627859.9801171026</c:v>
                </c:pt>
                <c:pt idx="19">
                  <c:v>1673336.4477730363</c:v>
                </c:pt>
                <c:pt idx="20">
                  <c:v>1946249.718439966</c:v>
                </c:pt>
                <c:pt idx="21">
                  <c:v>2901717.0054346807</c:v>
                </c:pt>
                <c:pt idx="22">
                  <c:v>3042702.1655714591</c:v>
                </c:pt>
                <c:pt idx="23">
                  <c:v>3451852.9508058513</c:v>
                </c:pt>
                <c:pt idx="24">
                  <c:v>3342332.900236018</c:v>
                </c:pt>
                <c:pt idx="25">
                  <c:v>3285412.6395409126</c:v>
                </c:pt>
                <c:pt idx="26">
                  <c:v>3574996.8562544878</c:v>
                </c:pt>
                <c:pt idx="27">
                  <c:v>3330024.9824102297</c:v>
                </c:pt>
                <c:pt idx="28">
                  <c:v>2926117.8361020703</c:v>
                </c:pt>
                <c:pt idx="29">
                  <c:v>3560190.4387411815</c:v>
                </c:pt>
                <c:pt idx="30">
                  <c:v>3844047.4548136089</c:v>
                </c:pt>
                <c:pt idx="31">
                  <c:v>4301693.7760877069</c:v>
                </c:pt>
                <c:pt idx="32">
                  <c:v>4692513.3916326249</c:v>
                </c:pt>
                <c:pt idx="33">
                  <c:v>4228803.1513075558</c:v>
                </c:pt>
                <c:pt idx="34">
                  <c:v>5795214.6202761857</c:v>
                </c:pt>
                <c:pt idx="35">
                  <c:v>5651579.9338809028</c:v>
                </c:pt>
                <c:pt idx="36">
                  <c:v>6163673.3497688081</c:v>
                </c:pt>
                <c:pt idx="37">
                  <c:v>6629759.2288070135</c:v>
                </c:pt>
                <c:pt idx="38">
                  <c:v>9052467.823871702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6A-4648-B17E-0E1EA779B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42400"/>
        <c:axId val="116740480"/>
      </c:lineChart>
      <c:dateAx>
        <c:axId val="111148032"/>
        <c:scaling>
          <c:orientation val="minMax"/>
          <c:min val="4380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6681344"/>
        <c:crosses val="autoZero"/>
        <c:auto val="1"/>
        <c:lblOffset val="100"/>
        <c:baseTimeUnit val="months"/>
      </c:dateAx>
      <c:valAx>
        <c:axId val="116681344"/>
        <c:scaling>
          <c:orientation val="minMax"/>
          <c:max val="12500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1148032"/>
        <c:crosses val="autoZero"/>
        <c:crossBetween val="between"/>
      </c:valAx>
      <c:valAx>
        <c:axId val="116740480"/>
        <c:scaling>
          <c:orientation val="minMax"/>
        </c:scaling>
        <c:delete val="1"/>
        <c:axPos val="r"/>
        <c:numFmt formatCode="#,##0.0" sourceLinked="1"/>
        <c:majorTickMark val="out"/>
        <c:minorTickMark val="none"/>
        <c:tickLblPos val="nextTo"/>
        <c:crossAx val="116742400"/>
        <c:crosses val="max"/>
        <c:crossBetween val="between"/>
      </c:valAx>
      <c:catAx>
        <c:axId val="1167424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6740480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7078331099058774"/>
          <c:y val="0.76849825459261167"/>
          <c:w val="0.75869638330407563"/>
          <c:h val="8.9221642221270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633057949590305E-2"/>
          <c:y val="2.800368070024431E-2"/>
          <c:w val="0.9434562673222664"/>
          <c:h val="0.731713996912609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'[2022.06. Gráficos para informe de gestión.xlsx]TOTALES CONT y PLAZO Pesos'!$B$7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Pesos'!$B$8:$B$157</c:f>
              <c:numCache>
                <c:formatCode>#,##0.0</c:formatCode>
                <c:ptCount val="42"/>
                <c:pt idx="0">
                  <c:v>15100.701868</c:v>
                </c:pt>
                <c:pt idx="1">
                  <c:v>16330.472711000002</c:v>
                </c:pt>
                <c:pt idx="2">
                  <c:v>15463.671969999998</c:v>
                </c:pt>
                <c:pt idx="3">
                  <c:v>13826.101477999999</c:v>
                </c:pt>
                <c:pt idx="4">
                  <c:v>13737.95834619109</c:v>
                </c:pt>
                <c:pt idx="5">
                  <c:v>22540.536170559379</c:v>
                </c:pt>
                <c:pt idx="6">
                  <c:v>17671.154895449999</c:v>
                </c:pt>
                <c:pt idx="7">
                  <c:v>29239.360285286071</c:v>
                </c:pt>
                <c:pt idx="8">
                  <c:v>14582.68112635227</c:v>
                </c:pt>
                <c:pt idx="9">
                  <c:v>31577.219724200346</c:v>
                </c:pt>
                <c:pt idx="10">
                  <c:v>13243.187151810187</c:v>
                </c:pt>
                <c:pt idx="11">
                  <c:v>17172.994452399995</c:v>
                </c:pt>
                <c:pt idx="12">
                  <c:v>15191.001217000001</c:v>
                </c:pt>
                <c:pt idx="13">
                  <c:v>11787.173868079999</c:v>
                </c:pt>
                <c:pt idx="14">
                  <c:v>15666.258942500001</c:v>
                </c:pt>
                <c:pt idx="15">
                  <c:v>15061.086137</c:v>
                </c:pt>
                <c:pt idx="16">
                  <c:v>25863.935207999999</c:v>
                </c:pt>
                <c:pt idx="17">
                  <c:v>32083.74162357143</c:v>
                </c:pt>
                <c:pt idx="18">
                  <c:v>29362.519664010637</c:v>
                </c:pt>
                <c:pt idx="19">
                  <c:v>33313.983794</c:v>
                </c:pt>
                <c:pt idx="20">
                  <c:v>22237.265063999999</c:v>
                </c:pt>
                <c:pt idx="21">
                  <c:v>23507.779291000003</c:v>
                </c:pt>
                <c:pt idx="22">
                  <c:v>21284.775872236842</c:v>
                </c:pt>
                <c:pt idx="23">
                  <c:v>17499.073235</c:v>
                </c:pt>
                <c:pt idx="24">
                  <c:v>15627.216710025001</c:v>
                </c:pt>
                <c:pt idx="25">
                  <c:v>20242.41710533333</c:v>
                </c:pt>
                <c:pt idx="26">
                  <c:v>16357.322522</c:v>
                </c:pt>
                <c:pt idx="27">
                  <c:v>15563.752806233349</c:v>
                </c:pt>
                <c:pt idx="28">
                  <c:v>19116.977582</c:v>
                </c:pt>
                <c:pt idx="29">
                  <c:v>35081.640280678621</c:v>
                </c:pt>
                <c:pt idx="30">
                  <c:v>15529.159999999998</c:v>
                </c:pt>
                <c:pt idx="31">
                  <c:v>26388.57</c:v>
                </c:pt>
                <c:pt idx="32">
                  <c:v>34198.01</c:v>
                </c:pt>
                <c:pt idx="33">
                  <c:v>29492.914877684212</c:v>
                </c:pt>
                <c:pt idx="34">
                  <c:v>40471.250796439999</c:v>
                </c:pt>
                <c:pt idx="35">
                  <c:v>29614.566868279995</c:v>
                </c:pt>
                <c:pt idx="36">
                  <c:v>19506.8</c:v>
                </c:pt>
                <c:pt idx="37">
                  <c:v>23251.759999999998</c:v>
                </c:pt>
                <c:pt idx="38">
                  <c:v>30712.866936950006</c:v>
                </c:pt>
                <c:pt idx="39">
                  <c:v>23507.95753646316</c:v>
                </c:pt>
                <c:pt idx="40">
                  <c:v>22726.312603311202</c:v>
                </c:pt>
                <c:pt idx="41">
                  <c:v>26086.954238200004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2-49C2-9EC3-578AD601EC3E}"/>
            </c:ext>
          </c:extLst>
        </c:ser>
        <c:ser>
          <c:idx val="1"/>
          <c:order val="1"/>
          <c:tx>
            <c:strRef>
              <c:f>'[2022.06. Gráficos para informe de gestión.xlsx]TOTALES CONT y PLAZO Pesos'!$C$7</c:f>
              <c:strCache>
                <c:ptCount val="1"/>
                <c:pt idx="0">
                  <c:v>ON+FF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Pesos'!$C$8:$C$157</c:f>
              <c:numCache>
                <c:formatCode>#,##0.0</c:formatCode>
                <c:ptCount val="42"/>
                <c:pt idx="0">
                  <c:v>31971.493259299998</c:v>
                </c:pt>
                <c:pt idx="1">
                  <c:v>24922.073242400005</c:v>
                </c:pt>
                <c:pt idx="2">
                  <c:v>17130.526450200003</c:v>
                </c:pt>
                <c:pt idx="3">
                  <c:v>18574.260172600003</c:v>
                </c:pt>
                <c:pt idx="4">
                  <c:v>30002.495436023899</c:v>
                </c:pt>
                <c:pt idx="5">
                  <c:v>18608.859030182008</c:v>
                </c:pt>
                <c:pt idx="6">
                  <c:v>22155.894833518851</c:v>
                </c:pt>
                <c:pt idx="7">
                  <c:v>37683.37417331482</c:v>
                </c:pt>
                <c:pt idx="8">
                  <c:v>24719.613419664176</c:v>
                </c:pt>
                <c:pt idx="9">
                  <c:v>29932.096399397233</c:v>
                </c:pt>
                <c:pt idx="10">
                  <c:v>47503.648390023591</c:v>
                </c:pt>
                <c:pt idx="11">
                  <c:v>50931.470741689991</c:v>
                </c:pt>
                <c:pt idx="12">
                  <c:v>76265.568370160807</c:v>
                </c:pt>
                <c:pt idx="13">
                  <c:v>44415.034753127497</c:v>
                </c:pt>
                <c:pt idx="14">
                  <c:v>80421.802743410532</c:v>
                </c:pt>
                <c:pt idx="15">
                  <c:v>62202.542182011435</c:v>
                </c:pt>
                <c:pt idx="16">
                  <c:v>66241.291670045423</c:v>
                </c:pt>
                <c:pt idx="17">
                  <c:v>123177.83878971558</c:v>
                </c:pt>
                <c:pt idx="18">
                  <c:v>148456.4448530862</c:v>
                </c:pt>
                <c:pt idx="19">
                  <c:v>206008.36783215957</c:v>
                </c:pt>
                <c:pt idx="20">
                  <c:v>448870.91294471809</c:v>
                </c:pt>
                <c:pt idx="21">
                  <c:v>509807.1751717265</c:v>
                </c:pt>
                <c:pt idx="22">
                  <c:v>392979.79159285448</c:v>
                </c:pt>
                <c:pt idx="23">
                  <c:v>481661.70637675322</c:v>
                </c:pt>
                <c:pt idx="24">
                  <c:v>656889.53141157259</c:v>
                </c:pt>
                <c:pt idx="25">
                  <c:v>691428.75210199319</c:v>
                </c:pt>
                <c:pt idx="26">
                  <c:v>539209.12371476076</c:v>
                </c:pt>
                <c:pt idx="27">
                  <c:v>438800.02801928017</c:v>
                </c:pt>
                <c:pt idx="28">
                  <c:v>325850.58461780532</c:v>
                </c:pt>
                <c:pt idx="29">
                  <c:v>431177.94516498881</c:v>
                </c:pt>
                <c:pt idx="30">
                  <c:v>516466.20070892386</c:v>
                </c:pt>
                <c:pt idx="31">
                  <c:v>690468.92005581758</c:v>
                </c:pt>
                <c:pt idx="32">
                  <c:v>825582.11394113593</c:v>
                </c:pt>
                <c:pt idx="33">
                  <c:v>803909.29272922978</c:v>
                </c:pt>
                <c:pt idx="34">
                  <c:v>1818730.5168256536</c:v>
                </c:pt>
                <c:pt idx="35">
                  <c:v>1946386.2206564355</c:v>
                </c:pt>
                <c:pt idx="36">
                  <c:v>1919679.9775730653</c:v>
                </c:pt>
                <c:pt idx="37">
                  <c:v>2110778.4876788366</c:v>
                </c:pt>
                <c:pt idx="38">
                  <c:v>2677342.8724132837</c:v>
                </c:pt>
                <c:pt idx="39">
                  <c:v>2455320.1029950758</c:v>
                </c:pt>
                <c:pt idx="40">
                  <c:v>2904838.2107277084</c:v>
                </c:pt>
                <c:pt idx="41">
                  <c:v>3154992.3107163217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62-49C2-9EC3-578AD601EC3E}"/>
            </c:ext>
          </c:extLst>
        </c:ser>
        <c:ser>
          <c:idx val="2"/>
          <c:order val="2"/>
          <c:tx>
            <c:strRef>
              <c:f>'[2022.06. Gráficos para informe de gestión.xlsx]TOTALES CONT y PLAZO Pesos'!$D$7</c:f>
              <c:strCache>
                <c:ptCount val="1"/>
                <c:pt idx="0">
                  <c:v>Otros valores privados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Pesos'!$D$8:$D$157</c:f>
              <c:numCache>
                <c:formatCode>#,##0.0</c:formatCode>
                <c:ptCount val="42"/>
                <c:pt idx="0">
                  <c:v>5368.9284800000005</c:v>
                </c:pt>
                <c:pt idx="1">
                  <c:v>5071.665</c:v>
                </c:pt>
                <c:pt idx="2">
                  <c:v>7037.4315880000004</c:v>
                </c:pt>
                <c:pt idx="3">
                  <c:v>7125.7610000000004</c:v>
                </c:pt>
                <c:pt idx="4">
                  <c:v>9824.6814362738733</c:v>
                </c:pt>
                <c:pt idx="5">
                  <c:v>10023.639284882254</c:v>
                </c:pt>
                <c:pt idx="6">
                  <c:v>10364.006851498485</c:v>
                </c:pt>
                <c:pt idx="7">
                  <c:v>6939.8506588227128</c:v>
                </c:pt>
                <c:pt idx="8">
                  <c:v>7843.6470721456053</c:v>
                </c:pt>
                <c:pt idx="9">
                  <c:v>10069.694696783081</c:v>
                </c:pt>
                <c:pt idx="10">
                  <c:v>9577.7555166862621</c:v>
                </c:pt>
                <c:pt idx="11">
                  <c:v>12759.5654870078</c:v>
                </c:pt>
                <c:pt idx="12">
                  <c:v>14000.333319548214</c:v>
                </c:pt>
                <c:pt idx="13">
                  <c:v>10142.774449620352</c:v>
                </c:pt>
                <c:pt idx="14">
                  <c:v>10023.617880312202</c:v>
                </c:pt>
                <c:pt idx="15">
                  <c:v>14852.935418395247</c:v>
                </c:pt>
                <c:pt idx="16">
                  <c:v>15112.815627451801</c:v>
                </c:pt>
                <c:pt idx="17">
                  <c:v>19648.967977504035</c:v>
                </c:pt>
                <c:pt idx="18">
                  <c:v>16376.753533114943</c:v>
                </c:pt>
                <c:pt idx="19">
                  <c:v>12920.850970488893</c:v>
                </c:pt>
                <c:pt idx="20">
                  <c:v>14889.73420156065</c:v>
                </c:pt>
                <c:pt idx="21">
                  <c:v>14568.347492783156</c:v>
                </c:pt>
                <c:pt idx="22">
                  <c:v>11091.950895522714</c:v>
                </c:pt>
                <c:pt idx="23">
                  <c:v>18957.010625949315</c:v>
                </c:pt>
                <c:pt idx="24">
                  <c:v>16601.873035789224</c:v>
                </c:pt>
                <c:pt idx="25">
                  <c:v>19467.498198815949</c:v>
                </c:pt>
                <c:pt idx="26">
                  <c:v>22754.633404855551</c:v>
                </c:pt>
                <c:pt idx="27">
                  <c:v>27458.413267446114</c:v>
                </c:pt>
                <c:pt idx="28">
                  <c:v>29903.365244990797</c:v>
                </c:pt>
                <c:pt idx="29">
                  <c:v>35233.365823132044</c:v>
                </c:pt>
                <c:pt idx="30">
                  <c:v>27786.661062817926</c:v>
                </c:pt>
                <c:pt idx="31">
                  <c:v>27829.066793636368</c:v>
                </c:pt>
                <c:pt idx="32">
                  <c:v>29526.278196071158</c:v>
                </c:pt>
                <c:pt idx="33">
                  <c:v>32718.645451794258</c:v>
                </c:pt>
                <c:pt idx="34">
                  <c:v>32238.481563841815</c:v>
                </c:pt>
                <c:pt idx="35">
                  <c:v>32491.778193495342</c:v>
                </c:pt>
                <c:pt idx="36">
                  <c:v>32125.84195189158</c:v>
                </c:pt>
                <c:pt idx="37">
                  <c:v>30323.192839169093</c:v>
                </c:pt>
                <c:pt idx="38">
                  <c:v>48431.272202968103</c:v>
                </c:pt>
                <c:pt idx="39">
                  <c:v>49544.001867526764</c:v>
                </c:pt>
                <c:pt idx="40">
                  <c:v>63734.910202424217</c:v>
                </c:pt>
                <c:pt idx="41">
                  <c:v>71494.774668706988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62-49C2-9EC3-578AD601EC3E}"/>
            </c:ext>
          </c:extLst>
        </c:ser>
        <c:ser>
          <c:idx val="3"/>
          <c:order val="3"/>
          <c:tx>
            <c:strRef>
              <c:f>'[2022.06. Gráficos para informe de gestión.xlsx]TOTALES CONT y PLAZO Pesos'!$E$7</c:f>
              <c:strCache>
                <c:ptCount val="1"/>
                <c:pt idx="0">
                  <c:v>Cedears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Pesos'!$E$8:$E$157</c:f>
              <c:numCache>
                <c:formatCode>#,##0.0</c:formatCode>
                <c:ptCount val="42"/>
                <c:pt idx="0">
                  <c:v>947.8</c:v>
                </c:pt>
                <c:pt idx="1">
                  <c:v>1116.0999999999999</c:v>
                </c:pt>
                <c:pt idx="2">
                  <c:v>513.9</c:v>
                </c:pt>
                <c:pt idx="3">
                  <c:v>577.1</c:v>
                </c:pt>
                <c:pt idx="4">
                  <c:v>2950.6</c:v>
                </c:pt>
                <c:pt idx="5">
                  <c:v>4901.6000000000004</c:v>
                </c:pt>
                <c:pt idx="6">
                  <c:v>5354.4</c:v>
                </c:pt>
                <c:pt idx="7">
                  <c:v>4444.7</c:v>
                </c:pt>
                <c:pt idx="8">
                  <c:v>4054.5</c:v>
                </c:pt>
                <c:pt idx="9">
                  <c:v>8987.4</c:v>
                </c:pt>
                <c:pt idx="10">
                  <c:v>4744.8</c:v>
                </c:pt>
                <c:pt idx="11">
                  <c:v>3715.8</c:v>
                </c:pt>
                <c:pt idx="12">
                  <c:v>6184</c:v>
                </c:pt>
                <c:pt idx="13">
                  <c:v>5307.8</c:v>
                </c:pt>
                <c:pt idx="14">
                  <c:v>7862.8</c:v>
                </c:pt>
                <c:pt idx="15">
                  <c:v>11756.4</c:v>
                </c:pt>
                <c:pt idx="16">
                  <c:v>19422.3</c:v>
                </c:pt>
                <c:pt idx="17">
                  <c:v>17237</c:v>
                </c:pt>
                <c:pt idx="18">
                  <c:v>21099.5</c:v>
                </c:pt>
                <c:pt idx="19">
                  <c:v>23728.1</c:v>
                </c:pt>
                <c:pt idx="20">
                  <c:v>38164.400000000001</c:v>
                </c:pt>
                <c:pt idx="21">
                  <c:v>45730</c:v>
                </c:pt>
                <c:pt idx="22">
                  <c:v>35235.5</c:v>
                </c:pt>
                <c:pt idx="23">
                  <c:v>27000.5</c:v>
                </c:pt>
                <c:pt idx="24">
                  <c:v>36264.699999999997</c:v>
                </c:pt>
                <c:pt idx="25">
                  <c:v>30950.1</c:v>
                </c:pt>
                <c:pt idx="26">
                  <c:v>39503.699999999997</c:v>
                </c:pt>
                <c:pt idx="27">
                  <c:v>37414.6</c:v>
                </c:pt>
                <c:pt idx="28">
                  <c:v>36730.1</c:v>
                </c:pt>
                <c:pt idx="29">
                  <c:v>43993.7</c:v>
                </c:pt>
                <c:pt idx="30">
                  <c:v>41798.019999999997</c:v>
                </c:pt>
                <c:pt idx="31">
                  <c:v>44166.11</c:v>
                </c:pt>
                <c:pt idx="32">
                  <c:v>54997.22</c:v>
                </c:pt>
                <c:pt idx="33">
                  <c:v>64771.42</c:v>
                </c:pt>
                <c:pt idx="34">
                  <c:v>73732.070000000007</c:v>
                </c:pt>
                <c:pt idx="35">
                  <c:v>63103.519999999997</c:v>
                </c:pt>
                <c:pt idx="36">
                  <c:v>71987.399999999994</c:v>
                </c:pt>
                <c:pt idx="37">
                  <c:v>73112.59</c:v>
                </c:pt>
                <c:pt idx="38">
                  <c:v>73458.789999999994</c:v>
                </c:pt>
                <c:pt idx="39">
                  <c:v>50807.7</c:v>
                </c:pt>
                <c:pt idx="40">
                  <c:v>55603.58</c:v>
                </c:pt>
                <c:pt idx="41">
                  <c:v>77927.06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62-49C2-9EC3-578AD601EC3E}"/>
            </c:ext>
          </c:extLst>
        </c:ser>
        <c:ser>
          <c:idx val="4"/>
          <c:order val="4"/>
          <c:tx>
            <c:strRef>
              <c:f>'[2022.06. Gráficos para informe de gestión.xlsx]TOTALES CONT y PLAZO Pesos'!$F$7</c:f>
              <c:strCache>
                <c:ptCount val="1"/>
                <c:pt idx="0">
                  <c:v>Títulos Públicos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Pesos'!$F$8:$F$157</c:f>
              <c:numCache>
                <c:formatCode>#,##0.0</c:formatCode>
                <c:ptCount val="42"/>
                <c:pt idx="0">
                  <c:v>1493032.7648985002</c:v>
                </c:pt>
                <c:pt idx="1">
                  <c:v>1083833.9771666001</c:v>
                </c:pt>
                <c:pt idx="2">
                  <c:v>1164726.9411226001</c:v>
                </c:pt>
                <c:pt idx="3">
                  <c:v>1487134.0105066001</c:v>
                </c:pt>
                <c:pt idx="4">
                  <c:v>1565363.8970438531</c:v>
                </c:pt>
                <c:pt idx="5">
                  <c:v>1554933.9167731474</c:v>
                </c:pt>
                <c:pt idx="6">
                  <c:v>1828062.4442088206</c:v>
                </c:pt>
                <c:pt idx="7">
                  <c:v>1991469.4605647393</c:v>
                </c:pt>
                <c:pt idx="8">
                  <c:v>1057125.6190910647</c:v>
                </c:pt>
                <c:pt idx="9">
                  <c:v>1393189.7803295061</c:v>
                </c:pt>
                <c:pt idx="10">
                  <c:v>1472690.5125610498</c:v>
                </c:pt>
                <c:pt idx="11">
                  <c:v>1492943.37677694</c:v>
                </c:pt>
                <c:pt idx="12">
                  <c:v>1827168.5350749467</c:v>
                </c:pt>
                <c:pt idx="13">
                  <c:v>1420073.215482868</c:v>
                </c:pt>
                <c:pt idx="14">
                  <c:v>1589749.3269687209</c:v>
                </c:pt>
                <c:pt idx="15">
                  <c:v>1737546.3490429996</c:v>
                </c:pt>
                <c:pt idx="16">
                  <c:v>1610817.3688921954</c:v>
                </c:pt>
                <c:pt idx="17">
                  <c:v>1433233.3288937958</c:v>
                </c:pt>
                <c:pt idx="18">
                  <c:v>1412564.7620668907</c:v>
                </c:pt>
                <c:pt idx="19">
                  <c:v>1397365.1451763879</c:v>
                </c:pt>
                <c:pt idx="20">
                  <c:v>1422087.4062296872</c:v>
                </c:pt>
                <c:pt idx="21">
                  <c:v>2308103.7034791713</c:v>
                </c:pt>
                <c:pt idx="22">
                  <c:v>2582110.1472108453</c:v>
                </c:pt>
                <c:pt idx="23">
                  <c:v>2906734.6605681488</c:v>
                </c:pt>
                <c:pt idx="24">
                  <c:v>2616949.579078631</c:v>
                </c:pt>
                <c:pt idx="25">
                  <c:v>2523323.8721347703</c:v>
                </c:pt>
                <c:pt idx="26">
                  <c:v>2957172.0766128716</c:v>
                </c:pt>
                <c:pt idx="27">
                  <c:v>2810788.18831727</c:v>
                </c:pt>
                <c:pt idx="28">
                  <c:v>2514516.8086572741</c:v>
                </c:pt>
                <c:pt idx="29">
                  <c:v>3014703.7874723822</c:v>
                </c:pt>
                <c:pt idx="30">
                  <c:v>3242467.4130418669</c:v>
                </c:pt>
                <c:pt idx="31">
                  <c:v>3512841.109238253</c:v>
                </c:pt>
                <c:pt idx="32">
                  <c:v>3748209.7694954178</c:v>
                </c:pt>
                <c:pt idx="33">
                  <c:v>3297910.8782488476</c:v>
                </c:pt>
                <c:pt idx="34">
                  <c:v>3830042.3010902498</c:v>
                </c:pt>
                <c:pt idx="35">
                  <c:v>3579983.8481626916</c:v>
                </c:pt>
                <c:pt idx="36">
                  <c:v>4120373.3302438515</c:v>
                </c:pt>
                <c:pt idx="37">
                  <c:v>4392293.1982890079</c:v>
                </c:pt>
                <c:pt idx="38">
                  <c:v>6222522.0223185001</c:v>
                </c:pt>
                <c:pt idx="39">
                  <c:v>6556938.3485153988</c:v>
                </c:pt>
                <c:pt idx="40">
                  <c:v>6604989.6520165624</c:v>
                </c:pt>
                <c:pt idx="41">
                  <c:v>8216734.1457746709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2-49C2-9EC3-578AD601E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028096"/>
        <c:axId val="111029632"/>
      </c:barChart>
      <c:dateAx>
        <c:axId val="111028096"/>
        <c:scaling>
          <c:orientation val="minMax"/>
          <c:min val="4380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1029632"/>
        <c:crosses val="autoZero"/>
        <c:auto val="1"/>
        <c:lblOffset val="100"/>
        <c:baseTimeUnit val="months"/>
      </c:dateAx>
      <c:valAx>
        <c:axId val="1110296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10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265058576104033E-2"/>
          <c:y val="0.86096788747516939"/>
          <c:w val="0.88341443487955884"/>
          <c:h val="4.9516294602475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69268057976985"/>
          <c:y val="3.6991218491266686E-2"/>
          <c:w val="0.78816640604527666"/>
          <c:h val="0.7975963386902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'[2022.06. Gráficos para informe de gestión.xlsx]TOTALES CONT y PLAZO Pesos'!$Q$7</c:f>
              <c:strCache>
                <c:ptCount val="1"/>
                <c:pt idx="0">
                  <c:v>BYMA</c:v>
                </c:pt>
              </c:strCache>
            </c:strRef>
          </c:tx>
          <c:spPr>
            <a:solidFill>
              <a:srgbClr val="37B9EC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Pesos'!$Q$8:$Q$157</c:f>
              <c:numCache>
                <c:formatCode>_ * #,##0_ ;_ * \-#,##0_ ;_ * "-"??_ ;_ @_ </c:formatCode>
                <c:ptCount val="42"/>
                <c:pt idx="0">
                  <c:v>378999.02666099998</c:v>
                </c:pt>
                <c:pt idx="1">
                  <c:v>266466.34284300002</c:v>
                </c:pt>
                <c:pt idx="2">
                  <c:v>325341.91457700002</c:v>
                </c:pt>
                <c:pt idx="3">
                  <c:v>428467.03685600002</c:v>
                </c:pt>
                <c:pt idx="4">
                  <c:v>576526.93641014211</c:v>
                </c:pt>
                <c:pt idx="5">
                  <c:v>536510.94366667105</c:v>
                </c:pt>
                <c:pt idx="6">
                  <c:v>726794.27638900001</c:v>
                </c:pt>
                <c:pt idx="7">
                  <c:v>959502.31393759826</c:v>
                </c:pt>
                <c:pt idx="8">
                  <c:v>837880.99147053109</c:v>
                </c:pt>
                <c:pt idx="9">
                  <c:v>1032253.3130743471</c:v>
                </c:pt>
                <c:pt idx="10">
                  <c:v>978724.42386576068</c:v>
                </c:pt>
                <c:pt idx="11">
                  <c:v>1150081.6607269999</c:v>
                </c:pt>
                <c:pt idx="12">
                  <c:v>1131914.3067080001</c:v>
                </c:pt>
                <c:pt idx="13">
                  <c:v>854200.67023199995</c:v>
                </c:pt>
                <c:pt idx="14">
                  <c:v>1113323.1265819999</c:v>
                </c:pt>
                <c:pt idx="15">
                  <c:v>1471436.94047</c:v>
                </c:pt>
                <c:pt idx="16">
                  <c:v>1303528.4130279999</c:v>
                </c:pt>
                <c:pt idx="17">
                  <c:v>1242877.2978049999</c:v>
                </c:pt>
                <c:pt idx="18">
                  <c:v>1219254.770084</c:v>
                </c:pt>
                <c:pt idx="19">
                  <c:v>1263189.489453</c:v>
                </c:pt>
                <c:pt idx="20">
                  <c:v>1574550.2927580001</c:v>
                </c:pt>
                <c:pt idx="21">
                  <c:v>2304060.62677</c:v>
                </c:pt>
                <c:pt idx="22">
                  <c:v>2470371.2858719998</c:v>
                </c:pt>
                <c:pt idx="23">
                  <c:v>2243433.6307339999</c:v>
                </c:pt>
                <c:pt idx="24">
                  <c:v>2720170.983858</c:v>
                </c:pt>
                <c:pt idx="25">
                  <c:v>2576505.2626</c:v>
                </c:pt>
                <c:pt idx="26">
                  <c:v>2752582.7496910002</c:v>
                </c:pt>
                <c:pt idx="27">
                  <c:v>2378500.3076069998</c:v>
                </c:pt>
                <c:pt idx="28">
                  <c:v>2192821.1339449999</c:v>
                </c:pt>
                <c:pt idx="29">
                  <c:v>2654709.0995590002</c:v>
                </c:pt>
                <c:pt idx="30" formatCode="_-* #,##0_-;\-* #,##0_-;_-* &quot;-&quot;??_-;_-@_-">
                  <c:v>2927369.0500000003</c:v>
                </c:pt>
                <c:pt idx="31" formatCode="_-* #,##0_-;\-* #,##0_-;_-* &quot;-&quot;??_-;_-@_-">
                  <c:v>3210606.3100000005</c:v>
                </c:pt>
                <c:pt idx="32" formatCode="_-* #,##0_-;\-* #,##0_-;_-* &quot;-&quot;??_-;_-@_-">
                  <c:v>3333591.4000000004</c:v>
                </c:pt>
                <c:pt idx="33" formatCode="_-* #,##0_-;\-* #,##0_-;_-* &quot;-&quot;??_-;_-@_-">
                  <c:v>2969834.13</c:v>
                </c:pt>
                <c:pt idx="34" formatCode="_-* #,##0_-;\-* #,##0_-;_-* &quot;-&quot;??_-;_-@_-">
                  <c:v>4185577.18</c:v>
                </c:pt>
                <c:pt idx="35" formatCode="_-* #,##0_-;\-* #,##0_-;_-* &quot;-&quot;??_-;_-@_-">
                  <c:v>4000532.42</c:v>
                </c:pt>
                <c:pt idx="36">
                  <c:v>4295082.34</c:v>
                </c:pt>
                <c:pt idx="37">
                  <c:v>4491548.67</c:v>
                </c:pt>
                <c:pt idx="38">
                  <c:v>6139164.6699999999</c:v>
                </c:pt>
                <c:pt idx="39">
                  <c:v>6172103.3899999997</c:v>
                </c:pt>
                <c:pt idx="40">
                  <c:v>6649290.4299999997</c:v>
                </c:pt>
                <c:pt idx="41">
                  <c:v>6961931.1899999995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0-456C-9F76-898F174C0D66}"/>
            </c:ext>
          </c:extLst>
        </c:ser>
        <c:ser>
          <c:idx val="1"/>
          <c:order val="1"/>
          <c:tx>
            <c:strRef>
              <c:f>'[2022.06. Gráficos para informe de gestión.xlsx]TOTALES CONT y PLAZO Pesos'!$R$7</c:f>
              <c:strCache>
                <c:ptCount val="1"/>
                <c:pt idx="0">
                  <c:v>MAE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Pesos'!$R$8:$R$157</c:f>
              <c:numCache>
                <c:formatCode>_ * #,##0_ ;_ * \-#,##0_ ;_ * "-"??_ ;_ @_ </c:formatCode>
                <c:ptCount val="42"/>
                <c:pt idx="0">
                  <c:v>1161548.6596818001</c:v>
                </c:pt>
                <c:pt idx="1">
                  <c:v>859446.77316900005</c:v>
                </c:pt>
                <c:pt idx="2">
                  <c:v>872129.59571679996</c:v>
                </c:pt>
                <c:pt idx="3">
                  <c:v>1091370.6577142</c:v>
                </c:pt>
                <c:pt idx="4">
                  <c:v>1035302.0868111999</c:v>
                </c:pt>
                <c:pt idx="5">
                  <c:v>1065023.4104165998</c:v>
                </c:pt>
                <c:pt idx="6">
                  <c:v>1146230.9842333095</c:v>
                </c:pt>
                <c:pt idx="7">
                  <c:v>1103190.5737382423</c:v>
                </c:pt>
                <c:pt idx="8">
                  <c:v>262571.97010044183</c:v>
                </c:pt>
                <c:pt idx="9">
                  <c:v>428275.40604592353</c:v>
                </c:pt>
                <c:pt idx="10">
                  <c:v>559324.84146545944</c:v>
                </c:pt>
                <c:pt idx="11">
                  <c:v>414536.84099359997</c:v>
                </c:pt>
                <c:pt idx="12">
                  <c:v>792850.74688448745</c:v>
                </c:pt>
                <c:pt idx="13">
                  <c:v>627190.4504834055</c:v>
                </c:pt>
                <c:pt idx="14">
                  <c:v>580291.13364828122</c:v>
                </c:pt>
                <c:pt idx="15">
                  <c:v>355091.03759180102</c:v>
                </c:pt>
                <c:pt idx="16">
                  <c:v>418654.43559035106</c:v>
                </c:pt>
                <c:pt idx="17">
                  <c:v>362770.82092324138</c:v>
                </c:pt>
                <c:pt idx="18">
                  <c:v>391802.673900667</c:v>
                </c:pt>
                <c:pt idx="19">
                  <c:v>396966.35015154741</c:v>
                </c:pt>
                <c:pt idx="20">
                  <c:v>356558.37807712669</c:v>
                </c:pt>
                <c:pt idx="21">
                  <c:v>584267.88954589795</c:v>
                </c:pt>
                <c:pt idx="22">
                  <c:v>560963.49289869959</c:v>
                </c:pt>
                <c:pt idx="23">
                  <c:v>1191956.5538694018</c:v>
                </c:pt>
                <c:pt idx="24">
                  <c:v>605659.19780270394</c:v>
                </c:pt>
                <c:pt idx="25">
                  <c:v>689177.66650976334</c:v>
                </c:pt>
                <c:pt idx="26">
                  <c:v>799300.66309963225</c:v>
                </c:pt>
                <c:pt idx="27">
                  <c:v>922486.91721655009</c:v>
                </c:pt>
                <c:pt idx="28">
                  <c:v>703261.18112457928</c:v>
                </c:pt>
                <c:pt idx="29">
                  <c:v>870152.11743537104</c:v>
                </c:pt>
                <c:pt idx="30" formatCode="_-* #,##0_-;\-* #,##0_-;_-* &quot;-&quot;??_-;_-@_-">
                  <c:v>888890.54375079053</c:v>
                </c:pt>
                <c:pt idx="31" formatCode="_-* #,##0_-;\-* #,##0_-;_-* &quot;-&quot;??_-;_-@_-">
                  <c:v>1063777.5226040855</c:v>
                </c:pt>
                <c:pt idx="32" formatCode="_-* #,##0_-;\-* #,##0_-;_-* &quot;-&quot;??_-;_-@_-">
                  <c:v>1329071.7445483203</c:v>
                </c:pt>
                <c:pt idx="33" formatCode="_-* #,##0_-;\-* #,##0_-;_-* &quot;-&quot;??_-;_-@_-">
                  <c:v>1225986.8568821801</c:v>
                </c:pt>
                <c:pt idx="34" formatCode="_-* #,##0_-;\-* #,##0_-;_-* &quot;-&quot;??_-;_-@_-">
                  <c:v>1576584.0655090692</c:v>
                </c:pt>
                <c:pt idx="35" formatCode="_-* #,##0_-;\-* #,##0_-;_-* &quot;-&quot;??_-;_-@_-">
                  <c:v>1617513.6660240858</c:v>
                </c:pt>
                <c:pt idx="36">
                  <c:v>1836206.9638545997</c:v>
                </c:pt>
                <c:pt idx="37">
                  <c:v>2106190.0708578001</c:v>
                </c:pt>
                <c:pt idx="38">
                  <c:v>2863928.3462104998</c:v>
                </c:pt>
                <c:pt idx="39">
                  <c:v>2912671.2463585418</c:v>
                </c:pt>
                <c:pt idx="40">
                  <c:v>2937215.0741534759</c:v>
                </c:pt>
                <c:pt idx="41">
                  <c:v>4513080.6439490234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0-456C-9F76-898F174C0D66}"/>
            </c:ext>
          </c:extLst>
        </c:ser>
        <c:ser>
          <c:idx val="2"/>
          <c:order val="2"/>
          <c:tx>
            <c:strRef>
              <c:f>'[2022.06. Gráficos para informe de gestión.xlsx]TOTALES CONT y PLAZO Pesos'!$S$7</c:f>
              <c:strCache>
                <c:ptCount val="1"/>
                <c:pt idx="0">
                  <c:v>MAV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Pesos'!$S$8:$S$157</c:f>
              <c:numCache>
                <c:formatCode>_ * #,##0_ ;_ * \-#,##0_ ;_ * "-"??_ ;_ @_ </c:formatCode>
                <c:ptCount val="42"/>
                <c:pt idx="0">
                  <c:v>5590.4100000000008</c:v>
                </c:pt>
                <c:pt idx="1">
                  <c:v>5273.0899999999992</c:v>
                </c:pt>
                <c:pt idx="2">
                  <c:v>7299.65</c:v>
                </c:pt>
                <c:pt idx="3">
                  <c:v>7331.3310000000001</c:v>
                </c:pt>
                <c:pt idx="4">
                  <c:v>10036.422499999999</c:v>
                </c:pt>
                <c:pt idx="5">
                  <c:v>9471.307499999999</c:v>
                </c:pt>
                <c:pt idx="6">
                  <c:v>10408.223771528485</c:v>
                </c:pt>
                <c:pt idx="7">
                  <c:v>7003.9434805841356</c:v>
                </c:pt>
                <c:pt idx="8">
                  <c:v>7870.6613968156053</c:v>
                </c:pt>
                <c:pt idx="9">
                  <c:v>10143.232130155455</c:v>
                </c:pt>
                <c:pt idx="10">
                  <c:v>9636.2505537629768</c:v>
                </c:pt>
                <c:pt idx="11">
                  <c:v>12757.123914037798</c:v>
                </c:pt>
                <c:pt idx="12">
                  <c:v>14044.355664168212</c:v>
                </c:pt>
                <c:pt idx="13">
                  <c:v>10183.007657551394</c:v>
                </c:pt>
                <c:pt idx="14">
                  <c:v>10039.671199962715</c:v>
                </c:pt>
                <c:pt idx="15">
                  <c:v>14891.376525919513</c:v>
                </c:pt>
                <c:pt idx="16">
                  <c:v>15194.767303516703</c:v>
                </c:pt>
                <c:pt idx="17">
                  <c:v>19732.490370774027</c:v>
                </c:pt>
                <c:pt idx="18">
                  <c:v>16687.986589424941</c:v>
                </c:pt>
                <c:pt idx="19">
                  <c:v>13126.371510488892</c:v>
                </c:pt>
                <c:pt idx="20">
                  <c:v>15127.683393937383</c:v>
                </c:pt>
                <c:pt idx="21">
                  <c:v>13388.530606783155</c:v>
                </c:pt>
                <c:pt idx="22">
                  <c:v>11298.301090522717</c:v>
                </c:pt>
                <c:pt idx="23">
                  <c:v>16462.79754344932</c:v>
                </c:pt>
                <c:pt idx="24">
                  <c:v>16492.958237289226</c:v>
                </c:pt>
                <c:pt idx="25">
                  <c:v>19696.836052815954</c:v>
                </c:pt>
                <c:pt idx="26">
                  <c:v>23113.399577855555</c:v>
                </c:pt>
                <c:pt idx="27">
                  <c:v>27979.07336044612</c:v>
                </c:pt>
                <c:pt idx="28">
                  <c:v>30035.506019490796</c:v>
                </c:pt>
                <c:pt idx="29">
                  <c:v>35275.650645132046</c:v>
                </c:pt>
                <c:pt idx="30" formatCode="_-* #,##0_-;\-* #,##0_-;_-* &quot;-&quot;??_-;_-@_-">
                  <c:v>27532</c:v>
                </c:pt>
                <c:pt idx="31" formatCode="_-* #,##0_-;\-* #,##0_-;_-* &quot;-&quot;??_-;_-@_-">
                  <c:v>27390</c:v>
                </c:pt>
                <c:pt idx="32" formatCode="_-* #,##0_-;\-* #,##0_-;_-* &quot;-&quot;??_-;_-@_-">
                  <c:v>29228.483901650918</c:v>
                </c:pt>
                <c:pt idx="33" formatCode="_-* #,##0_-;\-* #,##0_-;_-* &quot;-&quot;??_-;_-@_-">
                  <c:v>31968.110106</c:v>
                </c:pt>
                <c:pt idx="34" formatCode="_-* #,##0_-;\-* #,##0_-;_-* &quot;-&quot;??_-;_-@_-">
                  <c:v>31510.386749500001</c:v>
                </c:pt>
                <c:pt idx="35" formatCode="_-* #,##0_-;\-* #,##0_-;_-* &quot;-&quot;??_-;_-@_-">
                  <c:v>31566.706657499999</c:v>
                </c:pt>
                <c:pt idx="36">
                  <c:v>29971.444974000002</c:v>
                </c:pt>
                <c:pt idx="37">
                  <c:v>28987.534278000003</c:v>
                </c:pt>
                <c:pt idx="38">
                  <c:v>43040.060344999998</c:v>
                </c:pt>
                <c:pt idx="39">
                  <c:v>43035.622674999999</c:v>
                </c:pt>
                <c:pt idx="40">
                  <c:v>53074.640588000002</c:v>
                </c:pt>
                <c:pt idx="41">
                  <c:v>56542.210171999999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0-456C-9F76-898F174C0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6871552"/>
        <c:axId val="116873472"/>
      </c:barChart>
      <c:dateAx>
        <c:axId val="116871552"/>
        <c:scaling>
          <c:orientation val="minMax"/>
          <c:min val="4380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6873472"/>
        <c:crosses val="autoZero"/>
        <c:auto val="0"/>
        <c:lblOffset val="100"/>
        <c:baseTimeUnit val="months"/>
      </c:dateAx>
      <c:valAx>
        <c:axId val="116873472"/>
        <c:scaling>
          <c:orientation val="minMax"/>
          <c:max val="120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68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171415562943244"/>
          <c:y val="0.93064027377208747"/>
          <c:w val="0.64354686358956226"/>
          <c:h val="6.9359726227912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'[2022.06. Gráficos para informe de gestión.xlsx]TOTALES CONT y PLAZO Pesos'!$Q$7</c:f>
              <c:strCache>
                <c:ptCount val="1"/>
                <c:pt idx="0">
                  <c:v>BYMA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Pesos'!$Q$8:$Q$157</c:f>
              <c:numCache>
                <c:formatCode>_ * #,##0_ ;_ * \-#,##0_ ;_ * "-"??_ ;_ @_ </c:formatCode>
                <c:ptCount val="42"/>
                <c:pt idx="0">
                  <c:v>378999.02666099998</c:v>
                </c:pt>
                <c:pt idx="1">
                  <c:v>266466.34284300002</c:v>
                </c:pt>
                <c:pt idx="2">
                  <c:v>325341.91457700002</c:v>
                </c:pt>
                <c:pt idx="3">
                  <c:v>428467.03685600002</c:v>
                </c:pt>
                <c:pt idx="4">
                  <c:v>576526.93641014211</c:v>
                </c:pt>
                <c:pt idx="5">
                  <c:v>536510.94366667105</c:v>
                </c:pt>
                <c:pt idx="6">
                  <c:v>726794.27638900001</c:v>
                </c:pt>
                <c:pt idx="7">
                  <c:v>959502.31393759826</c:v>
                </c:pt>
                <c:pt idx="8">
                  <c:v>837880.99147053109</c:v>
                </c:pt>
                <c:pt idx="9">
                  <c:v>1032253.3130743471</c:v>
                </c:pt>
                <c:pt idx="10">
                  <c:v>978724.42386576068</c:v>
                </c:pt>
                <c:pt idx="11">
                  <c:v>1150081.6607269999</c:v>
                </c:pt>
                <c:pt idx="12">
                  <c:v>1131914.3067080001</c:v>
                </c:pt>
                <c:pt idx="13">
                  <c:v>854200.67023199995</c:v>
                </c:pt>
                <c:pt idx="14">
                  <c:v>1113323.1265819999</c:v>
                </c:pt>
                <c:pt idx="15">
                  <c:v>1471436.94047</c:v>
                </c:pt>
                <c:pt idx="16">
                  <c:v>1303528.4130279999</c:v>
                </c:pt>
                <c:pt idx="17">
                  <c:v>1242877.2978049999</c:v>
                </c:pt>
                <c:pt idx="18">
                  <c:v>1219254.770084</c:v>
                </c:pt>
                <c:pt idx="19">
                  <c:v>1263189.489453</c:v>
                </c:pt>
                <c:pt idx="20">
                  <c:v>1574550.2927580001</c:v>
                </c:pt>
                <c:pt idx="21">
                  <c:v>2304060.62677</c:v>
                </c:pt>
                <c:pt idx="22">
                  <c:v>2470371.2858719998</c:v>
                </c:pt>
                <c:pt idx="23">
                  <c:v>2243433.6307339999</c:v>
                </c:pt>
                <c:pt idx="24">
                  <c:v>2720170.983858</c:v>
                </c:pt>
                <c:pt idx="25">
                  <c:v>2576505.2626</c:v>
                </c:pt>
                <c:pt idx="26">
                  <c:v>2752582.7496910002</c:v>
                </c:pt>
                <c:pt idx="27">
                  <c:v>2378500.3076069998</c:v>
                </c:pt>
                <c:pt idx="28">
                  <c:v>2192821.1339449999</c:v>
                </c:pt>
                <c:pt idx="29">
                  <c:v>2654709.0995590002</c:v>
                </c:pt>
                <c:pt idx="30" formatCode="_-* #,##0_-;\-* #,##0_-;_-* &quot;-&quot;??_-;_-@_-">
                  <c:v>2927369.0500000003</c:v>
                </c:pt>
                <c:pt idx="31" formatCode="_-* #,##0_-;\-* #,##0_-;_-* &quot;-&quot;??_-;_-@_-">
                  <c:v>3210606.3100000005</c:v>
                </c:pt>
                <c:pt idx="32" formatCode="_-* #,##0_-;\-* #,##0_-;_-* &quot;-&quot;??_-;_-@_-">
                  <c:v>3333591.4000000004</c:v>
                </c:pt>
                <c:pt idx="33" formatCode="_-* #,##0_-;\-* #,##0_-;_-* &quot;-&quot;??_-;_-@_-">
                  <c:v>2969834.13</c:v>
                </c:pt>
                <c:pt idx="34" formatCode="_-* #,##0_-;\-* #,##0_-;_-* &quot;-&quot;??_-;_-@_-">
                  <c:v>4185577.18</c:v>
                </c:pt>
                <c:pt idx="35" formatCode="_-* #,##0_-;\-* #,##0_-;_-* &quot;-&quot;??_-;_-@_-">
                  <c:v>4000532.42</c:v>
                </c:pt>
                <c:pt idx="36">
                  <c:v>4295082.34</c:v>
                </c:pt>
                <c:pt idx="37">
                  <c:v>4491548.67</c:v>
                </c:pt>
                <c:pt idx="38">
                  <c:v>6139164.6699999999</c:v>
                </c:pt>
                <c:pt idx="39">
                  <c:v>6172103.3899999997</c:v>
                </c:pt>
                <c:pt idx="40">
                  <c:v>6649290.4299999997</c:v>
                </c:pt>
                <c:pt idx="41">
                  <c:v>6961931.1899999995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D-47A7-BE4E-2267B6C4FE23}"/>
            </c:ext>
          </c:extLst>
        </c:ser>
        <c:ser>
          <c:idx val="1"/>
          <c:order val="1"/>
          <c:tx>
            <c:strRef>
              <c:f>'[2022.06. Gráficos para informe de gestión.xlsx]TOTALES CONT y PLAZO Pesos'!$R$7</c:f>
              <c:strCache>
                <c:ptCount val="1"/>
                <c:pt idx="0">
                  <c:v>MAE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Pesos'!$R$8:$R$157</c:f>
              <c:numCache>
                <c:formatCode>_ * #,##0_ ;_ * \-#,##0_ ;_ * "-"??_ ;_ @_ </c:formatCode>
                <c:ptCount val="42"/>
                <c:pt idx="0">
                  <c:v>1161548.6596818001</c:v>
                </c:pt>
                <c:pt idx="1">
                  <c:v>859446.77316900005</c:v>
                </c:pt>
                <c:pt idx="2">
                  <c:v>872129.59571679996</c:v>
                </c:pt>
                <c:pt idx="3">
                  <c:v>1091370.6577142</c:v>
                </c:pt>
                <c:pt idx="4">
                  <c:v>1035302.0868111999</c:v>
                </c:pt>
                <c:pt idx="5">
                  <c:v>1065023.4104165998</c:v>
                </c:pt>
                <c:pt idx="6">
                  <c:v>1146230.9842333095</c:v>
                </c:pt>
                <c:pt idx="7">
                  <c:v>1103190.5737382423</c:v>
                </c:pt>
                <c:pt idx="8">
                  <c:v>262571.97010044183</c:v>
                </c:pt>
                <c:pt idx="9">
                  <c:v>428275.40604592353</c:v>
                </c:pt>
                <c:pt idx="10">
                  <c:v>559324.84146545944</c:v>
                </c:pt>
                <c:pt idx="11">
                  <c:v>414536.84099359997</c:v>
                </c:pt>
                <c:pt idx="12">
                  <c:v>792850.74688448745</c:v>
                </c:pt>
                <c:pt idx="13">
                  <c:v>627190.4504834055</c:v>
                </c:pt>
                <c:pt idx="14">
                  <c:v>580291.13364828122</c:v>
                </c:pt>
                <c:pt idx="15">
                  <c:v>355091.03759180102</c:v>
                </c:pt>
                <c:pt idx="16">
                  <c:v>418654.43559035106</c:v>
                </c:pt>
                <c:pt idx="17">
                  <c:v>362770.82092324138</c:v>
                </c:pt>
                <c:pt idx="18">
                  <c:v>391802.673900667</c:v>
                </c:pt>
                <c:pt idx="19">
                  <c:v>396966.35015154741</c:v>
                </c:pt>
                <c:pt idx="20">
                  <c:v>356558.37807712669</c:v>
                </c:pt>
                <c:pt idx="21">
                  <c:v>584267.88954589795</c:v>
                </c:pt>
                <c:pt idx="22">
                  <c:v>560963.49289869959</c:v>
                </c:pt>
                <c:pt idx="23">
                  <c:v>1191956.5538694018</c:v>
                </c:pt>
                <c:pt idx="24">
                  <c:v>605659.19780270394</c:v>
                </c:pt>
                <c:pt idx="25">
                  <c:v>689177.66650976334</c:v>
                </c:pt>
                <c:pt idx="26">
                  <c:v>799300.66309963225</c:v>
                </c:pt>
                <c:pt idx="27">
                  <c:v>922486.91721655009</c:v>
                </c:pt>
                <c:pt idx="28">
                  <c:v>703261.18112457928</c:v>
                </c:pt>
                <c:pt idx="29">
                  <c:v>870152.11743537104</c:v>
                </c:pt>
                <c:pt idx="30" formatCode="_-* #,##0_-;\-* #,##0_-;_-* &quot;-&quot;??_-;_-@_-">
                  <c:v>888890.54375079053</c:v>
                </c:pt>
                <c:pt idx="31" formatCode="_-* #,##0_-;\-* #,##0_-;_-* &quot;-&quot;??_-;_-@_-">
                  <c:v>1063777.5226040855</c:v>
                </c:pt>
                <c:pt idx="32" formatCode="_-* #,##0_-;\-* #,##0_-;_-* &quot;-&quot;??_-;_-@_-">
                  <c:v>1329071.7445483203</c:v>
                </c:pt>
                <c:pt idx="33" formatCode="_-* #,##0_-;\-* #,##0_-;_-* &quot;-&quot;??_-;_-@_-">
                  <c:v>1225986.8568821801</c:v>
                </c:pt>
                <c:pt idx="34" formatCode="_-* #,##0_-;\-* #,##0_-;_-* &quot;-&quot;??_-;_-@_-">
                  <c:v>1576584.0655090692</c:v>
                </c:pt>
                <c:pt idx="35" formatCode="_-* #,##0_-;\-* #,##0_-;_-* &quot;-&quot;??_-;_-@_-">
                  <c:v>1617513.6660240858</c:v>
                </c:pt>
                <c:pt idx="36">
                  <c:v>1836206.9638545997</c:v>
                </c:pt>
                <c:pt idx="37">
                  <c:v>2106190.0708578001</c:v>
                </c:pt>
                <c:pt idx="38">
                  <c:v>2863928.3462104998</c:v>
                </c:pt>
                <c:pt idx="39">
                  <c:v>2912671.2463585418</c:v>
                </c:pt>
                <c:pt idx="40">
                  <c:v>2937215.0741534759</c:v>
                </c:pt>
                <c:pt idx="41">
                  <c:v>4513080.6439490234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D-47A7-BE4E-2267B6C4FE23}"/>
            </c:ext>
          </c:extLst>
        </c:ser>
        <c:ser>
          <c:idx val="2"/>
          <c:order val="2"/>
          <c:tx>
            <c:strRef>
              <c:f>'[2022.06. Gráficos para informe de gestión.xlsx]TOTALES CONT y PLAZO Pesos'!$S$7</c:f>
              <c:strCache>
                <c:ptCount val="1"/>
                <c:pt idx="0">
                  <c:v>MAV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'[2022.06. Gráficos para informe de gestión.xlsx]TOTALES CONT y PLAZO Pesos'!$A$8:$A$157</c:f>
              <c:numCache>
                <c:formatCode>mmm\-yy</c:formatCode>
                <c:ptCount val="4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</c:numCache>
            </c:numRef>
          </c:cat>
          <c:val>
            <c:numRef>
              <c:f>'[2022.06. Gráficos para informe de gestión.xlsx]TOTALES CONT y PLAZO Pesos'!$S$8:$S$157</c:f>
              <c:numCache>
                <c:formatCode>_ * #,##0_ ;_ * \-#,##0_ ;_ * "-"??_ ;_ @_ </c:formatCode>
                <c:ptCount val="42"/>
                <c:pt idx="0">
                  <c:v>5590.4100000000008</c:v>
                </c:pt>
                <c:pt idx="1">
                  <c:v>5273.0899999999992</c:v>
                </c:pt>
                <c:pt idx="2">
                  <c:v>7299.65</c:v>
                </c:pt>
                <c:pt idx="3">
                  <c:v>7331.3310000000001</c:v>
                </c:pt>
                <c:pt idx="4">
                  <c:v>10036.422499999999</c:v>
                </c:pt>
                <c:pt idx="5">
                  <c:v>9471.307499999999</c:v>
                </c:pt>
                <c:pt idx="6">
                  <c:v>10408.223771528485</c:v>
                </c:pt>
                <c:pt idx="7">
                  <c:v>7003.9434805841356</c:v>
                </c:pt>
                <c:pt idx="8">
                  <c:v>7870.6613968156053</c:v>
                </c:pt>
                <c:pt idx="9">
                  <c:v>10143.232130155455</c:v>
                </c:pt>
                <c:pt idx="10">
                  <c:v>9636.2505537629768</c:v>
                </c:pt>
                <c:pt idx="11">
                  <c:v>12757.123914037798</c:v>
                </c:pt>
                <c:pt idx="12">
                  <c:v>14044.355664168212</c:v>
                </c:pt>
                <c:pt idx="13">
                  <c:v>10183.007657551394</c:v>
                </c:pt>
                <c:pt idx="14">
                  <c:v>10039.671199962715</c:v>
                </c:pt>
                <c:pt idx="15">
                  <c:v>14891.376525919513</c:v>
                </c:pt>
                <c:pt idx="16">
                  <c:v>15194.767303516703</c:v>
                </c:pt>
                <c:pt idx="17">
                  <c:v>19732.490370774027</c:v>
                </c:pt>
                <c:pt idx="18">
                  <c:v>16687.986589424941</c:v>
                </c:pt>
                <c:pt idx="19">
                  <c:v>13126.371510488892</c:v>
                </c:pt>
                <c:pt idx="20">
                  <c:v>15127.683393937383</c:v>
                </c:pt>
                <c:pt idx="21">
                  <c:v>13388.530606783155</c:v>
                </c:pt>
                <c:pt idx="22">
                  <c:v>11298.301090522717</c:v>
                </c:pt>
                <c:pt idx="23">
                  <c:v>16462.79754344932</c:v>
                </c:pt>
                <c:pt idx="24">
                  <c:v>16492.958237289226</c:v>
                </c:pt>
                <c:pt idx="25">
                  <c:v>19696.836052815954</c:v>
                </c:pt>
                <c:pt idx="26">
                  <c:v>23113.399577855555</c:v>
                </c:pt>
                <c:pt idx="27">
                  <c:v>27979.07336044612</c:v>
                </c:pt>
                <c:pt idx="28">
                  <c:v>30035.506019490796</c:v>
                </c:pt>
                <c:pt idx="29">
                  <c:v>35275.650645132046</c:v>
                </c:pt>
                <c:pt idx="30" formatCode="_-* #,##0_-;\-* #,##0_-;_-* &quot;-&quot;??_-;_-@_-">
                  <c:v>27532</c:v>
                </c:pt>
                <c:pt idx="31" formatCode="_-* #,##0_-;\-* #,##0_-;_-* &quot;-&quot;??_-;_-@_-">
                  <c:v>27390</c:v>
                </c:pt>
                <c:pt idx="32" formatCode="_-* #,##0_-;\-* #,##0_-;_-* &quot;-&quot;??_-;_-@_-">
                  <c:v>29228.483901650918</c:v>
                </c:pt>
                <c:pt idx="33" formatCode="_-* #,##0_-;\-* #,##0_-;_-* &quot;-&quot;??_-;_-@_-">
                  <c:v>31968.110106</c:v>
                </c:pt>
                <c:pt idx="34" formatCode="_-* #,##0_-;\-* #,##0_-;_-* &quot;-&quot;??_-;_-@_-">
                  <c:v>31510.386749500001</c:v>
                </c:pt>
                <c:pt idx="35" formatCode="_-* #,##0_-;\-* #,##0_-;_-* &quot;-&quot;??_-;_-@_-">
                  <c:v>31566.706657499999</c:v>
                </c:pt>
                <c:pt idx="36">
                  <c:v>29971.444974000002</c:v>
                </c:pt>
                <c:pt idx="37">
                  <c:v>28987.534278000003</c:v>
                </c:pt>
                <c:pt idx="38">
                  <c:v>43040.060344999998</c:v>
                </c:pt>
                <c:pt idx="39">
                  <c:v>43035.622674999999</c:v>
                </c:pt>
                <c:pt idx="40">
                  <c:v>53074.640588000002</c:v>
                </c:pt>
                <c:pt idx="41">
                  <c:v>56542.210171999999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DD-47A7-BE4E-2267B6C4FE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8024064"/>
        <c:axId val="118025600"/>
      </c:barChart>
      <c:dateAx>
        <c:axId val="118024064"/>
        <c:scaling>
          <c:orientation val="minMax"/>
          <c:min val="4380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8025600"/>
        <c:crosses val="autoZero"/>
        <c:auto val="1"/>
        <c:lblOffset val="100"/>
        <c:baseTimeUnit val="months"/>
      </c:dateAx>
      <c:valAx>
        <c:axId val="1180256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code Sans" pitchFamily="2" charset="0"/>
                <a:ea typeface="+mn-ea"/>
                <a:cs typeface="+mn-cs"/>
              </a:defRPr>
            </a:pPr>
            <a:endParaRPr lang="en-US"/>
          </a:p>
        </c:txPr>
        <c:crossAx val="1180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code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0.38583</cdr:x>
      <cdr:y>0.16042</cdr:y>
    </cdr:from>
    <cdr:to>
      <cdr:x>0.47518</cdr:x>
      <cdr:y>0.25171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4145459" y="664029"/>
          <a:ext cx="959994" cy="377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 sz="1000" b="1">
            <a:latin typeface="Encode Sans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BACD-955A-4330-B00A-C7B3B92F86D6}" type="datetimeFigureOut">
              <a:rPr lang="es-AR" smtClean="0"/>
              <a:t>5/9/2022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0ADAF-88B5-4C44-B099-1A47AAC92C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3662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5187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175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1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296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6078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583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0949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6356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17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30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18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61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19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8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464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20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9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21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307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22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698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24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178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25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1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26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25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13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29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2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30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31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31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60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32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301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33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69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pPr algn="r" defTabSz="928299">
              <a:buClrTx/>
              <a:defRPr/>
            </a:pPr>
            <a:fld id="{5BE28FBF-EBA7-45FA-9329-B7BAB60E30B3}" type="slidenum">
              <a:rPr lang="es-AR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28299">
                <a:buClrTx/>
                <a:defRPr/>
              </a:pPr>
              <a:t>34</a:t>
            </a:fld>
            <a:endParaRPr lang="es-AR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1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065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788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3377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857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840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 lIns="92830" tIns="46415" rIns="92830" bIns="46415"/>
          <a:lstStyle/>
          <a:p>
            <a:fld id="{CB11D3E3-94D9-4A6E-9B57-B4754CFF597F}" type="slidenum">
              <a:rPr lang="es-AR" smtClean="0"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71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4" y="1"/>
            <a:ext cx="9143999" cy="3975906"/>
          </a:xfrm>
          <a:prstGeom prst="rect">
            <a:avLst/>
          </a:prstGeom>
          <a:solidFill>
            <a:srgbClr val="007AB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/>
          </p:nvPr>
        </p:nvSpPr>
        <p:spPr>
          <a:xfrm>
            <a:off x="982681" y="1167594"/>
            <a:ext cx="6979237" cy="540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9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>
          <a:xfrm>
            <a:off x="2777001" y="2895604"/>
            <a:ext cx="3656135" cy="48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47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2"/>
          </p:nvPr>
        </p:nvSpPr>
        <p:spPr>
          <a:xfrm>
            <a:off x="5502570" y="195265"/>
            <a:ext cx="3389389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pic>
        <p:nvPicPr>
          <p:cNvPr id="8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4461961"/>
            <a:ext cx="1868663" cy="5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8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Abadi" panose="020B0604020104020204" pitchFamily="34" charset="0"/>
              </a:rPr>
              <a:t>‹Nº›</a:t>
            </a:fld>
            <a:endParaRPr lang="es-AR" sz="692" dirty="0">
              <a:latin typeface="Abadi" panose="020B0604020104020204" pitchFamily="34" charset="0"/>
            </a:endParaRPr>
          </a:p>
        </p:txBody>
      </p:sp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>
              <a:defRPr sz="166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pic>
        <p:nvPicPr>
          <p:cNvPr id="5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3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sarrol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>
              <a:defRPr sz="166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79717" y="1275166"/>
            <a:ext cx="5117123" cy="2917031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Abadi" panose="020B0604020104020204" pitchFamily="34" charset="0"/>
              </a:rPr>
              <a:t>‹Nº›</a:t>
            </a:fld>
            <a:endParaRPr lang="es-AR" sz="600" dirty="0">
              <a:latin typeface="Abadi" panose="020B0604020104020204" pitchFamily="34" charset="0"/>
            </a:endParaRPr>
          </a:p>
        </p:txBody>
      </p:sp>
      <p:pic>
        <p:nvPicPr>
          <p:cNvPr id="7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5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>
              <a:defRPr sz="166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6209" y="843559"/>
            <a:ext cx="7335028" cy="18850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97100" indent="-1971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47"/>
            </a:lvl1pPr>
            <a:lvl2pPr>
              <a:defRPr sz="1247"/>
            </a:lvl2pPr>
            <a:lvl3pPr>
              <a:defRPr sz="1247"/>
            </a:lvl3pPr>
            <a:lvl4pPr>
              <a:defRPr sz="1247"/>
            </a:lvl4pPr>
            <a:lvl5pPr>
              <a:defRPr sz="1247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AR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Abadi" panose="020B0604020104020204" pitchFamily="34" charset="0"/>
              </a:rPr>
              <a:t>‹Nº›</a:t>
            </a:fld>
            <a:endParaRPr lang="es-AR" sz="600" dirty="0">
              <a:latin typeface="Abadi" panose="020B0604020104020204" pitchFamily="34" charset="0"/>
            </a:endParaRPr>
          </a:p>
        </p:txBody>
      </p:sp>
      <p:pic>
        <p:nvPicPr>
          <p:cNvPr id="6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4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77935" y="2240745"/>
            <a:ext cx="3921667" cy="3907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939">
                <a:solidFill>
                  <a:schemeClr val="bg1"/>
                </a:solidFill>
              </a:defRPr>
            </a:lvl1pPr>
          </a:lstStyle>
          <a:p>
            <a:pPr lvl="0"/>
            <a:endParaRPr lang="es-A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2" y="0"/>
            <a:ext cx="9143998" cy="4444036"/>
          </a:xfrm>
          <a:prstGeom prst="rect">
            <a:avLst/>
          </a:prstGeom>
          <a:solidFill>
            <a:srgbClr val="007AB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>
              <a:solidFill>
                <a:prstClr val="white"/>
              </a:solidFill>
            </a:endParaRPr>
          </a:p>
        </p:txBody>
      </p:sp>
      <p:pic>
        <p:nvPicPr>
          <p:cNvPr id="7" name="Picture 3" descr="Pantallas-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2" y="4444036"/>
            <a:ext cx="1428305" cy="6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 bwMode="gray">
          <a:xfrm>
            <a:off x="0" y="0"/>
            <a:ext cx="9143998" cy="378042"/>
          </a:xfrm>
          <a:prstGeom prst="rect">
            <a:avLst/>
          </a:prstGeom>
          <a:solidFill>
            <a:srgbClr val="4F81BD"/>
          </a:solidFill>
        </p:spPr>
        <p:txBody>
          <a:bodyPr anchor="ctr"/>
          <a:lstStyle>
            <a:lvl1pPr algn="l">
              <a:defRPr sz="16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Abadi" panose="020B0604020104020204" pitchFamily="34" charset="0"/>
              </a:rPr>
              <a:t>‹Nº›</a:t>
            </a:fld>
            <a:endParaRPr lang="es-AR" sz="600" dirty="0">
              <a:latin typeface="Abadi" panose="020B0604020104020204" pitchFamily="34" charset="0"/>
            </a:endParaRPr>
          </a:p>
        </p:txBody>
      </p:sp>
      <p:pic>
        <p:nvPicPr>
          <p:cNvPr id="5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3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8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es-AR" sz="140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/>
          </p:nvPr>
        </p:nvSpPr>
        <p:spPr>
          <a:xfrm>
            <a:off x="982682" y="1167594"/>
            <a:ext cx="6979237" cy="540544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ctr">
              <a:buNone/>
              <a:defRPr sz="22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>
          <a:xfrm>
            <a:off x="2777002" y="2895605"/>
            <a:ext cx="3656135" cy="485775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2"/>
          </p:nvPr>
        </p:nvSpPr>
        <p:spPr>
          <a:xfrm>
            <a:off x="5502570" y="195265"/>
            <a:ext cx="3389389" cy="270272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30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575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 userDrawn="1"/>
        </p:nvSpPr>
        <p:spPr>
          <a:xfrm>
            <a:off x="6499600" y="4936808"/>
            <a:ext cx="1152128" cy="201788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fld id="{112A2081-BC32-4BC8-AF46-5A08CB1273D5}" type="slidenum">
              <a:rPr lang="es-AR" sz="800" smtClean="0"/>
              <a:t>‹Nº›</a:t>
            </a:fld>
            <a:endParaRPr lang="es-AR" sz="800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43" y="4907680"/>
            <a:ext cx="1517797" cy="213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2" name="11 Conector recto"/>
          <p:cNvCxnSpPr/>
          <p:nvPr userDrawn="1"/>
        </p:nvCxnSpPr>
        <p:spPr bwMode="auto">
          <a:xfrm>
            <a:off x="-10342" y="4928012"/>
            <a:ext cx="91401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37AB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5" y="0"/>
            <a:ext cx="9143999" cy="378042"/>
          </a:xfrm>
          <a:prstGeom prst="rect">
            <a:avLst/>
          </a:prstGeom>
          <a:solidFill>
            <a:srgbClr val="037AB5"/>
          </a:solidFill>
        </p:spPr>
        <p:txBody>
          <a:bodyPr lIns="77916" tIns="38958" rIns="77916" bIns="38958"/>
          <a:lstStyle>
            <a:lvl1pPr algn="l"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000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sarrol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 userDrawn="1"/>
        </p:nvSpPr>
        <p:spPr>
          <a:xfrm>
            <a:off x="6499600" y="4936808"/>
            <a:ext cx="1152128" cy="201788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fld id="{112A2081-BC32-4BC8-AF46-5A08CB1273D5}" type="slidenum">
              <a:rPr lang="es-AR" sz="800" smtClean="0"/>
              <a:t>‹Nº›</a:t>
            </a:fld>
            <a:endParaRPr lang="es-AR" sz="800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43" y="4907680"/>
            <a:ext cx="1517797" cy="213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2" name="11 Conector recto"/>
          <p:cNvCxnSpPr/>
          <p:nvPr userDrawn="1"/>
        </p:nvCxnSpPr>
        <p:spPr bwMode="auto">
          <a:xfrm>
            <a:off x="-10342" y="4928012"/>
            <a:ext cx="91401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37AB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5" y="0"/>
            <a:ext cx="9143999" cy="378042"/>
          </a:xfrm>
          <a:prstGeom prst="rect">
            <a:avLst/>
          </a:prstGeom>
          <a:solidFill>
            <a:srgbClr val="037AB5"/>
          </a:solidFill>
        </p:spPr>
        <p:txBody>
          <a:bodyPr lIns="77916" tIns="38958" rIns="77916" bIns="38958"/>
          <a:lstStyle>
            <a:lvl1pPr algn="l"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79718" y="1275167"/>
            <a:ext cx="5117123" cy="2917031"/>
          </a:xfrm>
          <a:prstGeom prst="rect">
            <a:avLst/>
          </a:prstGeom>
        </p:spPr>
        <p:txBody>
          <a:bodyPr lIns="77916" tIns="38958" rIns="77916" bIns="38958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214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43" y="4907680"/>
            <a:ext cx="1517797" cy="213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2" name="11 Conector recto"/>
          <p:cNvCxnSpPr/>
          <p:nvPr userDrawn="1"/>
        </p:nvCxnSpPr>
        <p:spPr bwMode="auto">
          <a:xfrm>
            <a:off x="-10342" y="4928012"/>
            <a:ext cx="91401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37AB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5 CuadroTexto"/>
          <p:cNvSpPr txBox="1"/>
          <p:nvPr userDrawn="1"/>
        </p:nvSpPr>
        <p:spPr>
          <a:xfrm>
            <a:off x="6499600" y="4936808"/>
            <a:ext cx="1152128" cy="201788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ctr"/>
            <a:fld id="{112A2081-BC32-4BC8-AF46-5A08CB1273D5}" type="slidenum">
              <a:rPr lang="es-AR" sz="800" smtClean="0"/>
              <a:t>‹Nº›</a:t>
            </a:fld>
            <a:endParaRPr lang="es-AR" sz="800" dirty="0"/>
          </a:p>
        </p:txBody>
      </p:sp>
      <p:sp>
        <p:nvSpPr>
          <p:cNvPr id="7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5" y="0"/>
            <a:ext cx="9143999" cy="378042"/>
          </a:xfrm>
          <a:prstGeom prst="rect">
            <a:avLst/>
          </a:prstGeom>
          <a:solidFill>
            <a:srgbClr val="037AB5"/>
          </a:solidFill>
        </p:spPr>
        <p:txBody>
          <a:bodyPr lIns="77916" tIns="38958" rIns="77916" bIns="38958"/>
          <a:lstStyle>
            <a:lvl1pPr algn="l"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6209" y="843559"/>
            <a:ext cx="7335028" cy="201254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>
            <a:lvl1pPr marL="223933" indent="-223933">
              <a:spcBef>
                <a:spcPts val="511"/>
              </a:spcBef>
              <a:spcAft>
                <a:spcPts val="511"/>
              </a:spcAft>
              <a:buFont typeface="Wingdings" panose="05000000000000000000" pitchFamily="2" charset="2"/>
              <a:buChar char="§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463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9144000" cy="5143499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77936" y="2240746"/>
            <a:ext cx="3921667" cy="417231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839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Calibri" panose="020F0502020204030204" pitchFamily="34" charset="0"/>
              </a:rPr>
              <a:t>‹Nº›</a:t>
            </a:fld>
            <a:endParaRPr lang="es-AR" sz="600" dirty="0">
              <a:latin typeface="Calibri" panose="020F0502020204030204" pitchFamily="34" charset="0"/>
            </a:endParaRPr>
          </a:p>
        </p:txBody>
      </p:sp>
      <p:sp>
        <p:nvSpPr>
          <p:cNvPr id="6" name="8 Título"/>
          <p:cNvSpPr txBox="1">
            <a:spLocks noChangeAspect="1"/>
          </p:cNvSpPr>
          <p:nvPr userDrawn="1"/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 defTabSz="844042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s-AR" sz="1661" dirty="0"/>
          </a:p>
        </p:txBody>
      </p:sp>
      <p:pic>
        <p:nvPicPr>
          <p:cNvPr id="7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14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4876213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 flipH="1">
            <a:off x="78601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291120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81650" y="3222025"/>
            <a:ext cx="48423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376375" y="940015"/>
            <a:ext cx="50475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Encode Sans"/>
              <a:buNone/>
              <a:defRPr sz="53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39125" y="4554591"/>
            <a:ext cx="2454493" cy="322991"/>
            <a:chOff x="665550" y="4210175"/>
            <a:chExt cx="2090175" cy="275050"/>
          </a:xfrm>
        </p:grpSpPr>
        <p:sp>
          <p:nvSpPr>
            <p:cNvPr id="13" name="Google Shape;13;p2"/>
            <p:cNvSpPr/>
            <p:nvPr/>
          </p:nvSpPr>
          <p:spPr>
            <a:xfrm>
              <a:off x="1567750" y="4237550"/>
              <a:ext cx="76825" cy="98550"/>
            </a:xfrm>
            <a:custGeom>
              <a:avLst/>
              <a:gdLst/>
              <a:ahLst/>
              <a:cxnLst/>
              <a:rect l="l" t="t" r="r" b="b"/>
              <a:pathLst>
                <a:path w="3073" h="3942" extrusionOk="0">
                  <a:moveTo>
                    <a:pt x="1858" y="1"/>
                  </a:moveTo>
                  <a:cubicBezTo>
                    <a:pt x="1286" y="1"/>
                    <a:pt x="834" y="167"/>
                    <a:pt x="500" y="525"/>
                  </a:cubicBezTo>
                  <a:cubicBezTo>
                    <a:pt x="167" y="882"/>
                    <a:pt x="0" y="1358"/>
                    <a:pt x="0" y="1977"/>
                  </a:cubicBezTo>
                  <a:cubicBezTo>
                    <a:pt x="0" y="2584"/>
                    <a:pt x="167" y="3061"/>
                    <a:pt x="500" y="3418"/>
                  </a:cubicBezTo>
                  <a:cubicBezTo>
                    <a:pt x="834" y="3763"/>
                    <a:pt x="1286" y="3942"/>
                    <a:pt x="1858" y="3942"/>
                  </a:cubicBezTo>
                  <a:cubicBezTo>
                    <a:pt x="2084" y="3942"/>
                    <a:pt x="2298" y="3918"/>
                    <a:pt x="2501" y="3858"/>
                  </a:cubicBezTo>
                  <a:cubicBezTo>
                    <a:pt x="2703" y="3787"/>
                    <a:pt x="2893" y="3704"/>
                    <a:pt x="3072" y="3573"/>
                  </a:cubicBezTo>
                  <a:lnTo>
                    <a:pt x="3072" y="3037"/>
                  </a:lnTo>
                  <a:cubicBezTo>
                    <a:pt x="2905" y="3203"/>
                    <a:pt x="2715" y="3323"/>
                    <a:pt x="2512" y="3406"/>
                  </a:cubicBezTo>
                  <a:cubicBezTo>
                    <a:pt x="2322" y="3477"/>
                    <a:pt x="2120" y="3525"/>
                    <a:pt x="1893" y="3525"/>
                  </a:cubicBezTo>
                  <a:cubicBezTo>
                    <a:pt x="1453" y="3525"/>
                    <a:pt x="1119" y="3394"/>
                    <a:pt x="893" y="3120"/>
                  </a:cubicBezTo>
                  <a:cubicBezTo>
                    <a:pt x="667" y="2858"/>
                    <a:pt x="548" y="2477"/>
                    <a:pt x="548" y="1977"/>
                  </a:cubicBezTo>
                  <a:cubicBezTo>
                    <a:pt x="548" y="1465"/>
                    <a:pt x="667" y="1084"/>
                    <a:pt x="893" y="822"/>
                  </a:cubicBezTo>
                  <a:cubicBezTo>
                    <a:pt x="1119" y="548"/>
                    <a:pt x="1453" y="417"/>
                    <a:pt x="1893" y="417"/>
                  </a:cubicBezTo>
                  <a:cubicBezTo>
                    <a:pt x="2120" y="417"/>
                    <a:pt x="2322" y="465"/>
                    <a:pt x="2512" y="536"/>
                  </a:cubicBezTo>
                  <a:cubicBezTo>
                    <a:pt x="2715" y="620"/>
                    <a:pt x="2905" y="739"/>
                    <a:pt x="3072" y="906"/>
                  </a:cubicBezTo>
                  <a:lnTo>
                    <a:pt x="3072" y="358"/>
                  </a:lnTo>
                  <a:cubicBezTo>
                    <a:pt x="2893" y="239"/>
                    <a:pt x="2703" y="144"/>
                    <a:pt x="2501" y="84"/>
                  </a:cubicBezTo>
                  <a:cubicBezTo>
                    <a:pt x="2310" y="25"/>
                    <a:pt x="2096" y="1"/>
                    <a:pt x="1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59125" y="4261075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8" y="893"/>
                    <a:pt x="2120" y="1167"/>
                    <a:pt x="2120" y="1500"/>
                  </a:cubicBezTo>
                  <a:cubicBezTo>
                    <a:pt x="2120" y="1846"/>
                    <a:pt x="2048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43"/>
                    <a:pt x="346" y="405"/>
                  </a:cubicBezTo>
                  <a:cubicBezTo>
                    <a:pt x="108" y="667"/>
                    <a:pt x="0" y="1036"/>
                    <a:pt x="0" y="1500"/>
                  </a:cubicBezTo>
                  <a:cubicBezTo>
                    <a:pt x="0" y="1977"/>
                    <a:pt x="108" y="2334"/>
                    <a:pt x="346" y="2608"/>
                  </a:cubicBezTo>
                  <a:cubicBezTo>
                    <a:pt x="572" y="2870"/>
                    <a:pt x="893" y="3001"/>
                    <a:pt x="1310" y="3001"/>
                  </a:cubicBezTo>
                  <a:cubicBezTo>
                    <a:pt x="1715" y="3001"/>
                    <a:pt x="2036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6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3350" y="4261075"/>
              <a:ext cx="104225" cy="73250"/>
            </a:xfrm>
            <a:custGeom>
              <a:avLst/>
              <a:gdLst/>
              <a:ahLst/>
              <a:cxnLst/>
              <a:rect l="l" t="t" r="r" b="b"/>
              <a:pathLst>
                <a:path w="4169" h="2930" extrusionOk="0">
                  <a:moveTo>
                    <a:pt x="1394" y="0"/>
                  </a:moveTo>
                  <a:cubicBezTo>
                    <a:pt x="1192" y="0"/>
                    <a:pt x="1013" y="48"/>
                    <a:pt x="858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9" y="822"/>
                    <a:pt x="691" y="655"/>
                  </a:cubicBezTo>
                  <a:cubicBezTo>
                    <a:pt x="822" y="500"/>
                    <a:pt x="1013" y="417"/>
                    <a:pt x="1251" y="417"/>
                  </a:cubicBezTo>
                  <a:cubicBezTo>
                    <a:pt x="1453" y="417"/>
                    <a:pt x="1608" y="477"/>
                    <a:pt x="1704" y="608"/>
                  </a:cubicBezTo>
                  <a:cubicBezTo>
                    <a:pt x="1799" y="738"/>
                    <a:pt x="1846" y="941"/>
                    <a:pt x="1846" y="1227"/>
                  </a:cubicBezTo>
                  <a:lnTo>
                    <a:pt x="1846" y="2929"/>
                  </a:lnTo>
                  <a:lnTo>
                    <a:pt x="2323" y="2929"/>
                  </a:lnTo>
                  <a:lnTo>
                    <a:pt x="2323" y="1310"/>
                  </a:lnTo>
                  <a:cubicBezTo>
                    <a:pt x="2323" y="1036"/>
                    <a:pt x="2394" y="822"/>
                    <a:pt x="2537" y="655"/>
                  </a:cubicBezTo>
                  <a:cubicBezTo>
                    <a:pt x="2680" y="488"/>
                    <a:pt x="2870" y="417"/>
                    <a:pt x="3108" y="417"/>
                  </a:cubicBezTo>
                  <a:cubicBezTo>
                    <a:pt x="3311" y="417"/>
                    <a:pt x="3454" y="477"/>
                    <a:pt x="3549" y="608"/>
                  </a:cubicBezTo>
                  <a:cubicBezTo>
                    <a:pt x="3656" y="750"/>
                    <a:pt x="3704" y="953"/>
                    <a:pt x="3704" y="1227"/>
                  </a:cubicBezTo>
                  <a:lnTo>
                    <a:pt x="3704" y="2929"/>
                  </a:lnTo>
                  <a:lnTo>
                    <a:pt x="4168" y="2929"/>
                  </a:lnTo>
                  <a:lnTo>
                    <a:pt x="4168" y="1203"/>
                  </a:lnTo>
                  <a:cubicBezTo>
                    <a:pt x="4168" y="822"/>
                    <a:pt x="4085" y="524"/>
                    <a:pt x="3930" y="322"/>
                  </a:cubicBezTo>
                  <a:cubicBezTo>
                    <a:pt x="3763" y="107"/>
                    <a:pt x="3537" y="0"/>
                    <a:pt x="3239" y="0"/>
                  </a:cubicBezTo>
                  <a:cubicBezTo>
                    <a:pt x="3013" y="0"/>
                    <a:pt x="2823" y="60"/>
                    <a:pt x="2668" y="155"/>
                  </a:cubicBezTo>
                  <a:cubicBezTo>
                    <a:pt x="2501" y="262"/>
                    <a:pt x="2358" y="417"/>
                    <a:pt x="2239" y="619"/>
                  </a:cubicBezTo>
                  <a:cubicBezTo>
                    <a:pt x="2168" y="417"/>
                    <a:pt x="2061" y="274"/>
                    <a:pt x="1918" y="167"/>
                  </a:cubicBezTo>
                  <a:cubicBezTo>
                    <a:pt x="1775" y="60"/>
                    <a:pt x="1596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71050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02000" y="4261075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84"/>
                    <a:pt x="311" y="227"/>
                  </a:cubicBezTo>
                  <a:cubicBezTo>
                    <a:pt x="120" y="369"/>
                    <a:pt x="25" y="584"/>
                    <a:pt x="25" y="846"/>
                  </a:cubicBezTo>
                  <a:cubicBezTo>
                    <a:pt x="25" y="1072"/>
                    <a:pt x="84" y="1239"/>
                    <a:pt x="215" y="1370"/>
                  </a:cubicBezTo>
                  <a:cubicBezTo>
                    <a:pt x="346" y="1500"/>
                    <a:pt x="549" y="1584"/>
                    <a:pt x="846" y="1655"/>
                  </a:cubicBezTo>
                  <a:lnTo>
                    <a:pt x="1013" y="1691"/>
                  </a:lnTo>
                  <a:cubicBezTo>
                    <a:pt x="1299" y="1751"/>
                    <a:pt x="1489" y="1822"/>
                    <a:pt x="1573" y="1881"/>
                  </a:cubicBezTo>
                  <a:cubicBezTo>
                    <a:pt x="1656" y="1953"/>
                    <a:pt x="1704" y="2048"/>
                    <a:pt x="1704" y="2179"/>
                  </a:cubicBezTo>
                  <a:cubicBezTo>
                    <a:pt x="1704" y="2310"/>
                    <a:pt x="1644" y="2417"/>
                    <a:pt x="1525" y="2501"/>
                  </a:cubicBezTo>
                  <a:cubicBezTo>
                    <a:pt x="1406" y="2572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48"/>
                  </a:cubicBezTo>
                  <a:cubicBezTo>
                    <a:pt x="346" y="2501"/>
                    <a:pt x="180" y="2429"/>
                    <a:pt x="1" y="2346"/>
                  </a:cubicBezTo>
                  <a:lnTo>
                    <a:pt x="1" y="2822"/>
                  </a:lnTo>
                  <a:cubicBezTo>
                    <a:pt x="180" y="2882"/>
                    <a:pt x="358" y="2929"/>
                    <a:pt x="525" y="2953"/>
                  </a:cubicBezTo>
                  <a:cubicBezTo>
                    <a:pt x="692" y="2989"/>
                    <a:pt x="846" y="3001"/>
                    <a:pt x="1001" y="3001"/>
                  </a:cubicBezTo>
                  <a:cubicBezTo>
                    <a:pt x="1370" y="3001"/>
                    <a:pt x="1656" y="2929"/>
                    <a:pt x="1870" y="2774"/>
                  </a:cubicBezTo>
                  <a:cubicBezTo>
                    <a:pt x="2073" y="2620"/>
                    <a:pt x="2180" y="2405"/>
                    <a:pt x="2180" y="2143"/>
                  </a:cubicBezTo>
                  <a:cubicBezTo>
                    <a:pt x="2180" y="1905"/>
                    <a:pt x="2108" y="1727"/>
                    <a:pt x="1965" y="1596"/>
                  </a:cubicBezTo>
                  <a:cubicBezTo>
                    <a:pt x="1835" y="1465"/>
                    <a:pt x="1596" y="1370"/>
                    <a:pt x="1263" y="1298"/>
                  </a:cubicBezTo>
                  <a:lnTo>
                    <a:pt x="1096" y="1262"/>
                  </a:lnTo>
                  <a:cubicBezTo>
                    <a:pt x="846" y="1203"/>
                    <a:pt x="680" y="1143"/>
                    <a:pt x="596" y="1084"/>
                  </a:cubicBezTo>
                  <a:cubicBezTo>
                    <a:pt x="513" y="1024"/>
                    <a:pt x="477" y="941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2" y="393"/>
                    <a:pt x="1168" y="393"/>
                  </a:cubicBezTo>
                  <a:cubicBezTo>
                    <a:pt x="1323" y="393"/>
                    <a:pt x="1477" y="417"/>
                    <a:pt x="1620" y="453"/>
                  </a:cubicBezTo>
                  <a:cubicBezTo>
                    <a:pt x="1763" y="488"/>
                    <a:pt x="1894" y="536"/>
                    <a:pt x="2025" y="608"/>
                  </a:cubicBezTo>
                  <a:lnTo>
                    <a:pt x="2025" y="155"/>
                  </a:lnTo>
                  <a:cubicBezTo>
                    <a:pt x="1906" y="107"/>
                    <a:pt x="1763" y="72"/>
                    <a:pt x="1608" y="48"/>
                  </a:cubicBezTo>
                  <a:cubicBezTo>
                    <a:pt x="1454" y="24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75225" y="4235175"/>
              <a:ext cx="11950" cy="99150"/>
            </a:xfrm>
            <a:custGeom>
              <a:avLst/>
              <a:gdLst/>
              <a:ahLst/>
              <a:cxnLst/>
              <a:rect l="l" t="t" r="r" b="b"/>
              <a:pathLst>
                <a:path w="478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77" y="596"/>
                  </a:lnTo>
                  <a:lnTo>
                    <a:pt x="477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77" y="3965"/>
                  </a:lnTo>
                  <a:lnTo>
                    <a:pt x="477" y="1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06500" y="4229825"/>
              <a:ext cx="65500" cy="106275"/>
            </a:xfrm>
            <a:custGeom>
              <a:avLst/>
              <a:gdLst/>
              <a:ahLst/>
              <a:cxnLst/>
              <a:rect l="l" t="t" r="r" b="b"/>
              <a:pathLst>
                <a:path w="2620" h="4251" extrusionOk="0">
                  <a:moveTo>
                    <a:pt x="1655" y="0"/>
                  </a:moveTo>
                  <a:lnTo>
                    <a:pt x="953" y="965"/>
                  </a:lnTo>
                  <a:lnTo>
                    <a:pt x="1334" y="965"/>
                  </a:lnTo>
                  <a:lnTo>
                    <a:pt x="2167" y="0"/>
                  </a:lnTo>
                  <a:close/>
                  <a:moveTo>
                    <a:pt x="1310" y="1655"/>
                  </a:moveTo>
                  <a:cubicBezTo>
                    <a:pt x="1560" y="1655"/>
                    <a:pt x="1750" y="1750"/>
                    <a:pt x="1905" y="1953"/>
                  </a:cubicBezTo>
                  <a:cubicBezTo>
                    <a:pt x="2048" y="2143"/>
                    <a:pt x="2119" y="2417"/>
                    <a:pt x="2119" y="2750"/>
                  </a:cubicBezTo>
                  <a:cubicBezTo>
                    <a:pt x="2119" y="3096"/>
                    <a:pt x="2048" y="3358"/>
                    <a:pt x="1905" y="3560"/>
                  </a:cubicBezTo>
                  <a:cubicBezTo>
                    <a:pt x="1750" y="3763"/>
                    <a:pt x="1560" y="3858"/>
                    <a:pt x="1310" y="3858"/>
                  </a:cubicBezTo>
                  <a:cubicBezTo>
                    <a:pt x="1048" y="3858"/>
                    <a:pt x="857" y="3763"/>
                    <a:pt x="703" y="3560"/>
                  </a:cubicBezTo>
                  <a:cubicBezTo>
                    <a:pt x="560" y="3370"/>
                    <a:pt x="488" y="3096"/>
                    <a:pt x="488" y="2750"/>
                  </a:cubicBezTo>
                  <a:cubicBezTo>
                    <a:pt x="488" y="2417"/>
                    <a:pt x="560" y="2143"/>
                    <a:pt x="714" y="1953"/>
                  </a:cubicBezTo>
                  <a:cubicBezTo>
                    <a:pt x="857" y="1750"/>
                    <a:pt x="1060" y="1655"/>
                    <a:pt x="1310" y="1655"/>
                  </a:cubicBezTo>
                  <a:close/>
                  <a:moveTo>
                    <a:pt x="1310" y="1250"/>
                  </a:moveTo>
                  <a:cubicBezTo>
                    <a:pt x="893" y="1250"/>
                    <a:pt x="572" y="1393"/>
                    <a:pt x="345" y="1655"/>
                  </a:cubicBezTo>
                  <a:cubicBezTo>
                    <a:pt x="107" y="1917"/>
                    <a:pt x="0" y="2286"/>
                    <a:pt x="0" y="2750"/>
                  </a:cubicBezTo>
                  <a:cubicBezTo>
                    <a:pt x="0" y="3227"/>
                    <a:pt x="107" y="3584"/>
                    <a:pt x="345" y="3858"/>
                  </a:cubicBezTo>
                  <a:cubicBezTo>
                    <a:pt x="572" y="4120"/>
                    <a:pt x="893" y="4251"/>
                    <a:pt x="1310" y="4251"/>
                  </a:cubicBezTo>
                  <a:cubicBezTo>
                    <a:pt x="1715" y="4251"/>
                    <a:pt x="2036" y="4120"/>
                    <a:pt x="2262" y="3858"/>
                  </a:cubicBezTo>
                  <a:cubicBezTo>
                    <a:pt x="2500" y="3584"/>
                    <a:pt x="2619" y="3227"/>
                    <a:pt x="2619" y="2750"/>
                  </a:cubicBezTo>
                  <a:cubicBezTo>
                    <a:pt x="2619" y="2286"/>
                    <a:pt x="2500" y="1917"/>
                    <a:pt x="2262" y="1655"/>
                  </a:cubicBezTo>
                  <a:cubicBezTo>
                    <a:pt x="2036" y="1393"/>
                    <a:pt x="1715" y="1250"/>
                    <a:pt x="1310" y="1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9072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4" y="0"/>
                  </a:moveTo>
                  <a:cubicBezTo>
                    <a:pt x="1203" y="0"/>
                    <a:pt x="1024" y="48"/>
                    <a:pt x="870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8" y="822"/>
                    <a:pt x="691" y="655"/>
                  </a:cubicBezTo>
                  <a:cubicBezTo>
                    <a:pt x="846" y="488"/>
                    <a:pt x="1036" y="417"/>
                    <a:pt x="1298" y="417"/>
                  </a:cubicBezTo>
                  <a:cubicBezTo>
                    <a:pt x="1501" y="417"/>
                    <a:pt x="1667" y="477"/>
                    <a:pt x="1763" y="619"/>
                  </a:cubicBezTo>
                  <a:cubicBezTo>
                    <a:pt x="1870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4" y="2929"/>
                  </a:lnTo>
                  <a:lnTo>
                    <a:pt x="2394" y="1203"/>
                  </a:lnTo>
                  <a:cubicBezTo>
                    <a:pt x="2394" y="810"/>
                    <a:pt x="2310" y="512"/>
                    <a:pt x="2144" y="310"/>
                  </a:cubicBezTo>
                  <a:cubicBezTo>
                    <a:pt x="1977" y="107"/>
                    <a:pt x="1727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16050" y="4239050"/>
              <a:ext cx="72050" cy="95275"/>
            </a:xfrm>
            <a:custGeom>
              <a:avLst/>
              <a:gdLst/>
              <a:ahLst/>
              <a:cxnLst/>
              <a:rect l="l" t="t" r="r" b="b"/>
              <a:pathLst>
                <a:path w="2882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500" y="3810"/>
                  </a:lnTo>
                  <a:lnTo>
                    <a:pt x="500" y="631"/>
                  </a:lnTo>
                  <a:lnTo>
                    <a:pt x="2191" y="3810"/>
                  </a:lnTo>
                  <a:lnTo>
                    <a:pt x="2881" y="3810"/>
                  </a:lnTo>
                  <a:lnTo>
                    <a:pt x="2881" y="0"/>
                  </a:lnTo>
                  <a:lnTo>
                    <a:pt x="2381" y="0"/>
                  </a:lnTo>
                  <a:lnTo>
                    <a:pt x="2381" y="3191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08900" y="4261075"/>
              <a:ext cx="60150" cy="75025"/>
            </a:xfrm>
            <a:custGeom>
              <a:avLst/>
              <a:gdLst/>
              <a:ahLst/>
              <a:cxnLst/>
              <a:rect l="l" t="t" r="r" b="b"/>
              <a:pathLst>
                <a:path w="2406" h="3001" extrusionOk="0">
                  <a:moveTo>
                    <a:pt x="1942" y="1489"/>
                  </a:moveTo>
                  <a:lnTo>
                    <a:pt x="1942" y="1596"/>
                  </a:lnTo>
                  <a:cubicBezTo>
                    <a:pt x="1942" y="1905"/>
                    <a:pt x="1858" y="2155"/>
                    <a:pt x="1703" y="2334"/>
                  </a:cubicBezTo>
                  <a:cubicBezTo>
                    <a:pt x="1549" y="2524"/>
                    <a:pt x="1334" y="2608"/>
                    <a:pt x="1072" y="2608"/>
                  </a:cubicBezTo>
                  <a:cubicBezTo>
                    <a:pt x="894" y="2608"/>
                    <a:pt x="739" y="2560"/>
                    <a:pt x="632" y="2465"/>
                  </a:cubicBezTo>
                  <a:cubicBezTo>
                    <a:pt x="525" y="2370"/>
                    <a:pt x="465" y="2239"/>
                    <a:pt x="465" y="2072"/>
                  </a:cubicBezTo>
                  <a:cubicBezTo>
                    <a:pt x="465" y="1858"/>
                    <a:pt x="537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80" y="0"/>
                  </a:moveTo>
                  <a:cubicBezTo>
                    <a:pt x="1025" y="0"/>
                    <a:pt x="870" y="24"/>
                    <a:pt x="703" y="60"/>
                  </a:cubicBezTo>
                  <a:cubicBezTo>
                    <a:pt x="548" y="84"/>
                    <a:pt x="382" y="143"/>
                    <a:pt x="203" y="203"/>
                  </a:cubicBezTo>
                  <a:lnTo>
                    <a:pt x="203" y="643"/>
                  </a:lnTo>
                  <a:cubicBezTo>
                    <a:pt x="346" y="560"/>
                    <a:pt x="501" y="500"/>
                    <a:pt x="656" y="465"/>
                  </a:cubicBezTo>
                  <a:cubicBezTo>
                    <a:pt x="810" y="417"/>
                    <a:pt x="965" y="405"/>
                    <a:pt x="1132" y="405"/>
                  </a:cubicBezTo>
                  <a:cubicBezTo>
                    <a:pt x="1382" y="405"/>
                    <a:pt x="1584" y="465"/>
                    <a:pt x="1727" y="584"/>
                  </a:cubicBezTo>
                  <a:cubicBezTo>
                    <a:pt x="1870" y="703"/>
                    <a:pt x="1942" y="869"/>
                    <a:pt x="1942" y="1084"/>
                  </a:cubicBezTo>
                  <a:lnTo>
                    <a:pt x="1942" y="1131"/>
                  </a:lnTo>
                  <a:lnTo>
                    <a:pt x="1287" y="1131"/>
                  </a:lnTo>
                  <a:cubicBezTo>
                    <a:pt x="858" y="1131"/>
                    <a:pt x="537" y="1215"/>
                    <a:pt x="322" y="1370"/>
                  </a:cubicBezTo>
                  <a:cubicBezTo>
                    <a:pt x="108" y="1536"/>
                    <a:pt x="1" y="1774"/>
                    <a:pt x="1" y="2096"/>
                  </a:cubicBezTo>
                  <a:cubicBezTo>
                    <a:pt x="1" y="2370"/>
                    <a:pt x="84" y="2596"/>
                    <a:pt x="251" y="2763"/>
                  </a:cubicBezTo>
                  <a:cubicBezTo>
                    <a:pt x="429" y="2917"/>
                    <a:pt x="656" y="3001"/>
                    <a:pt x="953" y="3001"/>
                  </a:cubicBezTo>
                  <a:cubicBezTo>
                    <a:pt x="1180" y="3001"/>
                    <a:pt x="1382" y="2965"/>
                    <a:pt x="1537" y="2882"/>
                  </a:cubicBezTo>
                  <a:cubicBezTo>
                    <a:pt x="1703" y="2798"/>
                    <a:pt x="1834" y="2667"/>
                    <a:pt x="1942" y="2501"/>
                  </a:cubicBezTo>
                  <a:lnTo>
                    <a:pt x="1942" y="2929"/>
                  </a:lnTo>
                  <a:lnTo>
                    <a:pt x="2406" y="2929"/>
                  </a:lnTo>
                  <a:lnTo>
                    <a:pt x="2406" y="1298"/>
                  </a:lnTo>
                  <a:cubicBezTo>
                    <a:pt x="2406" y="869"/>
                    <a:pt x="2311" y="536"/>
                    <a:pt x="2108" y="322"/>
                  </a:cubicBezTo>
                  <a:cubicBezTo>
                    <a:pt x="1894" y="107"/>
                    <a:pt x="1596" y="0"/>
                    <a:pt x="1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8075" y="4261075"/>
              <a:ext cx="56600" cy="75025"/>
            </a:xfrm>
            <a:custGeom>
              <a:avLst/>
              <a:gdLst/>
              <a:ahLst/>
              <a:cxnLst/>
              <a:rect l="l" t="t" r="r" b="b"/>
              <a:pathLst>
                <a:path w="2264" h="3001" extrusionOk="0">
                  <a:moveTo>
                    <a:pt x="1442" y="0"/>
                  </a:moveTo>
                  <a:cubicBezTo>
                    <a:pt x="1001" y="0"/>
                    <a:pt x="644" y="143"/>
                    <a:pt x="394" y="405"/>
                  </a:cubicBezTo>
                  <a:cubicBezTo>
                    <a:pt x="132" y="667"/>
                    <a:pt x="1" y="1036"/>
                    <a:pt x="1" y="1500"/>
                  </a:cubicBezTo>
                  <a:cubicBezTo>
                    <a:pt x="1" y="1965"/>
                    <a:pt x="132" y="2322"/>
                    <a:pt x="382" y="2596"/>
                  </a:cubicBezTo>
                  <a:cubicBezTo>
                    <a:pt x="644" y="2870"/>
                    <a:pt x="977" y="3001"/>
                    <a:pt x="1406" y="3001"/>
                  </a:cubicBezTo>
                  <a:cubicBezTo>
                    <a:pt x="1572" y="3001"/>
                    <a:pt x="1715" y="2989"/>
                    <a:pt x="1858" y="2953"/>
                  </a:cubicBezTo>
                  <a:cubicBezTo>
                    <a:pt x="2001" y="2929"/>
                    <a:pt x="2132" y="2882"/>
                    <a:pt x="2263" y="2822"/>
                  </a:cubicBezTo>
                  <a:lnTo>
                    <a:pt x="2263" y="2382"/>
                  </a:lnTo>
                  <a:cubicBezTo>
                    <a:pt x="2132" y="2465"/>
                    <a:pt x="2001" y="2513"/>
                    <a:pt x="1870" y="2548"/>
                  </a:cubicBezTo>
                  <a:cubicBezTo>
                    <a:pt x="1727" y="2584"/>
                    <a:pt x="1596" y="2608"/>
                    <a:pt x="1465" y="2608"/>
                  </a:cubicBezTo>
                  <a:cubicBezTo>
                    <a:pt x="1156" y="2608"/>
                    <a:pt x="918" y="2513"/>
                    <a:pt x="751" y="2322"/>
                  </a:cubicBezTo>
                  <a:cubicBezTo>
                    <a:pt x="584" y="2120"/>
                    <a:pt x="501" y="1858"/>
                    <a:pt x="501" y="1500"/>
                  </a:cubicBezTo>
                  <a:cubicBezTo>
                    <a:pt x="501" y="1155"/>
                    <a:pt x="584" y="881"/>
                    <a:pt x="751" y="691"/>
                  </a:cubicBezTo>
                  <a:cubicBezTo>
                    <a:pt x="918" y="500"/>
                    <a:pt x="1156" y="405"/>
                    <a:pt x="1465" y="405"/>
                  </a:cubicBezTo>
                  <a:cubicBezTo>
                    <a:pt x="1596" y="405"/>
                    <a:pt x="1727" y="417"/>
                    <a:pt x="1870" y="465"/>
                  </a:cubicBezTo>
                  <a:cubicBezTo>
                    <a:pt x="2001" y="500"/>
                    <a:pt x="2132" y="548"/>
                    <a:pt x="2263" y="619"/>
                  </a:cubicBezTo>
                  <a:lnTo>
                    <a:pt x="2263" y="179"/>
                  </a:lnTo>
                  <a:cubicBezTo>
                    <a:pt x="2132" y="119"/>
                    <a:pt x="2001" y="84"/>
                    <a:pt x="1870" y="48"/>
                  </a:cubicBezTo>
                  <a:cubicBezTo>
                    <a:pt x="1727" y="24"/>
                    <a:pt x="1584" y="0"/>
                    <a:pt x="1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65175" y="4235175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96425" y="4261075"/>
              <a:ext cx="65525" cy="75025"/>
            </a:xfrm>
            <a:custGeom>
              <a:avLst/>
              <a:gdLst/>
              <a:ahLst/>
              <a:cxnLst/>
              <a:rect l="l" t="t" r="r" b="b"/>
              <a:pathLst>
                <a:path w="2621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9" y="893"/>
                    <a:pt x="2120" y="1167"/>
                    <a:pt x="2120" y="1500"/>
                  </a:cubicBezTo>
                  <a:cubicBezTo>
                    <a:pt x="2120" y="1846"/>
                    <a:pt x="2049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4" y="0"/>
                    <a:pt x="572" y="143"/>
                    <a:pt x="346" y="405"/>
                  </a:cubicBezTo>
                  <a:cubicBezTo>
                    <a:pt x="108" y="667"/>
                    <a:pt x="1" y="1036"/>
                    <a:pt x="1" y="1500"/>
                  </a:cubicBezTo>
                  <a:cubicBezTo>
                    <a:pt x="1" y="1977"/>
                    <a:pt x="108" y="2334"/>
                    <a:pt x="346" y="2608"/>
                  </a:cubicBezTo>
                  <a:cubicBezTo>
                    <a:pt x="572" y="2870"/>
                    <a:pt x="894" y="3001"/>
                    <a:pt x="1310" y="3001"/>
                  </a:cubicBezTo>
                  <a:cubicBezTo>
                    <a:pt x="1715" y="3001"/>
                    <a:pt x="2037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7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8067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3" y="0"/>
                  </a:moveTo>
                  <a:cubicBezTo>
                    <a:pt x="1203" y="0"/>
                    <a:pt x="1024" y="48"/>
                    <a:pt x="869" y="131"/>
                  </a:cubicBezTo>
                  <a:cubicBezTo>
                    <a:pt x="715" y="215"/>
                    <a:pt x="584" y="346"/>
                    <a:pt x="476" y="512"/>
                  </a:cubicBezTo>
                  <a:lnTo>
                    <a:pt x="476" y="72"/>
                  </a:lnTo>
                  <a:lnTo>
                    <a:pt x="0" y="72"/>
                  </a:lnTo>
                  <a:lnTo>
                    <a:pt x="0" y="2929"/>
                  </a:lnTo>
                  <a:lnTo>
                    <a:pt x="476" y="2929"/>
                  </a:lnTo>
                  <a:lnTo>
                    <a:pt x="476" y="1310"/>
                  </a:lnTo>
                  <a:cubicBezTo>
                    <a:pt x="476" y="1036"/>
                    <a:pt x="548" y="822"/>
                    <a:pt x="691" y="655"/>
                  </a:cubicBezTo>
                  <a:cubicBezTo>
                    <a:pt x="834" y="488"/>
                    <a:pt x="1036" y="417"/>
                    <a:pt x="1298" y="417"/>
                  </a:cubicBezTo>
                  <a:cubicBezTo>
                    <a:pt x="1500" y="417"/>
                    <a:pt x="1655" y="477"/>
                    <a:pt x="1762" y="619"/>
                  </a:cubicBezTo>
                  <a:cubicBezTo>
                    <a:pt x="1869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3" y="2929"/>
                  </a:lnTo>
                  <a:lnTo>
                    <a:pt x="2393" y="1203"/>
                  </a:lnTo>
                  <a:cubicBezTo>
                    <a:pt x="2393" y="810"/>
                    <a:pt x="2310" y="512"/>
                    <a:pt x="2143" y="310"/>
                  </a:cubicBezTo>
                  <a:cubicBezTo>
                    <a:pt x="1977" y="107"/>
                    <a:pt x="1727" y="0"/>
                    <a:pt x="1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59550" y="4261075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9"/>
                  </a:moveTo>
                  <a:lnTo>
                    <a:pt x="1941" y="1596"/>
                  </a:lnTo>
                  <a:cubicBezTo>
                    <a:pt x="1941" y="1905"/>
                    <a:pt x="1858" y="2155"/>
                    <a:pt x="1703" y="2334"/>
                  </a:cubicBezTo>
                  <a:cubicBezTo>
                    <a:pt x="1548" y="2524"/>
                    <a:pt x="1346" y="2608"/>
                    <a:pt x="1084" y="2608"/>
                  </a:cubicBezTo>
                  <a:cubicBezTo>
                    <a:pt x="893" y="2608"/>
                    <a:pt x="739" y="2560"/>
                    <a:pt x="631" y="2465"/>
                  </a:cubicBezTo>
                  <a:cubicBezTo>
                    <a:pt x="524" y="2370"/>
                    <a:pt x="465" y="2239"/>
                    <a:pt x="465" y="2072"/>
                  </a:cubicBezTo>
                  <a:cubicBezTo>
                    <a:pt x="465" y="1858"/>
                    <a:pt x="548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79" y="0"/>
                  </a:moveTo>
                  <a:cubicBezTo>
                    <a:pt x="1024" y="0"/>
                    <a:pt x="870" y="24"/>
                    <a:pt x="715" y="60"/>
                  </a:cubicBezTo>
                  <a:cubicBezTo>
                    <a:pt x="548" y="84"/>
                    <a:pt x="381" y="143"/>
                    <a:pt x="215" y="203"/>
                  </a:cubicBezTo>
                  <a:lnTo>
                    <a:pt x="215" y="643"/>
                  </a:lnTo>
                  <a:cubicBezTo>
                    <a:pt x="358" y="560"/>
                    <a:pt x="500" y="500"/>
                    <a:pt x="655" y="465"/>
                  </a:cubicBezTo>
                  <a:cubicBezTo>
                    <a:pt x="810" y="417"/>
                    <a:pt x="965" y="405"/>
                    <a:pt x="1131" y="405"/>
                  </a:cubicBezTo>
                  <a:cubicBezTo>
                    <a:pt x="1393" y="405"/>
                    <a:pt x="1584" y="465"/>
                    <a:pt x="1727" y="584"/>
                  </a:cubicBezTo>
                  <a:cubicBezTo>
                    <a:pt x="1870" y="703"/>
                    <a:pt x="1941" y="869"/>
                    <a:pt x="1941" y="1084"/>
                  </a:cubicBezTo>
                  <a:lnTo>
                    <a:pt x="1941" y="1131"/>
                  </a:lnTo>
                  <a:lnTo>
                    <a:pt x="1286" y="1131"/>
                  </a:lnTo>
                  <a:cubicBezTo>
                    <a:pt x="858" y="1131"/>
                    <a:pt x="536" y="1215"/>
                    <a:pt x="322" y="1370"/>
                  </a:cubicBezTo>
                  <a:cubicBezTo>
                    <a:pt x="108" y="1536"/>
                    <a:pt x="0" y="1774"/>
                    <a:pt x="0" y="2096"/>
                  </a:cubicBezTo>
                  <a:cubicBezTo>
                    <a:pt x="0" y="2370"/>
                    <a:pt x="84" y="2596"/>
                    <a:pt x="262" y="2763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1" y="2965"/>
                    <a:pt x="1548" y="2882"/>
                  </a:cubicBezTo>
                  <a:cubicBezTo>
                    <a:pt x="1703" y="2798"/>
                    <a:pt x="1834" y="2667"/>
                    <a:pt x="1941" y="2501"/>
                  </a:cubicBezTo>
                  <a:lnTo>
                    <a:pt x="1941" y="2929"/>
                  </a:lnTo>
                  <a:lnTo>
                    <a:pt x="2417" y="2929"/>
                  </a:lnTo>
                  <a:lnTo>
                    <a:pt x="2417" y="1298"/>
                  </a:lnTo>
                  <a:cubicBezTo>
                    <a:pt x="2417" y="869"/>
                    <a:pt x="2310" y="536"/>
                    <a:pt x="2108" y="322"/>
                  </a:cubicBezTo>
                  <a:cubicBezTo>
                    <a:pt x="1905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744075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67750" y="4365550"/>
              <a:ext cx="63725" cy="101225"/>
            </a:xfrm>
            <a:custGeom>
              <a:avLst/>
              <a:gdLst/>
              <a:ahLst/>
              <a:cxnLst/>
              <a:rect l="l" t="t" r="r" b="b"/>
              <a:pathLst>
                <a:path w="2549" h="4049" extrusionOk="0">
                  <a:moveTo>
                    <a:pt x="1286" y="1441"/>
                  </a:moveTo>
                  <a:cubicBezTo>
                    <a:pt x="1524" y="1441"/>
                    <a:pt x="1727" y="1536"/>
                    <a:pt x="1870" y="1739"/>
                  </a:cubicBezTo>
                  <a:cubicBezTo>
                    <a:pt x="2012" y="1929"/>
                    <a:pt x="2084" y="2203"/>
                    <a:pt x="2084" y="2548"/>
                  </a:cubicBezTo>
                  <a:cubicBezTo>
                    <a:pt x="2084" y="2894"/>
                    <a:pt x="2012" y="3156"/>
                    <a:pt x="1870" y="3358"/>
                  </a:cubicBezTo>
                  <a:cubicBezTo>
                    <a:pt x="1727" y="3548"/>
                    <a:pt x="1524" y="3656"/>
                    <a:pt x="1286" y="3656"/>
                  </a:cubicBezTo>
                  <a:cubicBezTo>
                    <a:pt x="1036" y="3656"/>
                    <a:pt x="834" y="3548"/>
                    <a:pt x="691" y="3358"/>
                  </a:cubicBezTo>
                  <a:cubicBezTo>
                    <a:pt x="560" y="3156"/>
                    <a:pt x="488" y="2894"/>
                    <a:pt x="488" y="2548"/>
                  </a:cubicBezTo>
                  <a:cubicBezTo>
                    <a:pt x="488" y="2203"/>
                    <a:pt x="560" y="1929"/>
                    <a:pt x="691" y="1739"/>
                  </a:cubicBezTo>
                  <a:cubicBezTo>
                    <a:pt x="834" y="1536"/>
                    <a:pt x="1036" y="1441"/>
                    <a:pt x="1286" y="1441"/>
                  </a:cubicBezTo>
                  <a:close/>
                  <a:moveTo>
                    <a:pt x="2084" y="0"/>
                  </a:moveTo>
                  <a:lnTo>
                    <a:pt x="2084" y="1548"/>
                  </a:lnTo>
                  <a:cubicBezTo>
                    <a:pt x="1989" y="1382"/>
                    <a:pt x="1858" y="1251"/>
                    <a:pt x="1703" y="1167"/>
                  </a:cubicBezTo>
                  <a:cubicBezTo>
                    <a:pt x="1560" y="1084"/>
                    <a:pt x="1381" y="1048"/>
                    <a:pt x="1167" y="1048"/>
                  </a:cubicBezTo>
                  <a:cubicBezTo>
                    <a:pt x="822" y="1048"/>
                    <a:pt x="536" y="1179"/>
                    <a:pt x="322" y="1465"/>
                  </a:cubicBezTo>
                  <a:cubicBezTo>
                    <a:pt x="107" y="1739"/>
                    <a:pt x="0" y="2096"/>
                    <a:pt x="0" y="2548"/>
                  </a:cubicBezTo>
                  <a:cubicBezTo>
                    <a:pt x="0" y="2989"/>
                    <a:pt x="107" y="3358"/>
                    <a:pt x="322" y="3632"/>
                  </a:cubicBezTo>
                  <a:cubicBezTo>
                    <a:pt x="536" y="3906"/>
                    <a:pt x="822" y="4049"/>
                    <a:pt x="1167" y="4049"/>
                  </a:cubicBezTo>
                  <a:cubicBezTo>
                    <a:pt x="1381" y="4049"/>
                    <a:pt x="1560" y="4001"/>
                    <a:pt x="1703" y="3918"/>
                  </a:cubicBezTo>
                  <a:cubicBezTo>
                    <a:pt x="1858" y="3834"/>
                    <a:pt x="1989" y="3715"/>
                    <a:pt x="2084" y="3537"/>
                  </a:cubicBezTo>
                  <a:lnTo>
                    <a:pt x="2084" y="3965"/>
                  </a:lnTo>
                  <a:lnTo>
                    <a:pt x="2548" y="3965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50500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43" y="393"/>
                    <a:pt x="1822" y="476"/>
                    <a:pt x="1965" y="631"/>
                  </a:cubicBezTo>
                  <a:cubicBezTo>
                    <a:pt x="2108" y="774"/>
                    <a:pt x="2179" y="988"/>
                    <a:pt x="2179" y="1238"/>
                  </a:cubicBezTo>
                  <a:lnTo>
                    <a:pt x="512" y="1238"/>
                  </a:lnTo>
                  <a:cubicBezTo>
                    <a:pt x="536" y="976"/>
                    <a:pt x="619" y="762"/>
                    <a:pt x="774" y="619"/>
                  </a:cubicBezTo>
                  <a:cubicBezTo>
                    <a:pt x="941" y="464"/>
                    <a:pt x="1143" y="393"/>
                    <a:pt x="1405" y="393"/>
                  </a:cubicBezTo>
                  <a:close/>
                  <a:moveTo>
                    <a:pt x="1405" y="0"/>
                  </a:moveTo>
                  <a:cubicBezTo>
                    <a:pt x="976" y="0"/>
                    <a:pt x="631" y="131"/>
                    <a:pt x="381" y="417"/>
                  </a:cubicBezTo>
                  <a:cubicBezTo>
                    <a:pt x="131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405" y="2596"/>
                  </a:cubicBezTo>
                  <a:cubicBezTo>
                    <a:pt x="667" y="2858"/>
                    <a:pt x="1024" y="3001"/>
                    <a:pt x="1488" y="3001"/>
                  </a:cubicBezTo>
                  <a:cubicBezTo>
                    <a:pt x="1667" y="3001"/>
                    <a:pt x="1846" y="2977"/>
                    <a:pt x="2024" y="2941"/>
                  </a:cubicBezTo>
                  <a:cubicBezTo>
                    <a:pt x="2203" y="2905"/>
                    <a:pt x="2370" y="2846"/>
                    <a:pt x="2536" y="2774"/>
                  </a:cubicBezTo>
                  <a:lnTo>
                    <a:pt x="2536" y="2334"/>
                  </a:lnTo>
                  <a:cubicBezTo>
                    <a:pt x="2370" y="2417"/>
                    <a:pt x="2203" y="2489"/>
                    <a:pt x="2036" y="2536"/>
                  </a:cubicBezTo>
                  <a:cubicBezTo>
                    <a:pt x="1869" y="2572"/>
                    <a:pt x="1691" y="2596"/>
                    <a:pt x="1512" y="2596"/>
                  </a:cubicBezTo>
                  <a:cubicBezTo>
                    <a:pt x="1203" y="2596"/>
                    <a:pt x="953" y="2512"/>
                    <a:pt x="786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96" y="119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66275" y="4369725"/>
              <a:ext cx="87250" cy="94975"/>
            </a:xfrm>
            <a:custGeom>
              <a:avLst/>
              <a:gdLst/>
              <a:ahLst/>
              <a:cxnLst/>
              <a:rect l="l" t="t" r="r" b="b"/>
              <a:pathLst>
                <a:path w="3490" h="3799" extrusionOk="0">
                  <a:moveTo>
                    <a:pt x="1" y="0"/>
                  </a:moveTo>
                  <a:lnTo>
                    <a:pt x="1453" y="3798"/>
                  </a:lnTo>
                  <a:lnTo>
                    <a:pt x="2037" y="3798"/>
                  </a:lnTo>
                  <a:lnTo>
                    <a:pt x="3489" y="0"/>
                  </a:lnTo>
                  <a:lnTo>
                    <a:pt x="2953" y="0"/>
                  </a:lnTo>
                  <a:lnTo>
                    <a:pt x="1739" y="32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52000" y="4391750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8"/>
                  </a:moveTo>
                  <a:lnTo>
                    <a:pt x="1941" y="1596"/>
                  </a:lnTo>
                  <a:cubicBezTo>
                    <a:pt x="1941" y="1893"/>
                    <a:pt x="1870" y="2143"/>
                    <a:pt x="1703" y="2334"/>
                  </a:cubicBezTo>
                  <a:cubicBezTo>
                    <a:pt x="1549" y="2512"/>
                    <a:pt x="1346" y="2608"/>
                    <a:pt x="1084" y="2608"/>
                  </a:cubicBezTo>
                  <a:cubicBezTo>
                    <a:pt x="894" y="2608"/>
                    <a:pt x="751" y="2560"/>
                    <a:pt x="632" y="2453"/>
                  </a:cubicBezTo>
                  <a:cubicBezTo>
                    <a:pt x="525" y="2358"/>
                    <a:pt x="477" y="2227"/>
                    <a:pt x="477" y="2060"/>
                  </a:cubicBezTo>
                  <a:cubicBezTo>
                    <a:pt x="477" y="1846"/>
                    <a:pt x="548" y="1703"/>
                    <a:pt x="691" y="1619"/>
                  </a:cubicBezTo>
                  <a:cubicBezTo>
                    <a:pt x="834" y="1524"/>
                    <a:pt x="1096" y="1488"/>
                    <a:pt x="1477" y="1488"/>
                  </a:cubicBezTo>
                  <a:close/>
                  <a:moveTo>
                    <a:pt x="1179" y="0"/>
                  </a:moveTo>
                  <a:cubicBezTo>
                    <a:pt x="1025" y="0"/>
                    <a:pt x="870" y="12"/>
                    <a:pt x="715" y="48"/>
                  </a:cubicBezTo>
                  <a:cubicBezTo>
                    <a:pt x="548" y="83"/>
                    <a:pt x="382" y="131"/>
                    <a:pt x="215" y="203"/>
                  </a:cubicBezTo>
                  <a:lnTo>
                    <a:pt x="215" y="631"/>
                  </a:lnTo>
                  <a:cubicBezTo>
                    <a:pt x="358" y="548"/>
                    <a:pt x="501" y="488"/>
                    <a:pt x="656" y="453"/>
                  </a:cubicBezTo>
                  <a:cubicBezTo>
                    <a:pt x="810" y="417"/>
                    <a:pt x="977" y="393"/>
                    <a:pt x="1132" y="393"/>
                  </a:cubicBezTo>
                  <a:cubicBezTo>
                    <a:pt x="1394" y="393"/>
                    <a:pt x="1584" y="453"/>
                    <a:pt x="1727" y="572"/>
                  </a:cubicBezTo>
                  <a:cubicBezTo>
                    <a:pt x="1870" y="691"/>
                    <a:pt x="1941" y="857"/>
                    <a:pt x="1941" y="1072"/>
                  </a:cubicBezTo>
                  <a:lnTo>
                    <a:pt x="1941" y="1119"/>
                  </a:lnTo>
                  <a:lnTo>
                    <a:pt x="1287" y="1119"/>
                  </a:lnTo>
                  <a:cubicBezTo>
                    <a:pt x="858" y="1119"/>
                    <a:pt x="536" y="1203"/>
                    <a:pt x="322" y="1369"/>
                  </a:cubicBezTo>
                  <a:cubicBezTo>
                    <a:pt x="108" y="1524"/>
                    <a:pt x="1" y="1774"/>
                    <a:pt x="1" y="2096"/>
                  </a:cubicBezTo>
                  <a:cubicBezTo>
                    <a:pt x="1" y="2369"/>
                    <a:pt x="84" y="2584"/>
                    <a:pt x="263" y="2750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2" y="2953"/>
                    <a:pt x="1549" y="2870"/>
                  </a:cubicBezTo>
                  <a:cubicBezTo>
                    <a:pt x="1703" y="2786"/>
                    <a:pt x="1834" y="2667"/>
                    <a:pt x="1941" y="2489"/>
                  </a:cubicBezTo>
                  <a:lnTo>
                    <a:pt x="1941" y="2917"/>
                  </a:lnTo>
                  <a:lnTo>
                    <a:pt x="2418" y="2917"/>
                  </a:lnTo>
                  <a:lnTo>
                    <a:pt x="2418" y="1298"/>
                  </a:lnTo>
                  <a:cubicBezTo>
                    <a:pt x="2418" y="857"/>
                    <a:pt x="2311" y="536"/>
                    <a:pt x="2108" y="322"/>
                  </a:cubicBezTo>
                  <a:cubicBezTo>
                    <a:pt x="1906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36550" y="4365550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0" y="0"/>
                  </a:moveTo>
                  <a:lnTo>
                    <a:pt x="0" y="3965"/>
                  </a:lnTo>
                  <a:lnTo>
                    <a:pt x="464" y="3965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67800" y="4391750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393"/>
                  </a:moveTo>
                  <a:cubicBezTo>
                    <a:pt x="1560" y="393"/>
                    <a:pt x="1750" y="500"/>
                    <a:pt x="1893" y="691"/>
                  </a:cubicBezTo>
                  <a:cubicBezTo>
                    <a:pt x="2048" y="893"/>
                    <a:pt x="2120" y="1155"/>
                    <a:pt x="2120" y="1500"/>
                  </a:cubicBezTo>
                  <a:cubicBezTo>
                    <a:pt x="2120" y="1834"/>
                    <a:pt x="2048" y="2108"/>
                    <a:pt x="1893" y="2298"/>
                  </a:cubicBezTo>
                  <a:cubicBezTo>
                    <a:pt x="1750" y="2500"/>
                    <a:pt x="1560" y="2596"/>
                    <a:pt x="1310" y="2596"/>
                  </a:cubicBezTo>
                  <a:cubicBezTo>
                    <a:pt x="1048" y="2596"/>
                    <a:pt x="857" y="2500"/>
                    <a:pt x="703" y="2310"/>
                  </a:cubicBezTo>
                  <a:cubicBezTo>
                    <a:pt x="560" y="2108"/>
                    <a:pt x="488" y="1834"/>
                    <a:pt x="488" y="1500"/>
                  </a:cubicBezTo>
                  <a:cubicBezTo>
                    <a:pt x="488" y="1155"/>
                    <a:pt x="560" y="881"/>
                    <a:pt x="703" y="691"/>
                  </a:cubicBezTo>
                  <a:cubicBezTo>
                    <a:pt x="857" y="500"/>
                    <a:pt x="1048" y="393"/>
                    <a:pt x="1310" y="393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31"/>
                    <a:pt x="346" y="393"/>
                  </a:cubicBezTo>
                  <a:cubicBezTo>
                    <a:pt x="107" y="655"/>
                    <a:pt x="0" y="1024"/>
                    <a:pt x="0" y="1500"/>
                  </a:cubicBezTo>
                  <a:cubicBezTo>
                    <a:pt x="0" y="1965"/>
                    <a:pt x="107" y="2334"/>
                    <a:pt x="346" y="2596"/>
                  </a:cubicBezTo>
                  <a:cubicBezTo>
                    <a:pt x="572" y="2858"/>
                    <a:pt x="893" y="3001"/>
                    <a:pt x="1310" y="3001"/>
                  </a:cubicBezTo>
                  <a:cubicBezTo>
                    <a:pt x="1715" y="3001"/>
                    <a:pt x="2036" y="2858"/>
                    <a:pt x="2262" y="2596"/>
                  </a:cubicBezTo>
                  <a:cubicBezTo>
                    <a:pt x="2501" y="2334"/>
                    <a:pt x="2620" y="1965"/>
                    <a:pt x="2620" y="1500"/>
                  </a:cubicBezTo>
                  <a:cubicBezTo>
                    <a:pt x="2620" y="1024"/>
                    <a:pt x="2501" y="655"/>
                    <a:pt x="2262" y="393"/>
                  </a:cubicBezTo>
                  <a:cubicBezTo>
                    <a:pt x="2036" y="131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52025" y="4391750"/>
              <a:ext cx="42000" cy="72950"/>
            </a:xfrm>
            <a:custGeom>
              <a:avLst/>
              <a:gdLst/>
              <a:ahLst/>
              <a:cxnLst/>
              <a:rect l="l" t="t" r="r" b="b"/>
              <a:pathLst>
                <a:path w="1680" h="2918" extrusionOk="0">
                  <a:moveTo>
                    <a:pt x="1429" y="0"/>
                  </a:moveTo>
                  <a:cubicBezTo>
                    <a:pt x="1215" y="0"/>
                    <a:pt x="1013" y="36"/>
                    <a:pt x="858" y="131"/>
                  </a:cubicBezTo>
                  <a:cubicBezTo>
                    <a:pt x="703" y="214"/>
                    <a:pt x="572" y="334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17"/>
                  </a:lnTo>
                  <a:lnTo>
                    <a:pt x="477" y="2917"/>
                  </a:lnTo>
                  <a:lnTo>
                    <a:pt x="477" y="1417"/>
                  </a:lnTo>
                  <a:cubicBezTo>
                    <a:pt x="477" y="1096"/>
                    <a:pt x="548" y="845"/>
                    <a:pt x="691" y="679"/>
                  </a:cubicBezTo>
                  <a:cubicBezTo>
                    <a:pt x="834" y="500"/>
                    <a:pt x="1037" y="417"/>
                    <a:pt x="1298" y="417"/>
                  </a:cubicBezTo>
                  <a:cubicBezTo>
                    <a:pt x="1370" y="417"/>
                    <a:pt x="1441" y="429"/>
                    <a:pt x="1501" y="441"/>
                  </a:cubicBezTo>
                  <a:cubicBezTo>
                    <a:pt x="1560" y="453"/>
                    <a:pt x="1620" y="476"/>
                    <a:pt x="1679" y="500"/>
                  </a:cubicBezTo>
                  <a:lnTo>
                    <a:pt x="1668" y="24"/>
                  </a:lnTo>
                  <a:cubicBezTo>
                    <a:pt x="1620" y="12"/>
                    <a:pt x="1584" y="12"/>
                    <a:pt x="1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8475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31" y="393"/>
                    <a:pt x="1822" y="476"/>
                    <a:pt x="1953" y="631"/>
                  </a:cubicBezTo>
                  <a:cubicBezTo>
                    <a:pt x="2096" y="774"/>
                    <a:pt x="2167" y="988"/>
                    <a:pt x="2179" y="1238"/>
                  </a:cubicBezTo>
                  <a:lnTo>
                    <a:pt x="500" y="1238"/>
                  </a:lnTo>
                  <a:cubicBezTo>
                    <a:pt x="524" y="976"/>
                    <a:pt x="619" y="762"/>
                    <a:pt x="774" y="619"/>
                  </a:cubicBezTo>
                  <a:cubicBezTo>
                    <a:pt x="929" y="464"/>
                    <a:pt x="1143" y="393"/>
                    <a:pt x="1405" y="393"/>
                  </a:cubicBezTo>
                  <a:close/>
                  <a:moveTo>
                    <a:pt x="1393" y="0"/>
                  </a:moveTo>
                  <a:cubicBezTo>
                    <a:pt x="964" y="0"/>
                    <a:pt x="631" y="131"/>
                    <a:pt x="369" y="417"/>
                  </a:cubicBezTo>
                  <a:cubicBezTo>
                    <a:pt x="119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393" y="2596"/>
                  </a:cubicBezTo>
                  <a:cubicBezTo>
                    <a:pt x="667" y="2858"/>
                    <a:pt x="1024" y="3001"/>
                    <a:pt x="1476" y="3001"/>
                  </a:cubicBezTo>
                  <a:cubicBezTo>
                    <a:pt x="1655" y="3001"/>
                    <a:pt x="1846" y="2977"/>
                    <a:pt x="2012" y="2941"/>
                  </a:cubicBezTo>
                  <a:cubicBezTo>
                    <a:pt x="2191" y="2905"/>
                    <a:pt x="2369" y="2846"/>
                    <a:pt x="2536" y="2774"/>
                  </a:cubicBezTo>
                  <a:lnTo>
                    <a:pt x="2536" y="2334"/>
                  </a:lnTo>
                  <a:cubicBezTo>
                    <a:pt x="2369" y="2417"/>
                    <a:pt x="2203" y="2489"/>
                    <a:pt x="2024" y="2536"/>
                  </a:cubicBezTo>
                  <a:cubicBezTo>
                    <a:pt x="1857" y="2572"/>
                    <a:pt x="1691" y="2596"/>
                    <a:pt x="1512" y="2596"/>
                  </a:cubicBezTo>
                  <a:cubicBezTo>
                    <a:pt x="1191" y="2596"/>
                    <a:pt x="953" y="2512"/>
                    <a:pt x="774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84" y="119"/>
                    <a:pt x="1786" y="0"/>
                    <a:pt x="1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178525" y="4391750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72"/>
                    <a:pt x="310" y="214"/>
                  </a:cubicBezTo>
                  <a:cubicBezTo>
                    <a:pt x="120" y="369"/>
                    <a:pt x="25" y="572"/>
                    <a:pt x="25" y="834"/>
                  </a:cubicBezTo>
                  <a:cubicBezTo>
                    <a:pt x="25" y="1060"/>
                    <a:pt x="84" y="1238"/>
                    <a:pt x="215" y="1357"/>
                  </a:cubicBezTo>
                  <a:cubicBezTo>
                    <a:pt x="346" y="1488"/>
                    <a:pt x="560" y="1584"/>
                    <a:pt x="846" y="1643"/>
                  </a:cubicBezTo>
                  <a:lnTo>
                    <a:pt x="1013" y="1679"/>
                  </a:lnTo>
                  <a:cubicBezTo>
                    <a:pt x="1299" y="1738"/>
                    <a:pt x="1489" y="1810"/>
                    <a:pt x="1572" y="1881"/>
                  </a:cubicBezTo>
                  <a:cubicBezTo>
                    <a:pt x="1656" y="1941"/>
                    <a:pt x="1703" y="2048"/>
                    <a:pt x="1703" y="2167"/>
                  </a:cubicBezTo>
                  <a:cubicBezTo>
                    <a:pt x="1703" y="2310"/>
                    <a:pt x="1644" y="2417"/>
                    <a:pt x="1525" y="2489"/>
                  </a:cubicBezTo>
                  <a:cubicBezTo>
                    <a:pt x="1406" y="2560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36"/>
                  </a:cubicBezTo>
                  <a:cubicBezTo>
                    <a:pt x="346" y="2489"/>
                    <a:pt x="179" y="2417"/>
                    <a:pt x="1" y="2334"/>
                  </a:cubicBezTo>
                  <a:lnTo>
                    <a:pt x="1" y="2822"/>
                  </a:lnTo>
                  <a:cubicBezTo>
                    <a:pt x="191" y="2881"/>
                    <a:pt x="358" y="2917"/>
                    <a:pt x="525" y="2953"/>
                  </a:cubicBezTo>
                  <a:cubicBezTo>
                    <a:pt x="691" y="2977"/>
                    <a:pt x="846" y="3001"/>
                    <a:pt x="1001" y="3001"/>
                  </a:cubicBezTo>
                  <a:cubicBezTo>
                    <a:pt x="1370" y="3001"/>
                    <a:pt x="1656" y="2917"/>
                    <a:pt x="1870" y="2762"/>
                  </a:cubicBezTo>
                  <a:cubicBezTo>
                    <a:pt x="2084" y="2608"/>
                    <a:pt x="2180" y="2405"/>
                    <a:pt x="2180" y="2131"/>
                  </a:cubicBezTo>
                  <a:cubicBezTo>
                    <a:pt x="2180" y="1905"/>
                    <a:pt x="2108" y="1715"/>
                    <a:pt x="1977" y="1596"/>
                  </a:cubicBezTo>
                  <a:cubicBezTo>
                    <a:pt x="1834" y="1465"/>
                    <a:pt x="1596" y="1357"/>
                    <a:pt x="1263" y="1286"/>
                  </a:cubicBezTo>
                  <a:lnTo>
                    <a:pt x="1108" y="1250"/>
                  </a:lnTo>
                  <a:cubicBezTo>
                    <a:pt x="846" y="1191"/>
                    <a:pt x="680" y="1143"/>
                    <a:pt x="596" y="1072"/>
                  </a:cubicBezTo>
                  <a:cubicBezTo>
                    <a:pt x="513" y="1012"/>
                    <a:pt x="477" y="929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1" y="393"/>
                    <a:pt x="1180" y="393"/>
                  </a:cubicBezTo>
                  <a:cubicBezTo>
                    <a:pt x="1322" y="393"/>
                    <a:pt x="1477" y="405"/>
                    <a:pt x="1620" y="441"/>
                  </a:cubicBezTo>
                  <a:cubicBezTo>
                    <a:pt x="1763" y="476"/>
                    <a:pt x="1894" y="524"/>
                    <a:pt x="2037" y="595"/>
                  </a:cubicBezTo>
                  <a:lnTo>
                    <a:pt x="2037" y="155"/>
                  </a:lnTo>
                  <a:cubicBezTo>
                    <a:pt x="1906" y="95"/>
                    <a:pt x="1763" y="60"/>
                    <a:pt x="1608" y="36"/>
                  </a:cubicBezTo>
                  <a:cubicBezTo>
                    <a:pt x="1453" y="12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65550" y="4210175"/>
              <a:ext cx="249150" cy="275050"/>
            </a:xfrm>
            <a:custGeom>
              <a:avLst/>
              <a:gdLst/>
              <a:ahLst/>
              <a:cxnLst/>
              <a:rect l="l" t="t" r="r" b="b"/>
              <a:pathLst>
                <a:path w="9966" h="11002" extrusionOk="0">
                  <a:moveTo>
                    <a:pt x="5584" y="0"/>
                  </a:moveTo>
                  <a:cubicBezTo>
                    <a:pt x="4025" y="0"/>
                    <a:pt x="2703" y="524"/>
                    <a:pt x="1620" y="1584"/>
                  </a:cubicBezTo>
                  <a:cubicBezTo>
                    <a:pt x="536" y="2644"/>
                    <a:pt x="0" y="3953"/>
                    <a:pt x="0" y="5537"/>
                  </a:cubicBezTo>
                  <a:cubicBezTo>
                    <a:pt x="0" y="7108"/>
                    <a:pt x="524" y="8418"/>
                    <a:pt x="1584" y="9454"/>
                  </a:cubicBezTo>
                  <a:cubicBezTo>
                    <a:pt x="2655" y="10490"/>
                    <a:pt x="4001" y="11002"/>
                    <a:pt x="5644" y="11002"/>
                  </a:cubicBezTo>
                  <a:cubicBezTo>
                    <a:pt x="7275" y="11002"/>
                    <a:pt x="8704" y="10323"/>
                    <a:pt x="9906" y="8966"/>
                  </a:cubicBezTo>
                  <a:lnTo>
                    <a:pt x="8382" y="7394"/>
                  </a:lnTo>
                  <a:cubicBezTo>
                    <a:pt x="7644" y="8323"/>
                    <a:pt x="6692" y="8787"/>
                    <a:pt x="5525" y="8787"/>
                  </a:cubicBezTo>
                  <a:cubicBezTo>
                    <a:pt x="4668" y="8787"/>
                    <a:pt x="3953" y="8489"/>
                    <a:pt x="3346" y="7882"/>
                  </a:cubicBezTo>
                  <a:cubicBezTo>
                    <a:pt x="2751" y="7287"/>
                    <a:pt x="2453" y="6489"/>
                    <a:pt x="2453" y="5501"/>
                  </a:cubicBezTo>
                  <a:cubicBezTo>
                    <a:pt x="2453" y="4513"/>
                    <a:pt x="2763" y="3727"/>
                    <a:pt x="3394" y="3144"/>
                  </a:cubicBezTo>
                  <a:cubicBezTo>
                    <a:pt x="4037" y="2560"/>
                    <a:pt x="4799" y="2263"/>
                    <a:pt x="5692" y="2263"/>
                  </a:cubicBezTo>
                  <a:cubicBezTo>
                    <a:pt x="6811" y="2263"/>
                    <a:pt x="7739" y="2739"/>
                    <a:pt x="8490" y="3667"/>
                  </a:cubicBezTo>
                  <a:lnTo>
                    <a:pt x="9966" y="1989"/>
                  </a:lnTo>
                  <a:cubicBezTo>
                    <a:pt x="8787" y="667"/>
                    <a:pt x="7323" y="0"/>
                    <a:pt x="5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59925" y="4216425"/>
              <a:ext cx="245600" cy="265825"/>
            </a:xfrm>
            <a:custGeom>
              <a:avLst/>
              <a:gdLst/>
              <a:ahLst/>
              <a:cxnLst/>
              <a:rect l="l" t="t" r="r" b="b"/>
              <a:pathLst>
                <a:path w="9824" h="10633" extrusionOk="0">
                  <a:moveTo>
                    <a:pt x="1" y="0"/>
                  </a:moveTo>
                  <a:lnTo>
                    <a:pt x="1" y="10633"/>
                  </a:lnTo>
                  <a:lnTo>
                    <a:pt x="2382" y="10633"/>
                  </a:lnTo>
                  <a:lnTo>
                    <a:pt x="2382" y="3965"/>
                  </a:lnTo>
                  <a:lnTo>
                    <a:pt x="7442" y="10633"/>
                  </a:lnTo>
                  <a:lnTo>
                    <a:pt x="9823" y="10633"/>
                  </a:lnTo>
                  <a:lnTo>
                    <a:pt x="9823" y="0"/>
                  </a:lnTo>
                  <a:lnTo>
                    <a:pt x="7442" y="0"/>
                  </a:lnTo>
                  <a:lnTo>
                    <a:pt x="7442" y="6846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37050" y="4216425"/>
              <a:ext cx="126225" cy="238150"/>
            </a:xfrm>
            <a:custGeom>
              <a:avLst/>
              <a:gdLst/>
              <a:ahLst/>
              <a:cxnLst/>
              <a:rect l="l" t="t" r="r" b="b"/>
              <a:pathLst>
                <a:path w="5049" h="9526" extrusionOk="0">
                  <a:moveTo>
                    <a:pt x="0" y="0"/>
                  </a:moveTo>
                  <a:lnTo>
                    <a:pt x="3822" y="9525"/>
                  </a:lnTo>
                  <a:lnTo>
                    <a:pt x="5049" y="618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38850" y="4216425"/>
              <a:ext cx="162250" cy="265825"/>
            </a:xfrm>
            <a:custGeom>
              <a:avLst/>
              <a:gdLst/>
              <a:ahLst/>
              <a:cxnLst/>
              <a:rect l="l" t="t" r="r" b="b"/>
              <a:pathLst>
                <a:path w="6490" h="10633" extrusionOk="0">
                  <a:moveTo>
                    <a:pt x="3917" y="0"/>
                  </a:moveTo>
                  <a:lnTo>
                    <a:pt x="1381" y="6323"/>
                  </a:lnTo>
                  <a:lnTo>
                    <a:pt x="429" y="8918"/>
                  </a:lnTo>
                  <a:lnTo>
                    <a:pt x="0" y="10121"/>
                  </a:lnTo>
                  <a:lnTo>
                    <a:pt x="203" y="10633"/>
                  </a:lnTo>
                  <a:lnTo>
                    <a:pt x="2215" y="10633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-7273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339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37B9EC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10800000">
            <a:off x="-150" y="490275"/>
            <a:ext cx="10001400" cy="46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3853500" y="762000"/>
            <a:ext cx="4570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code Sans"/>
              <a:buNone/>
              <a:defRPr sz="29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/>
          </p:nvPr>
        </p:nvSpPr>
        <p:spPr>
          <a:xfrm>
            <a:off x="2567225" y="14061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565250" y="2020939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3"/>
          </p:nvPr>
        </p:nvSpPr>
        <p:spPr>
          <a:xfrm>
            <a:off x="2563275" y="2378452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4"/>
          </p:nvPr>
        </p:nvSpPr>
        <p:spPr>
          <a:xfrm>
            <a:off x="6071100" y="14061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5"/>
          </p:nvPr>
        </p:nvSpPr>
        <p:spPr>
          <a:xfrm>
            <a:off x="6071100" y="2017802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6"/>
          </p:nvPr>
        </p:nvSpPr>
        <p:spPr>
          <a:xfrm>
            <a:off x="6067150" y="2375316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7"/>
          </p:nvPr>
        </p:nvSpPr>
        <p:spPr>
          <a:xfrm>
            <a:off x="2571175" y="284595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8"/>
          </p:nvPr>
        </p:nvSpPr>
        <p:spPr>
          <a:xfrm>
            <a:off x="2569200" y="3463850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9"/>
          </p:nvPr>
        </p:nvSpPr>
        <p:spPr>
          <a:xfrm>
            <a:off x="2567225" y="3821363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13"/>
          </p:nvPr>
        </p:nvSpPr>
        <p:spPr>
          <a:xfrm>
            <a:off x="6075050" y="284595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4"/>
          </p:nvPr>
        </p:nvSpPr>
        <p:spPr>
          <a:xfrm>
            <a:off x="6075050" y="3454441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5"/>
          </p:nvPr>
        </p:nvSpPr>
        <p:spPr>
          <a:xfrm>
            <a:off x="6071100" y="38119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9555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37B9E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>
            <a:off x="-371475" y="464675"/>
            <a:ext cx="100014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4366483" y="3418050"/>
            <a:ext cx="31296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1"/>
          </p:nvPr>
        </p:nvSpPr>
        <p:spPr>
          <a:xfrm>
            <a:off x="1647875" y="1816950"/>
            <a:ext cx="5848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5000"/>
              <a:buNone/>
              <a:defRPr sz="50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414248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5"/>
          <p:cNvGrpSpPr/>
          <p:nvPr/>
        </p:nvGrpSpPr>
        <p:grpSpPr>
          <a:xfrm>
            <a:off x="651590" y="-48491"/>
            <a:ext cx="3882835" cy="5240488"/>
            <a:chOff x="18135875" y="7287025"/>
            <a:chExt cx="3129300" cy="4223475"/>
          </a:xfrm>
        </p:grpSpPr>
        <p:sp>
          <p:nvSpPr>
            <p:cNvPr id="65" name="Google Shape;65;p5"/>
            <p:cNvSpPr/>
            <p:nvPr/>
          </p:nvSpPr>
          <p:spPr>
            <a:xfrm>
              <a:off x="18712638" y="8431312"/>
              <a:ext cx="1499325" cy="1934200"/>
            </a:xfrm>
            <a:custGeom>
              <a:avLst/>
              <a:gdLst/>
              <a:ahLst/>
              <a:cxnLst/>
              <a:rect l="l" t="t" r="r" b="b"/>
              <a:pathLst>
                <a:path w="59973" h="77368" extrusionOk="0">
                  <a:moveTo>
                    <a:pt x="33767" y="1"/>
                  </a:moveTo>
                  <a:lnTo>
                    <a:pt x="1" y="77367"/>
                  </a:lnTo>
                  <a:lnTo>
                    <a:pt x="26219" y="77367"/>
                  </a:lnTo>
                  <a:lnTo>
                    <a:pt x="59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8135875" y="7287025"/>
              <a:ext cx="3129300" cy="4223475"/>
            </a:xfrm>
            <a:custGeom>
              <a:avLst/>
              <a:gdLst/>
              <a:ahLst/>
              <a:cxnLst/>
              <a:rect l="l" t="t" r="r" b="b"/>
              <a:pathLst>
                <a:path w="125172" h="168939" extrusionOk="0">
                  <a:moveTo>
                    <a:pt x="1" y="1"/>
                  </a:moveTo>
                  <a:lnTo>
                    <a:pt x="68629" y="168938"/>
                  </a:lnTo>
                  <a:lnTo>
                    <a:pt x="125171" y="168938"/>
                  </a:lnTo>
                  <a:lnTo>
                    <a:pt x="125171" y="13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5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8003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37B9E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4195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ncode Sans"/>
              <a:buNone/>
              <a:defRPr sz="33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ubTitle" idx="1"/>
          </p:nvPr>
        </p:nvSpPr>
        <p:spPr>
          <a:xfrm>
            <a:off x="900060" y="25765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2"/>
          </p:nvPr>
        </p:nvSpPr>
        <p:spPr>
          <a:xfrm>
            <a:off x="896110" y="29185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3"/>
          </p:nvPr>
        </p:nvSpPr>
        <p:spPr>
          <a:xfrm>
            <a:off x="3395610" y="25765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4"/>
          </p:nvPr>
        </p:nvSpPr>
        <p:spPr>
          <a:xfrm>
            <a:off x="3391660" y="29185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5"/>
          </p:nvPr>
        </p:nvSpPr>
        <p:spPr>
          <a:xfrm>
            <a:off x="5895110" y="25765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6"/>
          </p:nvPr>
        </p:nvSpPr>
        <p:spPr>
          <a:xfrm>
            <a:off x="5891160" y="2918554"/>
            <a:ext cx="23529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601504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 flipH="1">
            <a:off x="748350" y="1505425"/>
            <a:ext cx="71094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  <a:defRPr sz="1100"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729300" y="762000"/>
            <a:ext cx="5330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code Sans"/>
              <a:buNone/>
              <a:defRPr sz="29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452782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65158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48844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37B9E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77481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Encode Sans"/>
              <a:buNone/>
              <a:defRPr sz="3300" b="1">
                <a:solidFill>
                  <a:srgbClr val="37B9EC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1840835" y="2568479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2"/>
          </p:nvPr>
        </p:nvSpPr>
        <p:spPr>
          <a:xfrm>
            <a:off x="1836875" y="2910495"/>
            <a:ext cx="2352900" cy="13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3"/>
          </p:nvPr>
        </p:nvSpPr>
        <p:spPr>
          <a:xfrm>
            <a:off x="4954235" y="2568479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4"/>
          </p:nvPr>
        </p:nvSpPr>
        <p:spPr>
          <a:xfrm>
            <a:off x="4950275" y="2910495"/>
            <a:ext cx="2352900" cy="13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537011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 header 1 1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65158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80684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Calibri" panose="020F0502020204030204" pitchFamily="34" charset="0"/>
              </a:rPr>
              <a:t>‹Nº›</a:t>
            </a:fld>
            <a:endParaRPr lang="es-AR" sz="692" dirty="0">
              <a:latin typeface="Calibri" panose="020F0502020204030204" pitchFamily="34" charset="0"/>
            </a:endParaRPr>
          </a:p>
        </p:txBody>
      </p:sp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>
              <a:defRPr sz="166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pic>
        <p:nvPicPr>
          <p:cNvPr id="5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887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bg>
      <p:bgPr>
        <a:solidFill>
          <a:srgbClr val="37B9EC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77109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Encode Sans"/>
              <a:buNone/>
              <a:defRPr sz="3300" b="1">
                <a:solidFill>
                  <a:srgbClr val="37B9EC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2292375" y="2071425"/>
            <a:ext cx="4559100" cy="2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249939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 header 1 1 1"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 flipH="1">
            <a:off x="44450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73788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0B8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3859675" y="1765925"/>
            <a:ext cx="43644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400"/>
              <a:buFont typeface="Encode Sans"/>
              <a:buNone/>
              <a:defRPr sz="3700" b="1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258957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rgbClr val="37B9E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0" y="464675"/>
            <a:ext cx="9144000" cy="421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76431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Encode Sans"/>
              <a:buNone/>
              <a:defRPr sz="3300" b="1">
                <a:solidFill>
                  <a:srgbClr val="37B9EC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1066664" y="2175475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2"/>
          </p:nvPr>
        </p:nvSpPr>
        <p:spPr>
          <a:xfrm>
            <a:off x="719775" y="2455469"/>
            <a:ext cx="2352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3"/>
          </p:nvPr>
        </p:nvSpPr>
        <p:spPr>
          <a:xfrm>
            <a:off x="3730908" y="2176425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3391600" y="2455469"/>
            <a:ext cx="2352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5"/>
          </p:nvPr>
        </p:nvSpPr>
        <p:spPr>
          <a:xfrm>
            <a:off x="6407063" y="2176425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6"/>
          </p:nvPr>
        </p:nvSpPr>
        <p:spPr>
          <a:xfrm>
            <a:off x="6072125" y="2455839"/>
            <a:ext cx="23529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7"/>
          </p:nvPr>
        </p:nvSpPr>
        <p:spPr>
          <a:xfrm>
            <a:off x="1054328" y="3495556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8"/>
          </p:nvPr>
        </p:nvSpPr>
        <p:spPr>
          <a:xfrm>
            <a:off x="719375" y="3778397"/>
            <a:ext cx="2352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9"/>
          </p:nvPr>
        </p:nvSpPr>
        <p:spPr>
          <a:xfrm>
            <a:off x="3739597" y="3497938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3"/>
          </p:nvPr>
        </p:nvSpPr>
        <p:spPr>
          <a:xfrm>
            <a:off x="3391200" y="3776015"/>
            <a:ext cx="2352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4"/>
          </p:nvPr>
        </p:nvSpPr>
        <p:spPr>
          <a:xfrm>
            <a:off x="6355864" y="3500319"/>
            <a:ext cx="1683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5"/>
          </p:nvPr>
        </p:nvSpPr>
        <p:spPr>
          <a:xfrm>
            <a:off x="6071725" y="3775507"/>
            <a:ext cx="23529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921590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4876211" y="-48491"/>
            <a:ext cx="3882835" cy="5240488"/>
          </a:xfrm>
          <a:custGeom>
            <a:avLst/>
            <a:gdLst/>
            <a:ahLst/>
            <a:cxnLst/>
            <a:rect l="l" t="t" r="r" b="b"/>
            <a:pathLst>
              <a:path w="125172" h="168939" extrusionOk="0">
                <a:moveTo>
                  <a:pt x="1" y="1"/>
                </a:moveTo>
                <a:lnTo>
                  <a:pt x="68629" y="168938"/>
                </a:lnTo>
                <a:lnTo>
                  <a:pt x="125171" y="168938"/>
                </a:lnTo>
                <a:lnTo>
                  <a:pt x="125171" y="1370"/>
                </a:lnTo>
                <a:lnTo>
                  <a:pt x="1" y="1"/>
                </a:lnTo>
                <a:close/>
              </a:path>
            </a:pathLst>
          </a:cu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 flipH="1">
            <a:off x="7860150" y="-48500"/>
            <a:ext cx="6232800" cy="52890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4966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37B9E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1304850" y="-9600"/>
            <a:ext cx="7884000" cy="51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914400" y="752475"/>
            <a:ext cx="7399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Encode Sans"/>
              <a:buNone/>
              <a:defRPr sz="3300" b="1">
                <a:solidFill>
                  <a:srgbClr val="37B9EC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2654150" y="1885950"/>
            <a:ext cx="5769900" cy="25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664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2581275" y="1485900"/>
            <a:ext cx="3876600" cy="20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Proxima Nova Extrabold"/>
              <a:buNone/>
              <a:defRPr sz="33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Extrabold"/>
              <a:buNone/>
              <a:defRPr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6682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37B9EC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77109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ncode Sans"/>
              <a:buNone/>
              <a:defRPr sz="33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9220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rgbClr val="37B9E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0" y="0"/>
            <a:ext cx="7027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-17550" y="-9600"/>
            <a:ext cx="7837500" cy="51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719775" y="762000"/>
            <a:ext cx="4195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ncode Sans"/>
              <a:buNone/>
              <a:defRPr sz="3300" b="1"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719775" y="1781175"/>
            <a:ext cx="3084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914400" lvl="1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263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590550" y="464675"/>
            <a:ext cx="7972500" cy="42141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940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7B9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736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sarrol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>
              <a:defRPr sz="166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79717" y="1275166"/>
            <a:ext cx="5117123" cy="2917031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Calibri" panose="020F0502020204030204" pitchFamily="34" charset="0"/>
              </a:rPr>
              <a:t>‹Nº›</a:t>
            </a:fld>
            <a:endParaRPr lang="es-AR" sz="600" dirty="0">
              <a:latin typeface="Calibri" panose="020F0502020204030204" pitchFamily="34" charset="0"/>
            </a:endParaRPr>
          </a:p>
        </p:txBody>
      </p:sp>
      <p:pic>
        <p:nvPicPr>
          <p:cNvPr id="7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791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rgbClr val="37B9E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278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220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9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68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41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2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Título"/>
          <p:cNvSpPr>
            <a:spLocks noGrp="1" noChangeAspect="1"/>
          </p:cNvSpPr>
          <p:nvPr>
            <p:ph type="title" hasCustomPrompt="1"/>
          </p:nvPr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>
              <a:defRPr sz="166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6209" y="843559"/>
            <a:ext cx="7335028" cy="18850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97100" indent="-1971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47"/>
            </a:lvl1pPr>
            <a:lvl2pPr>
              <a:defRPr sz="1247"/>
            </a:lvl2pPr>
            <a:lvl3pPr>
              <a:defRPr sz="1247"/>
            </a:lvl3pPr>
            <a:lvl4pPr>
              <a:defRPr sz="1247"/>
            </a:lvl4pPr>
            <a:lvl5pPr>
              <a:defRPr sz="1247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ES" dirty="0"/>
          </a:p>
          <a:p>
            <a:pPr lvl="0"/>
            <a:endParaRPr lang="es-AR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Calibri" panose="020F0502020204030204" pitchFamily="34" charset="0"/>
              </a:rPr>
              <a:t>‹Nº›</a:t>
            </a:fld>
            <a:endParaRPr lang="es-AR" sz="600" dirty="0">
              <a:latin typeface="Calibri" panose="020F0502020204030204" pitchFamily="34" charset="0"/>
            </a:endParaRPr>
          </a:p>
        </p:txBody>
      </p:sp>
      <p:pic>
        <p:nvPicPr>
          <p:cNvPr id="6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6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77935" y="2240745"/>
            <a:ext cx="3921667" cy="3907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939">
                <a:solidFill>
                  <a:schemeClr val="bg1"/>
                </a:solidFill>
              </a:defRPr>
            </a:lvl1pPr>
          </a:lstStyle>
          <a:p>
            <a:pPr lvl="0"/>
            <a:endParaRPr lang="es-A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2" y="0"/>
            <a:ext cx="9143998" cy="4444036"/>
          </a:xfrm>
          <a:prstGeom prst="rect">
            <a:avLst/>
          </a:prstGeom>
          <a:solidFill>
            <a:srgbClr val="007AB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>
              <a:solidFill>
                <a:prstClr val="white"/>
              </a:solidFill>
            </a:endParaRPr>
          </a:p>
        </p:txBody>
      </p:sp>
      <p:pic>
        <p:nvPicPr>
          <p:cNvPr id="7" name="Picture 3" descr="Pantallas-1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2" y="4444036"/>
            <a:ext cx="1428305" cy="6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 noChangeAspect="1"/>
          </p:cNvSpPr>
          <p:nvPr>
            <p:ph type="title" hasCustomPrompt="1"/>
          </p:nvPr>
        </p:nvSpPr>
        <p:spPr bwMode="gray">
          <a:xfrm>
            <a:off x="0" y="0"/>
            <a:ext cx="9143998" cy="378042"/>
          </a:xfrm>
          <a:prstGeom prst="rect">
            <a:avLst/>
          </a:prstGeom>
          <a:solidFill>
            <a:srgbClr val="4F81BD"/>
          </a:solidFill>
        </p:spPr>
        <p:txBody>
          <a:bodyPr anchor="ctr"/>
          <a:lstStyle>
            <a:lvl1pPr algn="l">
              <a:defRPr sz="16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Calibri" panose="020F0502020204030204" pitchFamily="34" charset="0"/>
              </a:rPr>
              <a:t>‹Nº›</a:t>
            </a:fld>
            <a:endParaRPr lang="es-AR" sz="600" dirty="0">
              <a:latin typeface="Calibri" panose="020F0502020204030204" pitchFamily="34" charset="0"/>
            </a:endParaRPr>
          </a:p>
        </p:txBody>
      </p:sp>
      <p:pic>
        <p:nvPicPr>
          <p:cNvPr id="5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2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atu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4" y="1"/>
            <a:ext cx="9143999" cy="3975906"/>
          </a:xfrm>
          <a:prstGeom prst="rect">
            <a:avLst/>
          </a:prstGeom>
          <a:solidFill>
            <a:srgbClr val="007AB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/>
          </p:nvPr>
        </p:nvSpPr>
        <p:spPr>
          <a:xfrm>
            <a:off x="982681" y="1167594"/>
            <a:ext cx="6979237" cy="540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9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>
          <a:xfrm>
            <a:off x="2777001" y="2895604"/>
            <a:ext cx="3656135" cy="48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47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2"/>
          </p:nvPr>
        </p:nvSpPr>
        <p:spPr>
          <a:xfrm>
            <a:off x="5502570" y="195265"/>
            <a:ext cx="3389389" cy="270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endParaRPr lang="es-AR" dirty="0"/>
          </a:p>
        </p:txBody>
      </p:sp>
      <p:pic>
        <p:nvPicPr>
          <p:cNvPr id="8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4461961"/>
            <a:ext cx="1868663" cy="5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3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7596980" y="4894008"/>
            <a:ext cx="11521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2A2081-BC32-4BC8-AF46-5A08CB1273D5}" type="slidenum">
              <a:rPr lang="es-AR" sz="600" smtClean="0">
                <a:latin typeface="Abadi" panose="020B0604020104020204" pitchFamily="34" charset="0"/>
              </a:rPr>
              <a:t>‹Nº›</a:t>
            </a:fld>
            <a:endParaRPr lang="es-AR" sz="600" dirty="0">
              <a:latin typeface="Abadi" panose="020B0604020104020204" pitchFamily="34" charset="0"/>
            </a:endParaRPr>
          </a:p>
        </p:txBody>
      </p:sp>
      <p:sp>
        <p:nvSpPr>
          <p:cNvPr id="6" name="8 Título"/>
          <p:cNvSpPr txBox="1">
            <a:spLocks noChangeAspect="1"/>
          </p:cNvSpPr>
          <p:nvPr userDrawn="1"/>
        </p:nvSpPr>
        <p:spPr>
          <a:xfrm>
            <a:off x="4" y="0"/>
            <a:ext cx="9143999" cy="378042"/>
          </a:xfrm>
          <a:prstGeom prst="rect">
            <a:avLst/>
          </a:prstGeom>
          <a:solidFill>
            <a:srgbClr val="007AB3"/>
          </a:solidFill>
        </p:spPr>
        <p:txBody>
          <a:bodyPr/>
          <a:lstStyle>
            <a:lvl1pPr algn="l" defTabSz="844042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s-AR" sz="1661" dirty="0"/>
          </a:p>
        </p:txBody>
      </p:sp>
      <p:pic>
        <p:nvPicPr>
          <p:cNvPr id="7" name="Imagen 3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" y="4641415"/>
            <a:ext cx="1050219" cy="4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8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0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633032" rtl="0" eaLnBrk="1" latinLnBrk="0" hangingPunct="1">
        <a:spcBef>
          <a:spcPct val="0"/>
        </a:spcBef>
        <a:buNone/>
        <a:defRPr sz="2492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37387" indent="-237387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97822" algn="l" defTabSz="6330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288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03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20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33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0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64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79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15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32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47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60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576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092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07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22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633032" rtl="0" eaLnBrk="1" latinLnBrk="0" hangingPunct="1">
        <a:spcBef>
          <a:spcPct val="0"/>
        </a:spcBef>
        <a:buNone/>
        <a:defRPr sz="2492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37387" indent="-237387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97822" algn="l" defTabSz="6330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91288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7803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20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33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0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64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79" indent="-158259" algn="l" defTabSz="6330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15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32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47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60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576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092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07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22" algn="l" defTabSz="63303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6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37" r:id="rId6"/>
  </p:sldLayoutIdLst>
  <p:txStyles>
    <p:titleStyle>
      <a:lvl1pPr algn="ctr" defTabSz="719293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9735" indent="-269735" algn="l" defTabSz="719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24" indent="-224779" algn="l" defTabSz="719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9114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760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8407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050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98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7343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56988" indent="-179824" algn="l" defTabSz="719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645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9293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8938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582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8228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7874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7520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7165" algn="l" defTabSz="7192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○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1545D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6644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452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898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977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513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v.gov.ar/descargas/marcoregulatorio/blob/8ef2c993-e443-491d-bc6c-ec8061ab1074" TargetMode="External"/><Relationship Id="rId3" Type="http://schemas.openxmlformats.org/officeDocument/2006/relationships/hyperlink" Target="https://www.cnv.gov.ar/descargas/marcoregulatorio/blob/fa48ff4e-ee49-4f5d-89c0-48ae72b89b62" TargetMode="External"/><Relationship Id="rId7" Type="http://schemas.openxmlformats.org/officeDocument/2006/relationships/hyperlink" Target="https://www.cnv.gov.ar/descargas/marcoregulatorio/blob/146f64b3-3b8f-43b0-bf6b-f8eb5f61c7b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cnv.gov.ar/descargas/marcoregulatorio/blob/3a3b1a27-95f6-463f-bf2b-9360cb57cfdd" TargetMode="External"/><Relationship Id="rId5" Type="http://schemas.openxmlformats.org/officeDocument/2006/relationships/hyperlink" Target="https://www.cnv.gov.ar/descargas/marcoregulatorio/blob/61a1ffdc-a9f9-4d31-9aad-e14cdafa2695" TargetMode="External"/><Relationship Id="rId4" Type="http://schemas.openxmlformats.org/officeDocument/2006/relationships/hyperlink" Target="https://www.cnv.gov.ar/descargas/marcoregulatorio/blob/e1fbe3a5-7647-40bd-b9a7-e0ce0e833ba7" TargetMode="External"/><Relationship Id="rId9" Type="http://schemas.openxmlformats.org/officeDocument/2006/relationships/hyperlink" Target="https://www.cnv.gov.ar/descargas/marcoregulatorio/blob/6911b32a-888e-4515-aba0-5c9490ce8ff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26"/>
          <p:cNvCxnSpPr/>
          <p:nvPr/>
        </p:nvCxnSpPr>
        <p:spPr>
          <a:xfrm rot="10800000" flipH="1">
            <a:off x="7530008" y="3073003"/>
            <a:ext cx="783900" cy="3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54;p26"/>
          <p:cNvSpPr txBox="1">
            <a:spLocks noGrp="1"/>
          </p:cNvSpPr>
          <p:nvPr/>
        </p:nvSpPr>
        <p:spPr>
          <a:xfrm>
            <a:off x="1578543" y="1165775"/>
            <a:ext cx="6824466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Encode Sans"/>
              <a:buNone/>
              <a:defRPr sz="5300" b="1" i="0" u="none" strike="noStrike" cap="none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 dirty="0"/>
              <a:t>Informe ejecutivo del Mercado de Capitales</a:t>
            </a:r>
            <a:endParaRPr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842368-2268-41CF-954D-89B04015C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JUNIO 2022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1;p31"/>
          <p:cNvSpPr txBox="1">
            <a:spLocks noGrp="1"/>
          </p:cNvSpPr>
          <p:nvPr>
            <p:ph type="title"/>
          </p:nvPr>
        </p:nvSpPr>
        <p:spPr>
          <a:xfrm>
            <a:off x="461676" y="81789"/>
            <a:ext cx="6965036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800"/>
            </a:pPr>
            <a:r>
              <a:rPr lang="en-US" sz="1800" dirty="0">
                <a:latin typeface="Encode Sans" pitchFamily="2" charset="0"/>
                <a:ea typeface="Roboto Thin"/>
                <a:cs typeface="Roboto Thin"/>
                <a:sym typeface="Roboto Thin"/>
              </a:rPr>
              <a:t>Ecosistema del Mercado de </a:t>
            </a:r>
            <a:r>
              <a:rPr lang="en-US" sz="1800" dirty="0" err="1">
                <a:latin typeface="Encode Sans" pitchFamily="2" charset="0"/>
                <a:ea typeface="Roboto Thin"/>
                <a:cs typeface="Roboto Thin"/>
                <a:sym typeface="Roboto Thin"/>
              </a:rPr>
              <a:t>Capitales</a:t>
            </a:r>
            <a:endParaRPr lang="en-US" sz="1800" dirty="0">
              <a:latin typeface="Encode Sans" pitchFamily="2" charset="0"/>
              <a:ea typeface="Roboto Thin"/>
              <a:cs typeface="Roboto Thin"/>
              <a:sym typeface="Roboto Thin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1875857" y="948419"/>
            <a:ext cx="4541544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1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Evolución de Agentes Autorizados</a:t>
            </a:r>
            <a:endParaRPr lang="es-AR" sz="110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1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 </a:t>
            </a:r>
            <a:endParaRPr lang="es-AR" sz="11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13" name="211 CuadroTexto"/>
          <p:cNvSpPr txBox="1">
            <a:spLocks noChangeArrowheads="1"/>
          </p:cNvSpPr>
          <p:nvPr/>
        </p:nvSpPr>
        <p:spPr bwMode="auto">
          <a:xfrm>
            <a:off x="893617" y="4830633"/>
            <a:ext cx="4471988" cy="19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CNV.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6" name="11 Rectángulo redondeado"/>
          <p:cNvSpPr/>
          <p:nvPr/>
        </p:nvSpPr>
        <p:spPr>
          <a:xfrm>
            <a:off x="6928793" y="2001692"/>
            <a:ext cx="1402589" cy="1518037"/>
          </a:xfrm>
          <a:prstGeom prst="roundRect">
            <a:avLst>
              <a:gd name="adj" fmla="val 9541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+44%</a:t>
            </a:r>
            <a:endParaRPr lang="es-AR" sz="2000" b="1" dirty="0">
              <a:solidFill>
                <a:schemeClr val="tx2">
                  <a:lumMod val="25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2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creció la cantidad de agentes desde 2019.</a:t>
            </a:r>
            <a:endParaRPr lang="es-AR" sz="1200" dirty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50907"/>
              </p:ext>
            </p:extLst>
          </p:nvPr>
        </p:nvGraphicFramePr>
        <p:xfrm>
          <a:off x="762000" y="1333139"/>
          <a:ext cx="6074229" cy="327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01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8">
            <a:extLst>
              <a:ext uri="{FF2B5EF4-FFF2-40B4-BE49-F238E27FC236}">
                <a16:creationId xmlns:a16="http://schemas.microsoft.com/office/drawing/2014/main" id="{9A2C3700-2CEC-4865-8C1D-2D365B016C9B}"/>
              </a:ext>
            </a:extLst>
          </p:cNvPr>
          <p:cNvSpPr txBox="1">
            <a:spLocks/>
          </p:cNvSpPr>
          <p:nvPr/>
        </p:nvSpPr>
        <p:spPr>
          <a:xfrm>
            <a:off x="112889" y="110278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600" b="1" dirty="0">
                <a:latin typeface="Encode Sans" pitchFamily="2" charset="0"/>
              </a:rPr>
              <a:t>Financiamiento en el </a:t>
            </a:r>
            <a:r>
              <a:rPr lang="es-AR" sz="1600" b="1" dirty="0" err="1">
                <a:latin typeface="Encode Sans" pitchFamily="2" charset="0"/>
              </a:rPr>
              <a:t>MdC</a:t>
            </a:r>
            <a:r>
              <a:rPr lang="es-AR" sz="1600" b="1" dirty="0">
                <a:latin typeface="Encode Sans" pitchFamily="2" charset="0"/>
              </a:rPr>
              <a:t> – Participación de emisiones mercado primario</a:t>
            </a:r>
            <a:endParaRPr lang="en-U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532559" y="917284"/>
            <a:ext cx="4541544" cy="5539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Financiamiento Mercado Primario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emisión y participación por instrumento en mill. de pesos</a:t>
            </a:r>
            <a:endParaRPr lang="es-AR" sz="100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(I </a:t>
            </a:r>
            <a:r>
              <a:rPr lang="es-AR" sz="900" dirty="0" err="1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trim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. 2020 – II </a:t>
            </a:r>
            <a:r>
              <a:rPr lang="es-AR" sz="900" dirty="0" err="1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trim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. 2022) 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7" name="211 CuadroTexto"/>
          <p:cNvSpPr txBox="1">
            <a:spLocks noChangeArrowheads="1"/>
          </p:cNvSpPr>
          <p:nvPr/>
        </p:nvSpPr>
        <p:spPr bwMode="auto">
          <a:xfrm>
            <a:off x="212901" y="4668901"/>
            <a:ext cx="4471988" cy="6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* YPF S.A.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representó 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el  70% de la emisión del trimestre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CNV.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s-ES" altLang="es-AR" sz="750" i="1" kern="12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8" name="11 Rectángulo redondeado"/>
          <p:cNvSpPr/>
          <p:nvPr/>
        </p:nvSpPr>
        <p:spPr>
          <a:xfrm>
            <a:off x="7612396" y="2057591"/>
            <a:ext cx="1325927" cy="1791276"/>
          </a:xfrm>
          <a:prstGeom prst="roundRect">
            <a:avLst>
              <a:gd name="adj" fmla="val 4016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000" b="1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+36%</a:t>
            </a:r>
            <a:endParaRPr lang="es-AR" sz="2000" b="1" dirty="0">
              <a:solidFill>
                <a:schemeClr val="tx2">
                  <a:lumMod val="25000"/>
                </a:schemeClr>
              </a:solidFill>
              <a:latin typeface="Encode Sans" panose="020B0604020202020204" charset="0"/>
            </a:endParaRPr>
          </a:p>
          <a:p>
            <a:pPr lvl="0" algn="ctr"/>
            <a:r>
              <a:rPr lang="es-AR" sz="1200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creció </a:t>
            </a:r>
            <a:r>
              <a:rPr lang="es-AR" sz="1200" dirty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el financiamiento </a:t>
            </a:r>
            <a:r>
              <a:rPr lang="es-AR" sz="1200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con respecto al </a:t>
            </a:r>
            <a:r>
              <a:rPr lang="es-AR" sz="1200" dirty="0" err="1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Trim</a:t>
            </a:r>
            <a:r>
              <a:rPr lang="es-AR" sz="1200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. II 2021</a:t>
            </a: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340967"/>
              </p:ext>
            </p:extLst>
          </p:nvPr>
        </p:nvGraphicFramePr>
        <p:xfrm>
          <a:off x="112889" y="1082821"/>
          <a:ext cx="7354253" cy="374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59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8">
            <a:extLst>
              <a:ext uri="{FF2B5EF4-FFF2-40B4-BE49-F238E27FC236}">
                <a16:creationId xmlns:a16="http://schemas.microsoft.com/office/drawing/2014/main" id="{9A2C3700-2CEC-4865-8C1D-2D365B016C9B}"/>
              </a:ext>
            </a:extLst>
          </p:cNvPr>
          <p:cNvSpPr txBox="1">
            <a:spLocks/>
          </p:cNvSpPr>
          <p:nvPr/>
        </p:nvSpPr>
        <p:spPr>
          <a:xfrm>
            <a:off x="0" y="58825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b="1" dirty="0">
                <a:latin typeface="Encode Sans" pitchFamily="2" charset="0"/>
              </a:rPr>
              <a:t>Financiamiento en el </a:t>
            </a:r>
            <a:r>
              <a:rPr lang="es-AR" sz="1800" b="1" dirty="0" err="1">
                <a:latin typeface="Encode Sans" pitchFamily="2" charset="0"/>
              </a:rPr>
              <a:t>MdC</a:t>
            </a:r>
            <a:r>
              <a:rPr lang="es-AR" sz="1800" b="1" dirty="0">
                <a:latin typeface="Encode Sans" pitchFamily="2" charset="0"/>
              </a:rPr>
              <a:t> – </a:t>
            </a:r>
            <a:r>
              <a:rPr lang="es-AR" sz="1600" b="1" dirty="0">
                <a:latin typeface="Encode Sans" pitchFamily="2" charset="0"/>
              </a:rPr>
              <a:t>Participación</a:t>
            </a:r>
            <a:r>
              <a:rPr lang="es-AR" sz="1800" b="1" dirty="0">
                <a:latin typeface="Encode Sans" pitchFamily="2" charset="0"/>
              </a:rPr>
              <a:t> de emisiones mercado primario</a:t>
            </a:r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2282079" y="625563"/>
            <a:ext cx="4400252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Financiamiento Mercado Primario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emisión y participación por sector en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mill. de pesos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(I </a:t>
            </a:r>
            <a:r>
              <a:rPr lang="es-AR" sz="900" dirty="0" err="1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trim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. 2020 – II </a:t>
            </a:r>
            <a:r>
              <a:rPr lang="es-AR" sz="900" dirty="0" err="1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trim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.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8" name="211 CuadroTexto"/>
          <p:cNvSpPr txBox="1">
            <a:spLocks noChangeArrowheads="1"/>
          </p:cNvSpPr>
          <p:nvPr/>
        </p:nvSpPr>
        <p:spPr bwMode="auto">
          <a:xfrm>
            <a:off x="825354" y="4569429"/>
            <a:ext cx="4471988" cy="6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(*) Se encuentra pendiente la asignación por sector.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CNV.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497776"/>
              </p:ext>
            </p:extLst>
          </p:nvPr>
        </p:nvGraphicFramePr>
        <p:xfrm>
          <a:off x="101600" y="1133395"/>
          <a:ext cx="9042400" cy="354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4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8">
            <a:extLst>
              <a:ext uri="{FF2B5EF4-FFF2-40B4-BE49-F238E27FC236}">
                <a16:creationId xmlns:a16="http://schemas.microsoft.com/office/drawing/2014/main" id="{9A2C3700-2CEC-4865-8C1D-2D365B016C9B}"/>
              </a:ext>
            </a:extLst>
          </p:cNvPr>
          <p:cNvSpPr txBox="1">
            <a:spLocks/>
          </p:cNvSpPr>
          <p:nvPr/>
        </p:nvSpPr>
        <p:spPr>
          <a:xfrm>
            <a:off x="112889" y="110278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600" b="1" dirty="0">
                <a:latin typeface="Encode Sans" pitchFamily="2" charset="0"/>
              </a:rPr>
              <a:t>Financiamiento en el </a:t>
            </a:r>
            <a:r>
              <a:rPr lang="es-AR" sz="1600" b="1" dirty="0" err="1">
                <a:latin typeface="Encode Sans" pitchFamily="2" charset="0"/>
              </a:rPr>
              <a:t>MdC</a:t>
            </a:r>
            <a:r>
              <a:rPr lang="es-AR" sz="1600" b="1" dirty="0">
                <a:latin typeface="Encode Sans" pitchFamily="2" charset="0"/>
              </a:rPr>
              <a:t> – Participación de emisiones mercado primario</a:t>
            </a:r>
            <a:endParaRPr lang="en-US" sz="1600" b="1" dirty="0"/>
          </a:p>
        </p:txBody>
      </p:sp>
      <p:sp>
        <p:nvSpPr>
          <p:cNvPr id="5" name="4 Rectángulo"/>
          <p:cNvSpPr/>
          <p:nvPr/>
        </p:nvSpPr>
        <p:spPr>
          <a:xfrm>
            <a:off x="2114870" y="763041"/>
            <a:ext cx="5140037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Financiamiento Mercado Primario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emisión y participación por tamaño de empresa en mill. de pesos </a:t>
            </a:r>
          </a:p>
          <a:p>
            <a:pPr algn="ctr"/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I </a:t>
            </a:r>
            <a:r>
              <a:rPr lang="es-AR" sz="900" dirty="0" err="1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trim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.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2020 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–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II </a:t>
            </a:r>
            <a:r>
              <a:rPr lang="es-AR" sz="900" dirty="0" err="1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trim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.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8" name="211 CuadroTexto"/>
          <p:cNvSpPr txBox="1">
            <a:spLocks noChangeArrowheads="1"/>
          </p:cNvSpPr>
          <p:nvPr/>
        </p:nvSpPr>
        <p:spPr bwMode="auto">
          <a:xfrm>
            <a:off x="865908" y="4712291"/>
            <a:ext cx="4471988" cy="4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CNV y MAV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7618185" y="1663700"/>
            <a:ext cx="1325927" cy="2165016"/>
          </a:xfrm>
          <a:prstGeom prst="roundRect">
            <a:avLst>
              <a:gd name="adj" fmla="val 16947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000" b="1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+55%</a:t>
            </a:r>
            <a:endParaRPr lang="es-AR" sz="2000" b="1" dirty="0">
              <a:solidFill>
                <a:schemeClr val="tx2">
                  <a:lumMod val="25000"/>
                </a:schemeClr>
              </a:solidFill>
              <a:latin typeface="Encode Sans" panose="020B0604020202020204" charset="0"/>
            </a:endParaRPr>
          </a:p>
          <a:p>
            <a:pPr lvl="0" algn="ctr"/>
            <a:r>
              <a:rPr lang="es-AR" sz="1200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Aumentó la emisión  de las </a:t>
            </a:r>
            <a:r>
              <a:rPr lang="es-AR" sz="1200" dirty="0" err="1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PyMEs</a:t>
            </a:r>
            <a:r>
              <a:rPr lang="es-AR" sz="1200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 respecto del </a:t>
            </a:r>
            <a:r>
              <a:rPr lang="es-AR" sz="1200" dirty="0" err="1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T</a:t>
            </a:r>
            <a:r>
              <a:rPr lang="es-AR" sz="1200" dirty="0" err="1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rim</a:t>
            </a:r>
            <a:r>
              <a:rPr lang="es-AR" sz="1200" dirty="0" smtClean="0">
                <a:solidFill>
                  <a:schemeClr val="tx2">
                    <a:lumMod val="25000"/>
                  </a:schemeClr>
                </a:solidFill>
                <a:latin typeface="Encode Sans" panose="020B0604020202020204" charset="0"/>
              </a:rPr>
              <a:t>. II 2021</a:t>
            </a:r>
          </a:p>
          <a:p>
            <a:pPr lvl="0" algn="ctr"/>
            <a:endParaRPr lang="es-AR" sz="1200" dirty="0" smtClean="0">
              <a:solidFill>
                <a:schemeClr val="tx2">
                  <a:lumMod val="25000"/>
                </a:schemeClr>
              </a:solidFill>
              <a:latin typeface="Encode Sans" panose="020B0604020202020204" charset="0"/>
            </a:endParaRPr>
          </a:p>
          <a:p>
            <a:pPr lvl="0" algn="ctr"/>
            <a:endParaRPr lang="es-AR" sz="1800" dirty="0">
              <a:solidFill>
                <a:schemeClr val="tx2">
                  <a:lumMod val="25000"/>
                </a:schemeClr>
              </a:solidFill>
              <a:latin typeface="Encode Sans" panose="020B060402020202020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53833"/>
              </p:ext>
            </p:extLst>
          </p:nvPr>
        </p:nvGraphicFramePr>
        <p:xfrm>
          <a:off x="220133" y="1204057"/>
          <a:ext cx="7306734" cy="357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6200" y="103909"/>
            <a:ext cx="9144000" cy="377825"/>
          </a:xfrm>
          <a:prstGeom prst="rect">
            <a:avLst/>
          </a:prstGeom>
        </p:spPr>
        <p:txBody>
          <a:bodyPr/>
          <a:lstStyle/>
          <a:p>
            <a:r>
              <a:rPr lang="es-AR" sz="1600" b="1" dirty="0" smtClean="0">
                <a:latin typeface="Encode Sans" pitchFamily="2" charset="0"/>
              </a:rPr>
              <a:t>Stocks mercado </a:t>
            </a:r>
            <a:r>
              <a:rPr lang="es-AR" sz="1600" b="1" dirty="0">
                <a:latin typeface="Encode Sans" pitchFamily="2" charset="0"/>
              </a:rPr>
              <a:t>de capitales &amp; sistema bancario (SPNF</a:t>
            </a:r>
            <a:r>
              <a:rPr lang="es-AR" sz="1600" b="1" dirty="0" smtClean="0">
                <a:latin typeface="Encode Sans" pitchFamily="2" charset="0"/>
              </a:rPr>
              <a:t>)</a:t>
            </a:r>
            <a:endParaRPr lang="es-AR" sz="1600" b="1" dirty="0">
              <a:latin typeface="Encode Sans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3617" y="4287982"/>
            <a:ext cx="7398325" cy="43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01">
              <a:buClrTx/>
            </a:pPr>
            <a:r>
              <a:rPr 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ea typeface="+mn-ea"/>
                <a:cs typeface="+mn-cs"/>
              </a:rPr>
              <a:t>* </a:t>
            </a:r>
            <a:r>
              <a:rPr 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ea typeface="+mn-ea"/>
                <a:cs typeface="+mn-cs"/>
              </a:rPr>
              <a:t>Incluye Adelantos en cuenta corriente, Otros adelantos, Documentos a sola firma, Documentos descontados, Documentos comprados, préstamos hipotecarios, préstamos prendarios, préstamos personales, A titulares de tarjetas de crédito, Créditos documentarios,  Otros préstamos,  préstamos de títulos valores públicos del país, de títulos privados, de otros activos financieros, e intereses documentados.</a:t>
            </a:r>
          </a:p>
        </p:txBody>
      </p:sp>
      <p:sp>
        <p:nvSpPr>
          <p:cNvPr id="13" name="211 CuadroTexto"/>
          <p:cNvSpPr txBox="1">
            <a:spLocks noChangeArrowheads="1"/>
          </p:cNvSpPr>
          <p:nvPr/>
        </p:nvSpPr>
        <p:spPr bwMode="auto">
          <a:xfrm>
            <a:off x="893617" y="4754433"/>
            <a:ext cx="4471988" cy="4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CNV y BCRA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7" name="11 Rectángulo redondeado"/>
          <p:cNvSpPr/>
          <p:nvPr/>
        </p:nvSpPr>
        <p:spPr>
          <a:xfrm>
            <a:off x="7006014" y="1359674"/>
            <a:ext cx="1789643" cy="2771571"/>
          </a:xfrm>
          <a:prstGeom prst="roundRect">
            <a:avLst>
              <a:gd name="adj" fmla="val 11216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b="1" dirty="0" smtClean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800" b="1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+39%</a:t>
            </a:r>
            <a:endParaRPr lang="es-AR" sz="1800" b="1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200" b="1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Mercado de Capitales</a:t>
            </a:r>
            <a:endParaRPr lang="es-AR" sz="12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1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Var. % jun. 21- jun. 22</a:t>
            </a:r>
            <a:endParaRPr lang="es-AR" sz="11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endParaRPr lang="es-AR" sz="11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800" b="1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+63%</a:t>
            </a:r>
            <a:endParaRPr lang="es-AR" sz="1800" b="1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100" b="1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Crédito Bancario al SPNF*</a:t>
            </a:r>
            <a:endParaRPr lang="es-AR" sz="9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Var. % </a:t>
            </a:r>
            <a:r>
              <a:rPr lang="es-AR" sz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jun. 21- jun. 22</a:t>
            </a:r>
            <a:endParaRPr lang="es-AR" sz="11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endParaRPr lang="es-AR" sz="1100" dirty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endParaRPr lang="es-AR" sz="1100" dirty="0" smtClean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42983"/>
              </p:ext>
            </p:extLst>
          </p:nvPr>
        </p:nvGraphicFramePr>
        <p:xfrm>
          <a:off x="893615" y="1359674"/>
          <a:ext cx="5876616" cy="2801175"/>
        </p:xfrm>
        <a:graphic>
          <a:graphicData uri="http://schemas.openxmlformats.org/drawingml/2006/table">
            <a:tbl>
              <a:tblPr/>
              <a:tblGrid>
                <a:gridCol w="146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53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Mercado de Capitales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Instrumento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Jun-21</a:t>
                      </a:r>
                      <a:endParaRPr lang="es-AR" sz="800" b="1" i="0" u="none" strike="noStrike" dirty="0">
                        <a:solidFill>
                          <a:srgbClr val="FFFFFF"/>
                        </a:solidFill>
                        <a:effectLst/>
                        <a:latin typeface="Encode San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dic-21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jun-22</a:t>
                      </a:r>
                      <a:endParaRPr lang="es-AR" sz="800" b="1" i="0" u="none" strike="noStrike" dirty="0">
                        <a:solidFill>
                          <a:srgbClr val="FFFFFF"/>
                        </a:solidFill>
                        <a:effectLst/>
                        <a:latin typeface="Encode San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Free </a:t>
                      </a:r>
                      <a:r>
                        <a:rPr lang="es-AR" sz="800" b="0" i="0" u="none" strike="noStrike" dirty="0" err="1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Float</a:t>
                      </a:r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 </a:t>
                      </a:r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Acciones</a:t>
                      </a:r>
                      <a:endParaRPr lang="es-AR" sz="800" b="0" i="0" u="none" strike="noStrike" dirty="0">
                        <a:solidFill>
                          <a:srgbClr val="181818"/>
                        </a:solidFill>
                        <a:effectLst/>
                        <a:latin typeface="Encode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1.067.995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1.368.121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1.428.823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Obligaciones Negociables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2.003.365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2.292.898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2.790.605</a:t>
                      </a:r>
                      <a:endParaRPr lang="es-AR" sz="800" b="0" i="0" u="none" strike="noStrike" dirty="0">
                        <a:solidFill>
                          <a:srgbClr val="181818"/>
                        </a:solidFill>
                        <a:effectLst/>
                        <a:latin typeface="Encode San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Fideicomisos Financieros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120.329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127.141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147.545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Fondos Cerrados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41.452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44.238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62.138</a:t>
                      </a:r>
                      <a:endParaRPr lang="es-AR" sz="800" b="0" i="0" u="none" strike="noStrike" dirty="0">
                        <a:solidFill>
                          <a:srgbClr val="181818"/>
                        </a:solidFill>
                        <a:effectLst/>
                        <a:latin typeface="Encode San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CPD, Pagaré y FCE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101.077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137.954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181818"/>
                          </a:solidFill>
                          <a:effectLst/>
                          <a:latin typeface="Encode Sans"/>
                        </a:rPr>
                        <a:t>197.820</a:t>
                      </a:r>
                      <a:endParaRPr lang="es-AR" sz="800" b="0" i="0" u="none" strike="noStrike" dirty="0">
                        <a:solidFill>
                          <a:srgbClr val="181818"/>
                        </a:solidFill>
                        <a:effectLst/>
                        <a:latin typeface="Encode San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800" b="0" i="0" u="none" strike="noStrike" dirty="0">
                          <a:solidFill>
                            <a:srgbClr val="B2CFEB"/>
                          </a:solidFill>
                          <a:effectLst/>
                          <a:latin typeface="Encode San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3.334.218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3.970.351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Encode Sans"/>
                        </a:rPr>
                        <a:t>4.626.931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356">
                <a:tc>
                  <a:txBody>
                    <a:bodyPr/>
                    <a:lstStyle/>
                    <a:p>
                      <a:pPr algn="r" rtl="0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Encode San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0" u="none" strike="noStrike" dirty="0">
                          <a:solidFill>
                            <a:srgbClr val="50535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0" u="none" strike="noStrike" dirty="0">
                          <a:solidFill>
                            <a:srgbClr val="50535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0" i="0" u="none" strike="noStrike" dirty="0">
                          <a:solidFill>
                            <a:srgbClr val="50535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Encode Sans"/>
                        </a:rPr>
                        <a:t>Crédito Bancario al SPNF*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Encode Sans"/>
                        </a:rPr>
                        <a:t> 3.643.939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Encode Sans"/>
                        </a:rPr>
                        <a:t>4.616.029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Encode Sans"/>
                        </a:rPr>
                        <a:t> 5.930.396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777413" y="651399"/>
            <a:ext cx="5385387" cy="53860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Stocks de valores negociables del sector privado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ercado </a:t>
            </a: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de capitales 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&amp; financiamiento </a:t>
            </a: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bancario (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SPNF)</a:t>
            </a: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 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en mill. de pesos 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(un 2021 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–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0055" y="72020"/>
            <a:ext cx="9144000" cy="377825"/>
          </a:xfrm>
        </p:spPr>
        <p:txBody>
          <a:bodyPr/>
          <a:lstStyle/>
          <a:p>
            <a:r>
              <a:rPr lang="es-AR" sz="1800" b="1" dirty="0">
                <a:solidFill>
                  <a:srgbClr val="00B0F0"/>
                </a:solidFill>
                <a:latin typeface="Encode Sans" pitchFamily="2" charset="0"/>
              </a:rPr>
              <a:t>Stock Financiamiento mercado de capitales &amp; </a:t>
            </a:r>
            <a:r>
              <a:rPr lang="es-AR" sz="1800" b="1" dirty="0" smtClean="0">
                <a:solidFill>
                  <a:srgbClr val="00B0F0"/>
                </a:solidFill>
                <a:latin typeface="Encode Sans" pitchFamily="2" charset="0"/>
              </a:rPr>
              <a:t>sistema </a:t>
            </a:r>
            <a:r>
              <a:rPr lang="es-AR" sz="1800" b="1" dirty="0">
                <a:solidFill>
                  <a:srgbClr val="00B0F0"/>
                </a:solidFill>
                <a:latin typeface="Encode Sans" pitchFamily="2" charset="0"/>
              </a:rPr>
              <a:t>bancario (SPNF)</a:t>
            </a:r>
            <a:endParaRPr lang="es-AR" sz="1800" b="1" dirty="0">
              <a:solidFill>
                <a:srgbClr val="00B0F0"/>
              </a:solidFill>
            </a:endParaRPr>
          </a:p>
        </p:txBody>
      </p:sp>
      <p:sp>
        <p:nvSpPr>
          <p:cNvPr id="13" name="211 CuadroTexto"/>
          <p:cNvSpPr txBox="1">
            <a:spLocks noChangeArrowheads="1"/>
          </p:cNvSpPr>
          <p:nvPr/>
        </p:nvSpPr>
        <p:spPr bwMode="auto">
          <a:xfrm>
            <a:off x="1134585" y="4675379"/>
            <a:ext cx="473974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88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Fuente: elaboración propia en base a información de CNV y BCRA</a:t>
            </a:r>
            <a:r>
              <a:rPr lang="es-ES" altLang="es-AR" sz="788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8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8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s-ES" altLang="es-AR" sz="788" i="1" kern="12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88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28" name="4 Rectángulo"/>
          <p:cNvSpPr/>
          <p:nvPr/>
        </p:nvSpPr>
        <p:spPr>
          <a:xfrm>
            <a:off x="2288747" y="948419"/>
            <a:ext cx="4400252" cy="5539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Composición de los stocks del sistema financiero según pertenezcan al mercado de capitales o al sistema bancario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(jun 2021 – 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42608"/>
              </p:ext>
            </p:extLst>
          </p:nvPr>
        </p:nvGraphicFramePr>
        <p:xfrm>
          <a:off x="1257300" y="1590674"/>
          <a:ext cx="6305549" cy="279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0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3161100" y="2758000"/>
            <a:ext cx="6406412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03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AR" sz="3400" dirty="0">
                <a:solidFill>
                  <a:srgbClr val="FFFFFF"/>
                </a:solidFill>
              </a:rPr>
              <a:t>Mercado Secundario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Rectángulo"/>
          <p:cNvSpPr/>
          <p:nvPr/>
        </p:nvSpPr>
        <p:spPr>
          <a:xfrm>
            <a:off x="956182" y="554815"/>
            <a:ext cx="3273853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negociación secundaria por instrumento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en millones de pesos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junio 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0" y="0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600" b="1" dirty="0" smtClean="0">
                <a:latin typeface="Encode Sans" pitchFamily="2" charset="0"/>
              </a:rPr>
              <a:t>Negociación Mercado Secundario de Contado – Apertura por instrumento</a:t>
            </a:r>
            <a:endParaRPr lang="es-AR" sz="1600" b="1" dirty="0"/>
          </a:p>
        </p:txBody>
      </p:sp>
      <p:sp>
        <p:nvSpPr>
          <p:cNvPr id="10" name="211 CuadroTexto"/>
          <p:cNvSpPr txBox="1">
            <a:spLocks noChangeArrowheads="1"/>
          </p:cNvSpPr>
          <p:nvPr/>
        </p:nvSpPr>
        <p:spPr bwMode="auto">
          <a:xfrm>
            <a:off x="661122" y="4769530"/>
            <a:ext cx="4471988" cy="3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 elaboración 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 BYMA, MAE y MAV.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893246"/>
              </p:ext>
            </p:extLst>
          </p:nvPr>
        </p:nvGraphicFramePr>
        <p:xfrm>
          <a:off x="-518392" y="1083892"/>
          <a:ext cx="5090392" cy="437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4 Rectángulo"/>
          <p:cNvSpPr/>
          <p:nvPr/>
        </p:nvSpPr>
        <p:spPr>
          <a:xfrm>
            <a:off x="5110098" y="576061"/>
            <a:ext cx="3273853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negociación secundaria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por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instrumento</a:t>
            </a:r>
            <a:endParaRPr lang="es-AR" sz="90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articipación % sobre el total 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–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junio 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374289"/>
              </p:ext>
            </p:extLst>
          </p:nvPr>
        </p:nvGraphicFramePr>
        <p:xfrm>
          <a:off x="4572000" y="1083892"/>
          <a:ext cx="4544686" cy="403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00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Rectángulo"/>
          <p:cNvSpPr/>
          <p:nvPr/>
        </p:nvSpPr>
        <p:spPr>
          <a:xfrm>
            <a:off x="969817" y="489827"/>
            <a:ext cx="3273853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negociación secundaria por mercado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en millones de pesos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–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14" name="4 Rectángulo"/>
          <p:cNvSpPr/>
          <p:nvPr/>
        </p:nvSpPr>
        <p:spPr>
          <a:xfrm>
            <a:off x="5206638" y="463730"/>
            <a:ext cx="3273853" cy="52322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negociación secundaria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por mercado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participación % sobre el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total</a:t>
            </a:r>
            <a:endParaRPr lang="es-AR" sz="900" b="1" kern="1200" dirty="0" smtClean="0">
              <a:solidFill>
                <a:srgbClr val="FF0000"/>
              </a:solidFill>
              <a:latin typeface="Encode Sans" panose="020B0604020202020204" charset="0"/>
            </a:endParaRP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</a:t>
            </a:r>
            <a:r>
              <a:rPr lang="es-AR" sz="10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)</a:t>
            </a:r>
            <a:endParaRPr lang="es-AR" sz="10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0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600" b="1" dirty="0" smtClean="0">
                <a:latin typeface="Encode Sans" pitchFamily="2" charset="0"/>
              </a:rPr>
              <a:t>Negociación Mercado Secundario de Contado – Apertura por mercado</a:t>
            </a:r>
            <a:endParaRPr lang="es-AR" sz="1600" b="1" dirty="0"/>
          </a:p>
        </p:txBody>
      </p:sp>
      <p:sp>
        <p:nvSpPr>
          <p:cNvPr id="7" name="211 CuadroTexto"/>
          <p:cNvSpPr txBox="1">
            <a:spLocks noChangeArrowheads="1"/>
          </p:cNvSpPr>
          <p:nvPr/>
        </p:nvSpPr>
        <p:spPr bwMode="auto">
          <a:xfrm>
            <a:off x="969817" y="4774230"/>
            <a:ext cx="4471988" cy="4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BYMA, MAE y MAV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609313"/>
              </p:ext>
            </p:extLst>
          </p:nvPr>
        </p:nvGraphicFramePr>
        <p:xfrm>
          <a:off x="-71715" y="986950"/>
          <a:ext cx="4796869" cy="37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771297"/>
              </p:ext>
            </p:extLst>
          </p:nvPr>
        </p:nvGraphicFramePr>
        <p:xfrm>
          <a:off x="4420353" y="1072855"/>
          <a:ext cx="4723647" cy="378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E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4 Rectángulo"/>
          <p:cNvSpPr/>
          <p:nvPr/>
        </p:nvSpPr>
        <p:spPr>
          <a:xfrm>
            <a:off x="5248783" y="555071"/>
            <a:ext cx="3167853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negociación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secundaria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Títulos públicos y privados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Participación % sobre el total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1026406" y="555071"/>
            <a:ext cx="3167853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negociación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secundaria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Títulos públicos y privados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n millones de pesos</a:t>
            </a:r>
            <a:endParaRPr lang="es-AR" sz="90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22)</a:t>
            </a:r>
            <a:endParaRPr lang="es-AR" sz="9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0" y="0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b="1" dirty="0" smtClean="0">
                <a:latin typeface="Encode Sans" pitchFamily="2" charset="0"/>
              </a:rPr>
              <a:t>Negociación de Títulos Públicos y Títulos Privados</a:t>
            </a:r>
            <a:endParaRPr lang="es-AR" sz="1800" b="1" dirty="0"/>
          </a:p>
        </p:txBody>
      </p:sp>
      <p:sp>
        <p:nvSpPr>
          <p:cNvPr id="8" name="211 CuadroTexto"/>
          <p:cNvSpPr txBox="1">
            <a:spLocks noChangeArrowheads="1"/>
          </p:cNvSpPr>
          <p:nvPr/>
        </p:nvSpPr>
        <p:spPr bwMode="auto">
          <a:xfrm>
            <a:off x="586727" y="4744317"/>
            <a:ext cx="4662056" cy="3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BYMA, MAE y MAV. 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Títulos Privados: incluye ON, FF, CPD, FCE, Pagaré, y FCI Cerrados 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76208"/>
              </p:ext>
            </p:extLst>
          </p:nvPr>
        </p:nvGraphicFramePr>
        <p:xfrm>
          <a:off x="4474029" y="1201402"/>
          <a:ext cx="4561113" cy="372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804794"/>
              </p:ext>
            </p:extLst>
          </p:nvPr>
        </p:nvGraphicFramePr>
        <p:xfrm>
          <a:off x="220079" y="747276"/>
          <a:ext cx="4253950" cy="408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07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713600" y="762000"/>
            <a:ext cx="4570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Índice</a:t>
            </a:r>
            <a:endParaRPr dirty="0"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578622" y="1564975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>
                <a:solidFill>
                  <a:srgbClr val="37B9EC"/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01</a:t>
            </a:r>
            <a:endParaRPr dirty="0">
              <a:solidFill>
                <a:srgbClr val="37B9EC"/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1"/>
          </p:nvPr>
        </p:nvSpPr>
        <p:spPr>
          <a:xfrm>
            <a:off x="602944" y="2171397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1600" dirty="0" smtClean="0">
                <a:latin typeface="Encode Sans" pitchFamily="2" charset="0"/>
              </a:rPr>
              <a:t>NOVEDADES</a:t>
            </a:r>
            <a:endParaRPr sz="1600" dirty="0">
              <a:latin typeface="Encode Sans" pitchFamily="2" charset="0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3"/>
          </p:nvPr>
        </p:nvSpPr>
        <p:spPr>
          <a:xfrm>
            <a:off x="618976" y="2538274"/>
            <a:ext cx="245944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AR" sz="1050" dirty="0" smtClean="0">
                <a:latin typeface="Encode Sans" pitchFamily="2" charset="0"/>
              </a:rPr>
              <a:t>Nuevos programas, políticas, convenios. Agenda de actividades. Educación </a:t>
            </a:r>
            <a:r>
              <a:rPr lang="es-AR" sz="1050" dirty="0">
                <a:latin typeface="Encode Sans" pitchFamily="2" charset="0"/>
              </a:rPr>
              <a:t>financiera</a:t>
            </a:r>
            <a:r>
              <a:rPr lang="es-AR" sz="1050" dirty="0"/>
              <a:t>. </a:t>
            </a:r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 idx="4"/>
          </p:nvPr>
        </p:nvSpPr>
        <p:spPr>
          <a:xfrm>
            <a:off x="3515494" y="1526491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>
                <a:solidFill>
                  <a:srgbClr val="37B9EC"/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02</a:t>
            </a:r>
            <a:endParaRPr dirty="0">
              <a:solidFill>
                <a:srgbClr val="37B9EC"/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5"/>
          </p:nvPr>
        </p:nvSpPr>
        <p:spPr>
          <a:xfrm>
            <a:off x="3541991" y="2169680"/>
            <a:ext cx="2604447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1600" dirty="0" smtClean="0">
                <a:latin typeface="Encode Sans" pitchFamily="2" charset="0"/>
              </a:rPr>
              <a:t>MERCADO PRIMARIO</a:t>
            </a:r>
            <a:endParaRPr sz="1600" dirty="0">
              <a:latin typeface="Encode Sans" pitchFamily="2" charset="0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6"/>
          </p:nvPr>
        </p:nvSpPr>
        <p:spPr>
          <a:xfrm>
            <a:off x="3689575" y="2530544"/>
            <a:ext cx="23529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AR" sz="1000" dirty="0" smtClean="0">
                <a:latin typeface="Encode Sans" pitchFamily="2" charset="0"/>
              </a:rPr>
              <a:t>Ecosistema </a:t>
            </a:r>
            <a:r>
              <a:rPr lang="es-AR" sz="1000" dirty="0">
                <a:latin typeface="Encode Sans" pitchFamily="2" charset="0"/>
              </a:rPr>
              <a:t>del mercado de </a:t>
            </a:r>
            <a:r>
              <a:rPr lang="es-AR" sz="1000" dirty="0" smtClean="0">
                <a:latin typeface="Encode Sans" pitchFamily="2" charset="0"/>
              </a:rPr>
              <a:t>capitales. Emisoras de valores negociables. Flujos. Stocks.</a:t>
            </a:r>
            <a:endParaRPr sz="1000" dirty="0">
              <a:latin typeface="Encode Sans" pitchFamily="2" charset="0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 idx="7"/>
          </p:nvPr>
        </p:nvSpPr>
        <p:spPr>
          <a:xfrm>
            <a:off x="618976" y="2996331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 smtClean="0">
                <a:solidFill>
                  <a:srgbClr val="37B9EC"/>
                </a:solidFill>
                <a:latin typeface="Encode Sans" pitchFamily="2" charset="0"/>
              </a:rPr>
              <a:t>04</a:t>
            </a:r>
            <a:endParaRPr dirty="0">
              <a:solidFill>
                <a:srgbClr val="37B9EC"/>
              </a:solidFill>
              <a:latin typeface="Encode Sans" pitchFamily="2" charset="0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8"/>
          </p:nvPr>
        </p:nvSpPr>
        <p:spPr>
          <a:xfrm>
            <a:off x="590612" y="3616253"/>
            <a:ext cx="2988541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1600" dirty="0" smtClean="0">
                <a:latin typeface="Encode Sans" pitchFamily="2" charset="0"/>
              </a:rPr>
              <a:t>MERCADO DE ACCIONES</a:t>
            </a:r>
            <a:endParaRPr sz="1600" dirty="0">
              <a:latin typeface="Encode Sans" pitchFamily="2" charset="0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9"/>
          </p:nvPr>
        </p:nvSpPr>
        <p:spPr>
          <a:xfrm>
            <a:off x="645950" y="4061750"/>
            <a:ext cx="23529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AR" sz="1000" dirty="0" smtClean="0">
                <a:latin typeface="Encode Sans" pitchFamily="2" charset="0"/>
              </a:rPr>
              <a:t>Oferta local y ADR. Negociación secundaria. Capitalización bursátil y Free </a:t>
            </a:r>
            <a:r>
              <a:rPr lang="es-AR" sz="1000" dirty="0" err="1" smtClean="0">
                <a:latin typeface="Encode Sans" pitchFamily="2" charset="0"/>
              </a:rPr>
              <a:t>float</a:t>
            </a:r>
            <a:r>
              <a:rPr lang="es-AR" sz="1000" dirty="0" smtClean="0">
                <a:latin typeface="Encode Sans" pitchFamily="2" charset="0"/>
              </a:rPr>
              <a:t>. Volumen negociado de acciones y Cedears.</a:t>
            </a:r>
            <a:endParaRPr sz="1000" dirty="0">
              <a:latin typeface="Encode Sans" pitchFamily="2" charset="0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 idx="13"/>
          </p:nvPr>
        </p:nvSpPr>
        <p:spPr>
          <a:xfrm>
            <a:off x="3579153" y="300634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dirty="0" smtClean="0">
                <a:solidFill>
                  <a:srgbClr val="37B9EC"/>
                </a:solidFill>
                <a:latin typeface="Encode Sans" pitchFamily="2" charset="0"/>
              </a:rPr>
              <a:t>05</a:t>
            </a:r>
            <a:endParaRPr dirty="0">
              <a:solidFill>
                <a:srgbClr val="37B9EC"/>
              </a:solidFill>
              <a:latin typeface="Encode Sans" pitchFamily="2" charset="0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14"/>
          </p:nvPr>
        </p:nvSpPr>
        <p:spPr>
          <a:xfrm>
            <a:off x="3632425" y="3629825"/>
            <a:ext cx="2352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500"/>
              <a:buNone/>
            </a:pPr>
            <a:r>
              <a:rPr lang="en" sz="1600" dirty="0" smtClean="0">
                <a:latin typeface="Encode Sans" pitchFamily="2" charset="0"/>
              </a:rPr>
              <a:t>FCI ABIERTOS</a:t>
            </a:r>
            <a:endParaRPr sz="1600" dirty="0">
              <a:latin typeface="Encode Sans" pitchFamily="2" charset="0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15"/>
          </p:nvPr>
        </p:nvSpPr>
        <p:spPr>
          <a:xfrm>
            <a:off x="3689575" y="4005497"/>
            <a:ext cx="23529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AR" sz="1000" dirty="0" smtClean="0">
                <a:latin typeface="Encode Sans" pitchFamily="2" charset="0"/>
              </a:rPr>
              <a:t>Patrimonio administrado. Cantidades. Tipos. Composición de carteras. Cuentas. </a:t>
            </a:r>
            <a:endParaRPr lang="es-AR" sz="1000" dirty="0"/>
          </a:p>
        </p:txBody>
      </p:sp>
      <p:sp>
        <p:nvSpPr>
          <p:cNvPr id="15" name="Google Shape;168;p27"/>
          <p:cNvSpPr txBox="1">
            <a:spLocks/>
          </p:cNvSpPr>
          <p:nvPr/>
        </p:nvSpPr>
        <p:spPr>
          <a:xfrm>
            <a:off x="6303047" y="1500300"/>
            <a:ext cx="11193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 sz="3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>
                <a:solidFill>
                  <a:srgbClr val="37B9EC"/>
                </a:solidFill>
                <a:latin typeface="Encode Sans" pitchFamily="2" charset="0"/>
              </a:rPr>
              <a:t>03</a:t>
            </a:r>
            <a:endParaRPr lang="en" dirty="0">
              <a:solidFill>
                <a:srgbClr val="37B9EC"/>
              </a:solidFill>
              <a:latin typeface="Encode Sans" pitchFamily="2" charset="0"/>
            </a:endParaRPr>
          </a:p>
        </p:txBody>
      </p:sp>
      <p:sp>
        <p:nvSpPr>
          <p:cNvPr id="16" name="Google Shape;169;p27"/>
          <p:cNvSpPr txBox="1">
            <a:spLocks/>
          </p:cNvSpPr>
          <p:nvPr/>
        </p:nvSpPr>
        <p:spPr>
          <a:xfrm>
            <a:off x="6309971" y="2158062"/>
            <a:ext cx="2956445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1545D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51545D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AR" sz="1600" dirty="0" smtClean="0">
                <a:latin typeface="Encode Sans" pitchFamily="2" charset="0"/>
              </a:rPr>
              <a:t>MERCADO SECUNDARIO</a:t>
            </a:r>
            <a:endParaRPr lang="es-AR" sz="1600" dirty="0">
              <a:latin typeface="Encode Sans" pitchFamily="2" charset="0"/>
            </a:endParaRPr>
          </a:p>
        </p:txBody>
      </p:sp>
      <p:sp>
        <p:nvSpPr>
          <p:cNvPr id="17" name="Google Shape;170;p27"/>
          <p:cNvSpPr txBox="1">
            <a:spLocks/>
          </p:cNvSpPr>
          <p:nvPr/>
        </p:nvSpPr>
        <p:spPr>
          <a:xfrm>
            <a:off x="6367343" y="2525724"/>
            <a:ext cx="23529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2385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1545D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1545D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51545D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AR" sz="1000" dirty="0" smtClean="0">
                <a:latin typeface="Encode Sans" pitchFamily="2" charset="0"/>
              </a:rPr>
              <a:t>Negociación secundaria. Aperturas </a:t>
            </a:r>
            <a:r>
              <a:rPr lang="es-AR" sz="1000" dirty="0">
                <a:latin typeface="Encode Sans" pitchFamily="2" charset="0"/>
              </a:rPr>
              <a:t>por </a:t>
            </a:r>
            <a:r>
              <a:rPr lang="es-AR" sz="1000" dirty="0" smtClean="0">
                <a:latin typeface="Encode Sans" pitchFamily="2" charset="0"/>
              </a:rPr>
              <a:t>instrumento y mercado. Títulos </a:t>
            </a:r>
            <a:r>
              <a:rPr lang="es-AR" sz="1000" dirty="0">
                <a:latin typeface="Encode Sans" pitchFamily="2" charset="0"/>
              </a:rPr>
              <a:t>públicos </a:t>
            </a:r>
            <a:r>
              <a:rPr lang="es-AR" sz="1000" dirty="0" smtClean="0">
                <a:latin typeface="Encode Sans" pitchFamily="2" charset="0"/>
              </a:rPr>
              <a:t>y privados</a:t>
            </a:r>
            <a:r>
              <a:rPr lang="es-AR" sz="1000" dirty="0">
                <a:latin typeface="Encode Sans" pitchFamily="2" charset="0"/>
              </a:rPr>
              <a:t>. </a:t>
            </a:r>
            <a:r>
              <a:rPr lang="es-AR" sz="1000" dirty="0" smtClean="0">
                <a:latin typeface="Encode Sans" pitchFamily="2" charset="0"/>
              </a:rPr>
              <a:t>Futuros y derivados.</a:t>
            </a:r>
            <a:endParaRPr lang="es-AR" sz="1000" dirty="0"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/>
          <p:cNvSpPr/>
          <p:nvPr/>
        </p:nvSpPr>
        <p:spPr>
          <a:xfrm>
            <a:off x="2133048" y="498514"/>
            <a:ext cx="4742435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Volumen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operado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de derivados sobre acciones o índices de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acciones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en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millones de pesos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0" y="45339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600" b="1" dirty="0">
                <a:latin typeface="Encode Sans"/>
                <a:ea typeface="Encode Sans"/>
                <a:cs typeface="Encode Sans"/>
                <a:sym typeface="Encode Sans"/>
              </a:rPr>
              <a:t>Negociación Mercado Operaciones a Plazo y Derivados</a:t>
            </a:r>
          </a:p>
        </p:txBody>
      </p:sp>
      <p:sp>
        <p:nvSpPr>
          <p:cNvPr id="7" name="211 CuadroTexto"/>
          <p:cNvSpPr txBox="1">
            <a:spLocks noChangeArrowheads="1"/>
          </p:cNvSpPr>
          <p:nvPr/>
        </p:nvSpPr>
        <p:spPr bwMode="auto">
          <a:xfrm>
            <a:off x="100011" y="4769530"/>
            <a:ext cx="4471988" cy="3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de BYMA, y MATBA ROFEX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9689"/>
              </p:ext>
            </p:extLst>
          </p:nvPr>
        </p:nvGraphicFramePr>
        <p:xfrm>
          <a:off x="261257" y="423164"/>
          <a:ext cx="8686800" cy="427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88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113063" y="0"/>
            <a:ext cx="9144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B9EC"/>
              </a:buClr>
              <a:buSzPts val="2800"/>
              <a:buFont typeface="Roboto Thin"/>
              <a:buNone/>
              <a:defRPr sz="2800" b="0" i="0" u="none" strike="noStrike" cap="none">
                <a:solidFill>
                  <a:srgbClr val="37B9EC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600" b="1" dirty="0">
                <a:latin typeface="Encode Sans" pitchFamily="2" charset="0"/>
              </a:rPr>
              <a:t>Negociación Mercado Operaciones a Plazo y </a:t>
            </a:r>
            <a:r>
              <a:rPr lang="es-AR" sz="1600" b="1" dirty="0">
                <a:latin typeface="Encode Sans" pitchFamily="2" charset="0"/>
                <a:sym typeface="Encode Sans"/>
              </a:rPr>
              <a:t>Derivados</a:t>
            </a:r>
          </a:p>
        </p:txBody>
      </p:sp>
      <p:sp>
        <p:nvSpPr>
          <p:cNvPr id="7" name="211 CuadroTexto"/>
          <p:cNvSpPr txBox="1">
            <a:spLocks noChangeArrowheads="1"/>
          </p:cNvSpPr>
          <p:nvPr/>
        </p:nvSpPr>
        <p:spPr bwMode="auto">
          <a:xfrm>
            <a:off x="100012" y="4739216"/>
            <a:ext cx="4471988" cy="3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MAE y MATBA ROFEX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1978971" y="614824"/>
            <a:ext cx="5095597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Montos negociados de derivados por tipo 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n millones </a:t>
            </a:r>
            <a:r>
              <a:rPr lang="es-AR" sz="9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de </a:t>
            </a:r>
            <a:r>
              <a:rPr lang="es-AR" sz="9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pesos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2019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–jun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30191"/>
              </p:ext>
            </p:extLst>
          </p:nvPr>
        </p:nvGraphicFramePr>
        <p:xfrm>
          <a:off x="100013" y="522514"/>
          <a:ext cx="8869816" cy="416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0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3525" y="107524"/>
            <a:ext cx="5330100" cy="666600"/>
          </a:xfrm>
        </p:spPr>
        <p:txBody>
          <a:bodyPr/>
          <a:lstStyle/>
          <a:p>
            <a:r>
              <a:rPr lang="es-AR" sz="2400" dirty="0">
                <a:latin typeface="Encode Sans" pitchFamily="2" charset="0"/>
                <a:ea typeface="Roboto Thin"/>
                <a:cs typeface="Roboto Thin"/>
              </a:rPr>
              <a:t>Cuentas</a:t>
            </a:r>
            <a:r>
              <a:rPr lang="es-AR" sz="2400" dirty="0" smtClean="0">
                <a:solidFill>
                  <a:srgbClr val="FF0000"/>
                </a:solidFill>
              </a:rPr>
              <a:t> </a:t>
            </a:r>
            <a:r>
              <a:rPr lang="es-AR" sz="2400" dirty="0">
                <a:latin typeface="Encode Sans" pitchFamily="2" charset="0"/>
                <a:ea typeface="Roboto Thin"/>
                <a:cs typeface="Roboto Thin"/>
                <a:sym typeface="Roboto Thin"/>
              </a:rPr>
              <a:t>Comitentes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825864" y="4714161"/>
            <a:ext cx="21336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E62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2223159" y="703005"/>
            <a:ext cx="3709746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9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Cantidad de Subcuentas Comitentes con </a:t>
            </a:r>
            <a:r>
              <a:rPr lang="es-AR" sz="9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s</a:t>
            </a:r>
            <a:r>
              <a:rPr lang="es-AR" sz="9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aldo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  <a:p>
            <a:pPr algn="ctr"/>
            <a:endParaRPr lang="es-AR" sz="9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7" name="211 CuadroTexto"/>
          <p:cNvSpPr txBox="1">
            <a:spLocks noChangeArrowheads="1"/>
          </p:cNvSpPr>
          <p:nvPr/>
        </p:nvSpPr>
        <p:spPr bwMode="auto">
          <a:xfrm>
            <a:off x="982979" y="4851480"/>
            <a:ext cx="4471988" cy="19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Caja de Valores S.A.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867774" y="1729216"/>
            <a:ext cx="2049780" cy="1948070"/>
          </a:xfrm>
          <a:prstGeom prst="roundRect">
            <a:avLst>
              <a:gd name="adj" fmla="val 12593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+13% </a:t>
            </a:r>
          </a:p>
          <a:p>
            <a:pPr algn="ctr"/>
            <a:r>
              <a:rPr lang="es-AR" sz="16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Crecieron las cuentas con respecto a junio 2021</a:t>
            </a:r>
            <a:endParaRPr lang="es-MX" sz="1600" dirty="0" smtClean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275001"/>
              </p:ext>
            </p:extLst>
          </p:nvPr>
        </p:nvGraphicFramePr>
        <p:xfrm>
          <a:off x="348343" y="1154017"/>
          <a:ext cx="6477521" cy="330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0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3123000" y="2571750"/>
            <a:ext cx="6406412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04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AR" sz="3400" dirty="0">
                <a:solidFill>
                  <a:srgbClr val="FFFFFF"/>
                </a:solidFill>
              </a:rPr>
              <a:t>Mercado de Acciones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685" y="80744"/>
            <a:ext cx="8973315" cy="666600"/>
          </a:xfrm>
        </p:spPr>
        <p:txBody>
          <a:bodyPr/>
          <a:lstStyle/>
          <a:p>
            <a:r>
              <a:rPr lang="es-AR" sz="2000" dirty="0"/>
              <a:t>MERCADO DE ACCIONES – Capitalización bursátil y Free </a:t>
            </a:r>
            <a:r>
              <a:rPr lang="es-AR" sz="2000" dirty="0" err="1"/>
              <a:t>Float</a:t>
            </a:r>
            <a:r>
              <a:rPr lang="es-AR" sz="2000" dirty="0"/>
              <a:t>	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4 Rectángulo"/>
          <p:cNvSpPr/>
          <p:nvPr/>
        </p:nvSpPr>
        <p:spPr>
          <a:xfrm>
            <a:off x="5410201" y="941722"/>
            <a:ext cx="2905124" cy="38472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Evolución del Free </a:t>
            </a:r>
            <a:r>
              <a:rPr lang="es-AR" sz="1000" b="1" dirty="0" err="1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Float</a:t>
            </a:r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 Vs. </a:t>
            </a:r>
            <a:r>
              <a:rPr lang="es-AR" sz="10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Cap. bursátil </a:t>
            </a:r>
            <a:endParaRPr lang="es-AR" sz="1000" b="1" dirty="0" smtClean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(jun 2021 – 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28" name="4 Rectángulo"/>
          <p:cNvSpPr/>
          <p:nvPr/>
        </p:nvSpPr>
        <p:spPr>
          <a:xfrm>
            <a:off x="1109882" y="964866"/>
            <a:ext cx="2685398" cy="38472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Evolución de la Cap. bursátil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(jun 2021 – jun 2022)</a:t>
            </a:r>
            <a:endParaRPr lang="es-AR" sz="9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8" name="211 CuadroTexto"/>
          <p:cNvSpPr txBox="1">
            <a:spLocks noChangeArrowheads="1"/>
          </p:cNvSpPr>
          <p:nvPr/>
        </p:nvSpPr>
        <p:spPr bwMode="auto">
          <a:xfrm>
            <a:off x="554184" y="4516809"/>
            <a:ext cx="4471988" cy="6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CNV.- C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Cálculo de </a:t>
            </a:r>
            <a:r>
              <a:rPr lang="es-ES" altLang="es-AR" sz="75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Freet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 </a:t>
            </a:r>
            <a:r>
              <a:rPr lang="es-ES" altLang="es-AR" sz="75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Float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 excluye tenencia del Fondo de Garantía de Sustentabilidad (FGS)-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311931"/>
              </p:ext>
            </p:extLst>
          </p:nvPr>
        </p:nvGraphicFramePr>
        <p:xfrm>
          <a:off x="439674" y="1326443"/>
          <a:ext cx="3695700" cy="319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864154"/>
              </p:ext>
            </p:extLst>
          </p:nvPr>
        </p:nvGraphicFramePr>
        <p:xfrm>
          <a:off x="4766927" y="1541902"/>
          <a:ext cx="4191672" cy="311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75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Rectángulo"/>
          <p:cNvSpPr/>
          <p:nvPr/>
        </p:nvSpPr>
        <p:spPr>
          <a:xfrm>
            <a:off x="1723807" y="628190"/>
            <a:ext cx="5532119" cy="5555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Volumen mensual operado 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Spot </a:t>
            </a: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(Acciones + 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Cedears)</a:t>
            </a:r>
            <a:endParaRPr lang="es-AR" sz="100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n millones </a:t>
            </a:r>
            <a:r>
              <a:rPr lang="es-AR" sz="100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de </a:t>
            </a:r>
            <a:r>
              <a:rPr lang="es-AR" sz="100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pesos</a:t>
            </a:r>
            <a:endParaRPr lang="es-AR" sz="100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0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10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153936" cy="666600"/>
          </a:xfrm>
        </p:spPr>
        <p:txBody>
          <a:bodyPr/>
          <a:lstStyle/>
          <a:p>
            <a:r>
              <a:rPr lang="es-AR" sz="1600" dirty="0"/>
              <a:t>Negociación Mercado de Contado – Renta Variable</a:t>
            </a:r>
          </a:p>
        </p:txBody>
      </p:sp>
      <p:sp>
        <p:nvSpPr>
          <p:cNvPr id="5" name="211 CuadroTexto"/>
          <p:cNvSpPr txBox="1">
            <a:spLocks noChangeArrowheads="1"/>
          </p:cNvSpPr>
          <p:nvPr/>
        </p:nvSpPr>
        <p:spPr bwMode="auto">
          <a:xfrm>
            <a:off x="866774" y="4815937"/>
            <a:ext cx="4471988" cy="4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de BYMA y MAE.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099304"/>
              </p:ext>
            </p:extLst>
          </p:nvPr>
        </p:nvGraphicFramePr>
        <p:xfrm>
          <a:off x="134112" y="628189"/>
          <a:ext cx="8924544" cy="418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2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Rectángulo"/>
          <p:cNvSpPr/>
          <p:nvPr/>
        </p:nvSpPr>
        <p:spPr>
          <a:xfrm>
            <a:off x="1727972" y="524383"/>
            <a:ext cx="5489171" cy="5539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5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Monto Negociación Secundaria Acciones y </a:t>
            </a:r>
            <a:r>
              <a:rPr lang="es-AR" sz="1050" b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ADRs</a:t>
            </a:r>
            <a:r>
              <a:rPr lang="es-AR" sz="105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 </a:t>
            </a:r>
          </a:p>
          <a:p>
            <a:pPr algn="ctr">
              <a:defRPr sz="1000" b="1" i="0" u="none" strike="noStrike" kern="1200" spc="0" baseline="0">
                <a:solidFill>
                  <a:srgbClr val="B2CFEB">
                    <a:lumMod val="50000"/>
                  </a:srgbClr>
                </a:solidFill>
                <a:latin typeface="Encode Sans" panose="020B0604020202020204" charset="0"/>
                <a:ea typeface="+mn-ea"/>
                <a:cs typeface="+mn-cs"/>
              </a:defRPr>
            </a:pPr>
            <a:r>
              <a:rPr lang="es-AR" sz="1050" b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e</a:t>
            </a:r>
            <a:r>
              <a:rPr lang="es-AR" sz="1050" b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n millones de pesos</a:t>
            </a:r>
            <a:endParaRPr lang="es-AR" sz="1050" b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900" dirty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9988"/>
            <a:ext cx="9227127" cy="666600"/>
          </a:xfrm>
        </p:spPr>
        <p:txBody>
          <a:bodyPr/>
          <a:lstStyle/>
          <a:p>
            <a:r>
              <a:rPr lang="es-AR" sz="1600" dirty="0"/>
              <a:t>Acciones Mercado Local y </a:t>
            </a:r>
            <a:r>
              <a:rPr lang="es-AR" sz="1600" dirty="0" err="1"/>
              <a:t>ADRs</a:t>
            </a:r>
            <a:endParaRPr lang="es-AR" sz="1600" dirty="0"/>
          </a:p>
        </p:txBody>
      </p:sp>
      <p:sp>
        <p:nvSpPr>
          <p:cNvPr id="12" name="211 CuadroTexto"/>
          <p:cNvSpPr txBox="1">
            <a:spLocks noChangeArrowheads="1"/>
          </p:cNvSpPr>
          <p:nvPr/>
        </p:nvSpPr>
        <p:spPr bwMode="auto">
          <a:xfrm>
            <a:off x="789823" y="4738912"/>
            <a:ext cx="4471988" cy="6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información de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BYMA, MAV y </a:t>
            </a:r>
            <a:r>
              <a:rPr lang="es-ES" altLang="es-AR" sz="75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Bloomberg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MX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s-ES" altLang="es-AR" sz="750" i="1" kern="12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34867"/>
              </p:ext>
            </p:extLst>
          </p:nvPr>
        </p:nvGraphicFramePr>
        <p:xfrm>
          <a:off x="0" y="209374"/>
          <a:ext cx="9144000" cy="452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89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2918"/>
            <a:ext cx="6938781" cy="666600"/>
          </a:xfrm>
        </p:spPr>
        <p:txBody>
          <a:bodyPr/>
          <a:lstStyle/>
          <a:p>
            <a:r>
              <a:rPr lang="es-AR" sz="1800" dirty="0"/>
              <a:t>Liquidez Mercado de Acciones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FA5048-469E-4C0B-8017-77C25B71C1B7}" type="slidenum">
              <a:rPr lang="es-AR" smtClean="0"/>
              <a:pPr/>
              <a:t>27</a:t>
            </a:fld>
            <a:endParaRPr lang="es-AR" dirty="0">
              <a:solidFill>
                <a:srgbClr val="001E62">
                  <a:tint val="75000"/>
                </a:srgb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68324" y="987574"/>
            <a:ext cx="2045753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100" dirty="0">
                <a:solidFill>
                  <a:srgbClr val="001E62"/>
                </a:solidFill>
                <a:latin typeface="Encode Sans" panose="020B0604020202020204" charset="0"/>
              </a:rPr>
              <a:t>Volumen </a:t>
            </a:r>
            <a:r>
              <a:rPr lang="es-AR" sz="1100" dirty="0" smtClean="0">
                <a:solidFill>
                  <a:srgbClr val="001E62"/>
                </a:solidFill>
                <a:latin typeface="Encode Sans" panose="020B0604020202020204" charset="0"/>
              </a:rPr>
              <a:t>operado JUN-22</a:t>
            </a:r>
            <a:endParaRPr lang="es-AR" sz="1100" dirty="0">
              <a:solidFill>
                <a:srgbClr val="001E62"/>
              </a:solidFill>
              <a:latin typeface="Encode Sans" panose="020B0604020202020204" charset="0"/>
            </a:endParaRPr>
          </a:p>
          <a:p>
            <a:pPr algn="ctr"/>
            <a:r>
              <a:rPr lang="es-AR" b="1" cap="all" dirty="0">
                <a:solidFill>
                  <a:srgbClr val="001E62"/>
                </a:solidFill>
                <a:latin typeface="Encode Sans" panose="020B0604020202020204" charset="0"/>
              </a:rPr>
              <a:t>Acciones</a:t>
            </a:r>
          </a:p>
          <a:p>
            <a:pPr algn="ctr"/>
            <a:r>
              <a:rPr lang="es-AR" dirty="0" smtClean="0">
                <a:solidFill>
                  <a:srgbClr val="001E62"/>
                </a:solidFill>
                <a:latin typeface="Encode Sans" panose="020B0604020202020204" charset="0"/>
              </a:rPr>
              <a:t>$26.087 </a:t>
            </a:r>
            <a:r>
              <a:rPr lang="es-AR" dirty="0" err="1" smtClean="0">
                <a:solidFill>
                  <a:srgbClr val="001E62"/>
                </a:solidFill>
                <a:latin typeface="Encode Sans" panose="020B0604020202020204" charset="0"/>
              </a:rPr>
              <a:t>Mill</a:t>
            </a:r>
            <a:r>
              <a:rPr lang="es-AR" dirty="0" smtClean="0">
                <a:solidFill>
                  <a:srgbClr val="001E62"/>
                </a:solidFill>
                <a:latin typeface="Encode Sans" panose="020B0604020202020204" charset="0"/>
              </a:rPr>
              <a:t>. de pesos</a:t>
            </a:r>
            <a:endParaRPr lang="es-AR" dirty="0">
              <a:solidFill>
                <a:srgbClr val="001E62"/>
              </a:solidFill>
              <a:latin typeface="Encode Sans" panose="020B060402020202020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31973" y="988740"/>
            <a:ext cx="2031325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100" dirty="0">
                <a:solidFill>
                  <a:srgbClr val="001E62"/>
                </a:solidFill>
                <a:latin typeface="Encode Sans" panose="020B0604020202020204" charset="0"/>
              </a:rPr>
              <a:t>Volumen operado </a:t>
            </a:r>
            <a:r>
              <a:rPr lang="es-AR" sz="1100" dirty="0" smtClean="0">
                <a:solidFill>
                  <a:srgbClr val="001E62"/>
                </a:solidFill>
                <a:latin typeface="Encode Sans" panose="020B0604020202020204" charset="0"/>
              </a:rPr>
              <a:t>JUN-22 </a:t>
            </a:r>
            <a:endParaRPr lang="es-AR" sz="1100" dirty="0">
              <a:solidFill>
                <a:srgbClr val="001E62"/>
              </a:solidFill>
              <a:latin typeface="Encode Sans" panose="020B0604020202020204" charset="0"/>
            </a:endParaRPr>
          </a:p>
          <a:p>
            <a:pPr algn="ctr"/>
            <a:r>
              <a:rPr lang="es-AR" b="1" cap="all" dirty="0" err="1">
                <a:solidFill>
                  <a:srgbClr val="001E62"/>
                </a:solidFill>
                <a:latin typeface="Encode Sans" panose="020B0604020202020204" charset="0"/>
              </a:rPr>
              <a:t>CEDEARs</a:t>
            </a:r>
            <a:endParaRPr lang="es-AR" b="1" cap="all" dirty="0">
              <a:solidFill>
                <a:srgbClr val="001E62"/>
              </a:solidFill>
              <a:latin typeface="Encode Sans" panose="020B0604020202020204" charset="0"/>
            </a:endParaRPr>
          </a:p>
          <a:p>
            <a:pPr algn="ctr"/>
            <a:r>
              <a:rPr lang="es-AR" dirty="0">
                <a:solidFill>
                  <a:srgbClr val="001E62"/>
                </a:solidFill>
                <a:latin typeface="Encode Sans" panose="020B0604020202020204" charset="0"/>
              </a:rPr>
              <a:t>$ </a:t>
            </a:r>
            <a:r>
              <a:rPr lang="es-AR" dirty="0" smtClean="0">
                <a:solidFill>
                  <a:srgbClr val="001E62"/>
                </a:solidFill>
                <a:latin typeface="Encode Sans" panose="020B0604020202020204" charset="0"/>
              </a:rPr>
              <a:t>77.927 </a:t>
            </a:r>
            <a:r>
              <a:rPr lang="es-AR" dirty="0" err="1" smtClean="0">
                <a:solidFill>
                  <a:srgbClr val="001E62"/>
                </a:solidFill>
                <a:latin typeface="Encode Sans" panose="020B0604020202020204" charset="0"/>
              </a:rPr>
              <a:t>Mill</a:t>
            </a:r>
            <a:r>
              <a:rPr lang="es-AR" dirty="0" smtClean="0">
                <a:solidFill>
                  <a:srgbClr val="001E62"/>
                </a:solidFill>
                <a:latin typeface="Encode Sans" panose="020B0604020202020204" charset="0"/>
              </a:rPr>
              <a:t>. </a:t>
            </a:r>
            <a:r>
              <a:rPr lang="es-AR" dirty="0">
                <a:solidFill>
                  <a:srgbClr val="001E62"/>
                </a:solidFill>
                <a:latin typeface="Encode Sans" panose="020B0604020202020204" charset="0"/>
              </a:rPr>
              <a:t>d</a:t>
            </a:r>
            <a:r>
              <a:rPr lang="es-AR" dirty="0" smtClean="0">
                <a:solidFill>
                  <a:srgbClr val="001E62"/>
                </a:solidFill>
                <a:latin typeface="Encode Sans" panose="020B0604020202020204" charset="0"/>
              </a:rPr>
              <a:t>e pesos</a:t>
            </a:r>
            <a:endParaRPr lang="es-AR" dirty="0">
              <a:solidFill>
                <a:srgbClr val="001E62"/>
              </a:solidFill>
              <a:latin typeface="Encode Sans" panose="020B060402020202020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1520" y="715833"/>
            <a:ext cx="2808312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>
                <a:solidFill>
                  <a:srgbClr val="FFFFFF"/>
                </a:solidFill>
                <a:latin typeface="Encode Sans" panose="020B0604020202020204" charset="0"/>
              </a:rPr>
              <a:t>SPOT</a:t>
            </a:r>
          </a:p>
          <a:p>
            <a:pPr algn="ctr"/>
            <a:r>
              <a:rPr lang="es-AR" sz="1050" dirty="0" smtClean="0">
                <a:solidFill>
                  <a:srgbClr val="FFFFFF"/>
                </a:solidFill>
                <a:latin typeface="Encode Sans" panose="020B0604020202020204" charset="0"/>
              </a:rPr>
              <a:t>jun-22</a:t>
            </a:r>
          </a:p>
          <a:p>
            <a:pPr algn="ctr"/>
            <a:r>
              <a:rPr lang="es-AR" sz="2800" b="1" dirty="0" smtClean="0">
                <a:solidFill>
                  <a:srgbClr val="FFFFFF"/>
                </a:solidFill>
                <a:latin typeface="Encode Sans" panose="020B0604020202020204" charset="0"/>
              </a:rPr>
              <a:t>$ 104.014</a:t>
            </a:r>
            <a:r>
              <a:rPr lang="es-AR" sz="1800" dirty="0" smtClean="0">
                <a:solidFill>
                  <a:srgbClr val="FFFFFF"/>
                </a:solidFill>
                <a:latin typeface="Encode Sans" panose="020B0604020202020204" charset="0"/>
              </a:rPr>
              <a:t> </a:t>
            </a:r>
            <a:endParaRPr lang="es-AR" sz="1800" dirty="0">
              <a:solidFill>
                <a:srgbClr val="FFFFFF"/>
              </a:solidFill>
              <a:latin typeface="Encode Sans" panose="020B0604020202020204" charset="0"/>
            </a:endParaRPr>
          </a:p>
          <a:p>
            <a:pPr algn="ctr"/>
            <a:r>
              <a:rPr lang="es-AR" sz="1050" dirty="0" smtClean="0">
                <a:solidFill>
                  <a:srgbClr val="FFFFFF"/>
                </a:solidFill>
                <a:latin typeface="Encode Sans" panose="020B0604020202020204" charset="0"/>
              </a:rPr>
              <a:t>Millones de pesos</a:t>
            </a:r>
            <a:endParaRPr lang="es-AR" sz="1050" dirty="0">
              <a:solidFill>
                <a:srgbClr val="FFFFFF"/>
              </a:solidFill>
              <a:latin typeface="Encode Sans" panose="020B060402020202020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2873036"/>
            <a:ext cx="2808312" cy="1800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>
                <a:solidFill>
                  <a:schemeClr val="accent1"/>
                </a:solidFill>
                <a:latin typeface="Encode Sans" panose="020B0604020202020204" charset="0"/>
              </a:rPr>
              <a:t>A PLAZO</a:t>
            </a:r>
          </a:p>
          <a:p>
            <a:pPr algn="ctr"/>
            <a:r>
              <a:rPr lang="es-AR" sz="1050" dirty="0">
                <a:solidFill>
                  <a:schemeClr val="accent1"/>
                </a:solidFill>
                <a:latin typeface="Encode Sans" panose="020B0604020202020204" charset="0"/>
              </a:rPr>
              <a:t>Prom. Mensual </a:t>
            </a:r>
            <a:r>
              <a:rPr lang="es-AR" sz="1050" dirty="0" smtClean="0">
                <a:solidFill>
                  <a:schemeClr val="accent1"/>
                </a:solidFill>
                <a:latin typeface="Encode Sans" panose="020B0604020202020204" charset="0"/>
              </a:rPr>
              <a:t>2022</a:t>
            </a:r>
            <a:endParaRPr lang="es-AR" sz="1050" dirty="0">
              <a:solidFill>
                <a:schemeClr val="accent1"/>
              </a:solidFill>
              <a:latin typeface="Encode Sans" panose="020B0604020202020204" charset="0"/>
            </a:endParaRPr>
          </a:p>
          <a:p>
            <a:pPr algn="ctr"/>
            <a:r>
              <a:rPr lang="es-AR" sz="2800" b="1" dirty="0">
                <a:solidFill>
                  <a:schemeClr val="accent1"/>
                </a:solidFill>
                <a:latin typeface="Encode Sans" panose="020B0604020202020204" charset="0"/>
              </a:rPr>
              <a:t>$ </a:t>
            </a:r>
            <a:r>
              <a:rPr lang="es-AR" sz="2800" b="1" dirty="0" smtClean="0">
                <a:solidFill>
                  <a:schemeClr val="accent1"/>
                </a:solidFill>
                <a:latin typeface="Encode Sans" panose="020B0604020202020204" charset="0"/>
              </a:rPr>
              <a:t>8.001</a:t>
            </a:r>
            <a:endParaRPr lang="es-AR" sz="2800" b="1" dirty="0">
              <a:solidFill>
                <a:schemeClr val="accent1"/>
              </a:solidFill>
              <a:latin typeface="Encode Sans" panose="020B0604020202020204" charset="0"/>
            </a:endParaRPr>
          </a:p>
          <a:p>
            <a:pPr algn="ctr"/>
            <a:r>
              <a:rPr lang="es-AR" sz="1050" dirty="0" smtClean="0">
                <a:solidFill>
                  <a:schemeClr val="accent1"/>
                </a:solidFill>
                <a:latin typeface="Encode Sans" panose="020B0604020202020204" charset="0"/>
              </a:rPr>
              <a:t>Millones de pesos</a:t>
            </a:r>
            <a:endParaRPr lang="es-AR" sz="1050" dirty="0">
              <a:solidFill>
                <a:schemeClr val="accent1"/>
              </a:solidFill>
              <a:latin typeface="Encode Sans" panose="020B060402020202020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92633" y="3395631"/>
            <a:ext cx="1994457" cy="692497"/>
          </a:xfrm>
          <a:prstGeom prst="rect">
            <a:avLst/>
          </a:prstGeom>
          <a:solidFill>
            <a:srgbClr val="F2F96B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1100" dirty="0">
                <a:solidFill>
                  <a:srgbClr val="002060"/>
                </a:solidFill>
                <a:latin typeface="Encode Sans" panose="020B0604020202020204" charset="0"/>
              </a:rPr>
              <a:t>Vol. Prom.  operado x mes</a:t>
            </a:r>
          </a:p>
          <a:p>
            <a:pPr algn="ctr"/>
            <a:r>
              <a:rPr lang="es-AR" b="1" cap="all" dirty="0">
                <a:solidFill>
                  <a:srgbClr val="002060"/>
                </a:solidFill>
                <a:latin typeface="Encode Sans" panose="020B0604020202020204" charset="0"/>
              </a:rPr>
              <a:t>Futuros* </a:t>
            </a:r>
          </a:p>
          <a:p>
            <a:pPr algn="ctr"/>
            <a:r>
              <a:rPr lang="es-AR" dirty="0">
                <a:solidFill>
                  <a:srgbClr val="002060"/>
                </a:solidFill>
                <a:latin typeface="Encode Sans" panose="020B0604020202020204" charset="0"/>
              </a:rPr>
              <a:t>$ </a:t>
            </a:r>
            <a:r>
              <a:rPr lang="es-AR" dirty="0" smtClean="0">
                <a:solidFill>
                  <a:srgbClr val="002060"/>
                </a:solidFill>
                <a:latin typeface="Encode Sans" panose="020B0604020202020204" charset="0"/>
              </a:rPr>
              <a:t>6.065 Mill. de pesos</a:t>
            </a:r>
            <a:endParaRPr lang="es-AR" dirty="0">
              <a:solidFill>
                <a:srgbClr val="002060"/>
              </a:solidFill>
              <a:latin typeface="Encode Sans" panose="020B060402020202020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23935" y="3359233"/>
            <a:ext cx="2061003" cy="692497"/>
          </a:xfrm>
          <a:prstGeom prst="rect">
            <a:avLst/>
          </a:prstGeom>
          <a:solidFill>
            <a:srgbClr val="F2F9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100" dirty="0">
                <a:solidFill>
                  <a:srgbClr val="002060"/>
                </a:solidFill>
                <a:latin typeface="Encode Sans" panose="020B0604020202020204" charset="0"/>
              </a:rPr>
              <a:t>Vol. Prom. operado x mes </a:t>
            </a:r>
          </a:p>
          <a:p>
            <a:pPr algn="ctr"/>
            <a:r>
              <a:rPr lang="es-AR" b="1" cap="all" dirty="0">
                <a:solidFill>
                  <a:srgbClr val="002060"/>
                </a:solidFill>
                <a:latin typeface="Encode Sans" panose="020B0604020202020204" charset="0"/>
              </a:rPr>
              <a:t>OPCIONES** </a:t>
            </a:r>
          </a:p>
          <a:p>
            <a:pPr algn="ctr"/>
            <a:r>
              <a:rPr lang="es-AR" dirty="0">
                <a:solidFill>
                  <a:srgbClr val="002060"/>
                </a:solidFill>
                <a:latin typeface="Encode Sans" panose="020B0604020202020204" charset="0"/>
              </a:rPr>
              <a:t>$ </a:t>
            </a:r>
            <a:r>
              <a:rPr lang="es-AR" dirty="0" smtClean="0">
                <a:solidFill>
                  <a:srgbClr val="002060"/>
                </a:solidFill>
                <a:latin typeface="Encode Sans" panose="020B0604020202020204" charset="0"/>
              </a:rPr>
              <a:t>1.936 </a:t>
            </a:r>
            <a:r>
              <a:rPr lang="es-AR" dirty="0" err="1" smtClean="0">
                <a:solidFill>
                  <a:srgbClr val="002060"/>
                </a:solidFill>
                <a:latin typeface="Encode Sans" panose="020B0604020202020204" charset="0"/>
              </a:rPr>
              <a:t>Mill</a:t>
            </a:r>
            <a:r>
              <a:rPr lang="es-AR" dirty="0" smtClean="0">
                <a:solidFill>
                  <a:srgbClr val="002060"/>
                </a:solidFill>
                <a:latin typeface="Encode Sans" panose="020B0604020202020204" charset="0"/>
              </a:rPr>
              <a:t>. </a:t>
            </a:r>
            <a:r>
              <a:rPr lang="es-AR" dirty="0">
                <a:solidFill>
                  <a:srgbClr val="002060"/>
                </a:solidFill>
                <a:latin typeface="Encode Sans" panose="020B0604020202020204" charset="0"/>
              </a:rPr>
              <a:t>d</a:t>
            </a:r>
            <a:r>
              <a:rPr lang="es-AR" dirty="0" smtClean="0">
                <a:solidFill>
                  <a:srgbClr val="002060"/>
                </a:solidFill>
                <a:latin typeface="Encode Sans" panose="020B0604020202020204" charset="0"/>
              </a:rPr>
              <a:t>e pesos</a:t>
            </a:r>
            <a:endParaRPr lang="es-AR" dirty="0">
              <a:solidFill>
                <a:srgbClr val="002060"/>
              </a:solidFill>
              <a:latin typeface="Encode Sans" panose="020B0604020202020204" charset="0"/>
            </a:endParaRPr>
          </a:p>
        </p:txBody>
      </p:sp>
      <p:sp>
        <p:nvSpPr>
          <p:cNvPr id="16" name="15 Más"/>
          <p:cNvSpPr/>
          <p:nvPr/>
        </p:nvSpPr>
        <p:spPr>
          <a:xfrm>
            <a:off x="5580112" y="1195457"/>
            <a:ext cx="360040" cy="396044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7" name="16 Más"/>
          <p:cNvSpPr/>
          <p:nvPr/>
        </p:nvSpPr>
        <p:spPr>
          <a:xfrm>
            <a:off x="5580112" y="3543858"/>
            <a:ext cx="360040" cy="396044"/>
          </a:xfrm>
          <a:prstGeom prst="mathPlus">
            <a:avLst/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26830" y="4257738"/>
            <a:ext cx="32399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rgbClr val="001E62"/>
                </a:solidFill>
                <a:latin typeface="Encode Sans" panose="020B0604020202020204" charset="0"/>
              </a:rPr>
              <a:t>*Futuros sobre acciones o índices de acciones</a:t>
            </a:r>
          </a:p>
          <a:p>
            <a:r>
              <a:rPr lang="es-AR" sz="1050" dirty="0">
                <a:solidFill>
                  <a:srgbClr val="001E62"/>
                </a:solidFill>
                <a:latin typeface="Encode Sans" panose="020B0604020202020204" charset="0"/>
              </a:rPr>
              <a:t>** Opciones sobre acciones o índices de acciones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676553" y="1924623"/>
            <a:ext cx="16706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rgbClr val="001E62"/>
                </a:solidFill>
                <a:latin typeface="Encode Sans" panose="020B0604020202020204" charset="0"/>
              </a:rPr>
              <a:t>Vol. Prom. Diario </a:t>
            </a:r>
            <a:r>
              <a:rPr lang="es-AR" sz="1050" dirty="0" smtClean="0">
                <a:solidFill>
                  <a:srgbClr val="001E62"/>
                </a:solidFill>
                <a:latin typeface="Encode Sans" panose="020B0604020202020204" charset="0"/>
              </a:rPr>
              <a:t>2022 </a:t>
            </a:r>
            <a:endParaRPr lang="es-AR" sz="1050" dirty="0">
              <a:solidFill>
                <a:srgbClr val="001E62"/>
              </a:solidFill>
              <a:latin typeface="Encode Sans" panose="020B0604020202020204" charset="0"/>
            </a:endParaRPr>
          </a:p>
          <a:p>
            <a:r>
              <a:rPr lang="es-AR" sz="1050" b="1" dirty="0" smtClean="0">
                <a:solidFill>
                  <a:srgbClr val="001E62"/>
                </a:solidFill>
                <a:latin typeface="Encode Sans" panose="020B0604020202020204" charset="0"/>
              </a:rPr>
              <a:t>$1.214 </a:t>
            </a:r>
            <a:r>
              <a:rPr lang="es-AR" sz="1050" dirty="0" err="1" smtClean="0">
                <a:solidFill>
                  <a:srgbClr val="001E62"/>
                </a:solidFill>
                <a:latin typeface="Encode Sans" panose="020B0604020202020204" charset="0"/>
              </a:rPr>
              <a:t>Mill</a:t>
            </a:r>
            <a:r>
              <a:rPr lang="es-AR" sz="1050" dirty="0">
                <a:solidFill>
                  <a:srgbClr val="001E62"/>
                </a:solidFill>
                <a:latin typeface="Encode Sans" panose="020B0604020202020204" charset="0"/>
              </a:rPr>
              <a:t>. de pesos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341068" y="1940507"/>
            <a:ext cx="15808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>
                <a:solidFill>
                  <a:srgbClr val="001E62"/>
                </a:solidFill>
                <a:latin typeface="Encode Sans" panose="020B0604020202020204" charset="0"/>
              </a:rPr>
              <a:t>Vol. Prom. </a:t>
            </a:r>
            <a:r>
              <a:rPr lang="es-AR" sz="1050" dirty="0" smtClean="0">
                <a:solidFill>
                  <a:srgbClr val="001E62"/>
                </a:solidFill>
                <a:latin typeface="Encode Sans" panose="020B0604020202020204" charset="0"/>
              </a:rPr>
              <a:t>Diario 2022</a:t>
            </a:r>
            <a:endParaRPr lang="es-AR" sz="1050" dirty="0">
              <a:solidFill>
                <a:srgbClr val="001E62"/>
              </a:solidFill>
              <a:latin typeface="Encode Sans" panose="020B0604020202020204" charset="0"/>
            </a:endParaRPr>
          </a:p>
          <a:p>
            <a:r>
              <a:rPr lang="es-AR" sz="1050" b="1" dirty="0" smtClean="0">
                <a:solidFill>
                  <a:srgbClr val="001E62"/>
                </a:solidFill>
                <a:latin typeface="Encode Sans" panose="020B0604020202020204" charset="0"/>
              </a:rPr>
              <a:t>$3.357 </a:t>
            </a:r>
            <a:r>
              <a:rPr lang="es-AR" sz="1050" dirty="0">
                <a:solidFill>
                  <a:srgbClr val="001E62"/>
                </a:solidFill>
                <a:latin typeface="Encode Sans" panose="020B0604020202020204" charset="0"/>
              </a:rPr>
              <a:t>Mill. de pesos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71271" y="4762473"/>
            <a:ext cx="41761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01">
              <a:spcBef>
                <a:spcPct val="30000"/>
              </a:spcBef>
              <a:buClrTx/>
            </a:pPr>
            <a:r>
              <a:rPr lang="es-ES" altLang="es-AR" sz="7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Fuente: elaboración propia en base a información de </a:t>
            </a:r>
            <a:r>
              <a:rPr lang="es-ES" altLang="es-AR" sz="70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ByMA</a:t>
            </a: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 y </a:t>
            </a:r>
            <a:r>
              <a:rPr lang="es-ES" altLang="es-AR" sz="70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MatbaRofex</a:t>
            </a:r>
            <a:endParaRPr lang="es-ES" altLang="es-AR" sz="700" i="1" kern="12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r>
              <a:rPr lang="es-MX" sz="7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Comunicación “A” 3500 del Banco Central de la República Argentina</a:t>
            </a:r>
            <a:endParaRPr lang="en-U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s-E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3169892" y="2556118"/>
            <a:ext cx="6406412" cy="13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05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AR" sz="3400" dirty="0" smtClean="0">
                <a:solidFill>
                  <a:srgbClr val="FFFFFF"/>
                </a:solidFill>
              </a:rPr>
              <a:t>Fondos Comunes de Inversión abiertos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685" y="80744"/>
            <a:ext cx="8973315" cy="666600"/>
          </a:xfrm>
        </p:spPr>
        <p:txBody>
          <a:bodyPr/>
          <a:lstStyle/>
          <a:p>
            <a:r>
              <a:rPr lang="es-AR" sz="2000" dirty="0"/>
              <a:t>Fondos Comunes de Inversión Abiertos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2159000" y="689968"/>
            <a:ext cx="5172962" cy="38472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Evolución Patrimonio</a:t>
            </a:r>
            <a:r>
              <a:rPr lang="es-MX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</a:t>
            </a:r>
            <a:r>
              <a:rPr lang="es-MX" sz="10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administrado por composición de carteras </a:t>
            </a:r>
            <a:endParaRPr lang="es-MX" sz="1000" b="1" dirty="0" smtClean="0">
              <a:solidFill>
                <a:srgbClr val="FFFFFF">
                  <a:lumMod val="50000"/>
                </a:srgbClr>
              </a:solidFill>
              <a:latin typeface="Encode Sans" pitchFamily="2" charset="0"/>
            </a:endParaRP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jun 2022)</a:t>
            </a:r>
            <a:endParaRPr lang="es-AR" sz="9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10" name="211 CuadroTexto"/>
          <p:cNvSpPr txBox="1">
            <a:spLocks noChangeArrowheads="1"/>
          </p:cNvSpPr>
          <p:nvPr/>
        </p:nvSpPr>
        <p:spPr bwMode="auto">
          <a:xfrm>
            <a:off x="654486" y="4734350"/>
            <a:ext cx="4471988" cy="3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información de la CAFCI 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Se utiliza el tipo de cambio que surge de la normativa CNV RG Nro. 848.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166748"/>
              </p:ext>
            </p:extLst>
          </p:nvPr>
        </p:nvGraphicFramePr>
        <p:xfrm>
          <a:off x="170685" y="1152293"/>
          <a:ext cx="8780028" cy="361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41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3110300" y="2995076"/>
            <a:ext cx="6406412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01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s-AR" sz="3400" dirty="0" smtClean="0">
                <a:solidFill>
                  <a:srgbClr val="FFFFFF"/>
                </a:solidFill>
              </a:rPr>
              <a:t>Novedades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685" y="80744"/>
            <a:ext cx="8973315" cy="666600"/>
          </a:xfrm>
        </p:spPr>
        <p:txBody>
          <a:bodyPr/>
          <a:lstStyle/>
          <a:p>
            <a:r>
              <a:rPr lang="es-AR" sz="2000" dirty="0" smtClean="0"/>
              <a:t>Fondos Comunes de Inversión Abiertos </a:t>
            </a:r>
            <a:endParaRPr lang="es-AR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4 Rectángulo"/>
          <p:cNvSpPr/>
          <p:nvPr/>
        </p:nvSpPr>
        <p:spPr>
          <a:xfrm>
            <a:off x="1103136" y="606102"/>
            <a:ext cx="4046713" cy="3693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9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Evolución Patrimonio Neto Administrado por Tipo de Fondo. 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 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jun 2022)</a:t>
            </a:r>
            <a:endParaRPr lang="es-AR" sz="9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10" name="211 CuadroTexto"/>
          <p:cNvSpPr txBox="1">
            <a:spLocks noChangeArrowheads="1"/>
          </p:cNvSpPr>
          <p:nvPr/>
        </p:nvSpPr>
        <p:spPr bwMode="auto">
          <a:xfrm>
            <a:off x="570060" y="4651843"/>
            <a:ext cx="4471988" cy="4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n-U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ASG- </a:t>
            </a:r>
            <a:r>
              <a:rPr lang="en-US" altLang="es-AR" sz="75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Seis</a:t>
            </a:r>
            <a:r>
              <a:rPr lang="en-U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 (6) FCI Ambientales</a:t>
            </a:r>
            <a:r>
              <a:rPr lang="en-U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, </a:t>
            </a:r>
            <a:r>
              <a:rPr lang="en-U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Sociales </a:t>
            </a:r>
            <a:r>
              <a:rPr lang="en-U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y </a:t>
            </a:r>
            <a:r>
              <a:rPr lang="en-U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de Gobernanza fueron colocados a la fecha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información de la CAFCI 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Se utiliza el tipo de cambio que surge de la normativa CNV RG Nro. 848.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14" name="4 Rectángulo"/>
          <p:cNvSpPr/>
          <p:nvPr/>
        </p:nvSpPr>
        <p:spPr>
          <a:xfrm>
            <a:off x="5803753" y="489196"/>
            <a:ext cx="3048771" cy="5078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9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Patrimonio Neto Administrado por Tipo de Fondo</a:t>
            </a:r>
            <a:r>
              <a:rPr lang="es-AR" sz="9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</a:t>
            </a:r>
            <a:r>
              <a:rPr lang="es-AR" sz="9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junio 2022</a:t>
            </a:r>
          </a:p>
          <a:p>
            <a:pPr algn="ctr"/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En mill.  </a:t>
            </a:r>
            <a:r>
              <a:rPr lang="es-AR" sz="900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d</a:t>
            </a:r>
            <a:r>
              <a:rPr lang="es-AR" sz="9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 pesos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5553"/>
              </p:ext>
            </p:extLst>
          </p:nvPr>
        </p:nvGraphicFramePr>
        <p:xfrm>
          <a:off x="-102163" y="606102"/>
          <a:ext cx="6173610" cy="402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159991"/>
              </p:ext>
            </p:extLst>
          </p:nvPr>
        </p:nvGraphicFramePr>
        <p:xfrm>
          <a:off x="5318760" y="1146467"/>
          <a:ext cx="5090160" cy="387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36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685" y="80744"/>
            <a:ext cx="8973315" cy="666600"/>
          </a:xfrm>
        </p:spPr>
        <p:txBody>
          <a:bodyPr/>
          <a:lstStyle/>
          <a:p>
            <a:r>
              <a:rPr lang="es-AR" sz="1800" dirty="0" smtClean="0"/>
              <a:t>Fondos C</a:t>
            </a:r>
            <a:r>
              <a:rPr lang="es-AR" sz="1800" dirty="0"/>
              <a:t>omu</a:t>
            </a:r>
            <a:r>
              <a:rPr lang="es-AR" sz="1800" dirty="0" smtClean="0"/>
              <a:t>nes de Inversión Abiertos </a:t>
            </a:r>
            <a:endParaRPr lang="es-AR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4 Rectángulo"/>
          <p:cNvSpPr/>
          <p:nvPr/>
        </p:nvSpPr>
        <p:spPr>
          <a:xfrm>
            <a:off x="1858800" y="629292"/>
            <a:ext cx="5151600" cy="4001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Evolución Patrimonio </a:t>
            </a:r>
            <a:r>
              <a:rPr lang="es-AR" sz="10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Neto  Cuotapartes $ </a:t>
            </a:r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 vs.  </a:t>
            </a:r>
            <a:r>
              <a:rPr lang="es-AR" sz="10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C</a:t>
            </a:r>
            <a:r>
              <a:rPr lang="es-AR" sz="10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uotapartes </a:t>
            </a:r>
            <a:r>
              <a:rPr lang="es-AR" sz="1000" b="1" dirty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USD</a:t>
            </a:r>
          </a:p>
          <a:p>
            <a:pPr algn="ctr"/>
            <a:r>
              <a:rPr lang="es-AR" sz="10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–jun 2022)</a:t>
            </a:r>
            <a:endParaRPr lang="es-AR" sz="10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7" name="211 CuadroTexto"/>
          <p:cNvSpPr txBox="1">
            <a:spLocks noChangeArrowheads="1"/>
          </p:cNvSpPr>
          <p:nvPr/>
        </p:nvSpPr>
        <p:spPr bwMode="auto">
          <a:xfrm>
            <a:off x="627981" y="4589868"/>
            <a:ext cx="4471988" cy="4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En moneda de suscripción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información de la CAFCI 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Se utiliza el tipo de cambio que surge de la normativa CNV RG Nro. 848.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444513"/>
              </p:ext>
            </p:extLst>
          </p:nvPr>
        </p:nvGraphicFramePr>
        <p:xfrm>
          <a:off x="467783" y="1174750"/>
          <a:ext cx="8208434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44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685" y="80744"/>
            <a:ext cx="8973315" cy="666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AR" sz="2000" dirty="0"/>
              <a:t>Fondos Comunes de Inversión Abiertos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4 Rectángulo"/>
          <p:cNvSpPr/>
          <p:nvPr/>
        </p:nvSpPr>
        <p:spPr>
          <a:xfrm>
            <a:off x="1285874" y="668551"/>
            <a:ext cx="6572251" cy="4154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05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Cantidad de FCI abiertos por Tipo de Renta</a:t>
            </a:r>
          </a:p>
          <a:p>
            <a:pPr algn="ctr"/>
            <a:r>
              <a:rPr lang="es-AR" sz="105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105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11" name="211 CuadroTexto"/>
          <p:cNvSpPr txBox="1">
            <a:spLocks noChangeArrowheads="1"/>
          </p:cNvSpPr>
          <p:nvPr/>
        </p:nvSpPr>
        <p:spPr bwMode="auto">
          <a:xfrm>
            <a:off x="439479" y="4767263"/>
            <a:ext cx="4471988" cy="19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información de la CAFCI 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73304"/>
              </p:ext>
            </p:extLst>
          </p:nvPr>
        </p:nvGraphicFramePr>
        <p:xfrm>
          <a:off x="170686" y="936171"/>
          <a:ext cx="8864458" cy="383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242345"/>
              </p:ext>
            </p:extLst>
          </p:nvPr>
        </p:nvGraphicFramePr>
        <p:xfrm>
          <a:off x="207694" y="811414"/>
          <a:ext cx="5507306" cy="379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8801" y="71921"/>
            <a:ext cx="8973315" cy="666600"/>
          </a:xfrm>
        </p:spPr>
        <p:txBody>
          <a:bodyPr/>
          <a:lstStyle/>
          <a:p>
            <a:r>
              <a:rPr lang="es-AR" sz="2000" dirty="0" smtClean="0"/>
              <a:t>Evolución de Inversores de Fondos Comunes de Inversión</a:t>
            </a:r>
            <a:endParaRPr lang="es-AR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926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211 CuadroTexto"/>
          <p:cNvSpPr txBox="1">
            <a:spLocks noChangeArrowheads="1"/>
          </p:cNvSpPr>
          <p:nvPr/>
        </p:nvSpPr>
        <p:spPr bwMode="auto">
          <a:xfrm>
            <a:off x="207694" y="4689621"/>
            <a:ext cx="4471988" cy="46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</a:t>
            </a: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información de la CAFCI , </a:t>
            </a:r>
            <a:r>
              <a:rPr lang="es-ES" altLang="es-AR" sz="70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Argenclear</a:t>
            </a: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 y </a:t>
            </a:r>
            <a:r>
              <a:rPr lang="es-ES" altLang="es-AR" sz="700" i="1" kern="1200" dirty="0" err="1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ACDI’s</a:t>
            </a:r>
            <a:endParaRPr lang="es-ES" altLang="es-AR" sz="700" i="1" kern="1200" dirty="0" smtClean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que surge de la normativa CNV RG Nro. 848.</a:t>
            </a:r>
            <a:endParaRPr lang="en-U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28" name="4 Rectángulo"/>
          <p:cNvSpPr/>
          <p:nvPr/>
        </p:nvSpPr>
        <p:spPr>
          <a:xfrm>
            <a:off x="795130" y="811414"/>
            <a:ext cx="3644347" cy="4308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11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Cantidad de cuentas total de FCI abiertos</a:t>
            </a:r>
          </a:p>
          <a:p>
            <a:pPr algn="ctr"/>
            <a:r>
              <a:rPr lang="es-AR" sz="11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 – jun 2022)</a:t>
            </a:r>
            <a:endParaRPr lang="es-AR" sz="1100" dirty="0">
              <a:solidFill>
                <a:srgbClr val="FF0000"/>
              </a:solidFill>
              <a:latin typeface="Encode Sans" pitchFamily="2" charset="0"/>
            </a:endParaRPr>
          </a:p>
        </p:txBody>
      </p:sp>
      <p:sp>
        <p:nvSpPr>
          <p:cNvPr id="11" name="11 Rectángulo redondeado"/>
          <p:cNvSpPr/>
          <p:nvPr/>
        </p:nvSpPr>
        <p:spPr>
          <a:xfrm>
            <a:off x="5825067" y="978447"/>
            <a:ext cx="3074251" cy="3064510"/>
          </a:xfrm>
          <a:prstGeom prst="roundRect">
            <a:avLst>
              <a:gd name="adj" fmla="val 9461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+ 1,5 millón </a:t>
            </a:r>
          </a:p>
          <a:p>
            <a:pPr algn="ctr"/>
            <a:r>
              <a:rPr lang="es-AR" sz="12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 Inversores de FCI se incorporaron en el segundo trimestre de 2022</a:t>
            </a:r>
          </a:p>
          <a:p>
            <a:pPr algn="ctr"/>
            <a:endParaRPr lang="es-AR" sz="1200" b="1" dirty="0" smtClean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+21%</a:t>
            </a:r>
            <a:endParaRPr lang="es-AR" b="1" dirty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sz="1200" dirty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 </a:t>
            </a:r>
            <a:r>
              <a:rPr lang="es-AR" sz="12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 crecieron las cuentas a través de colocadores integrales (ACDI) con plataformas digitales  en el segundo trimestre 2022</a:t>
            </a:r>
          </a:p>
          <a:p>
            <a:pPr algn="ctr"/>
            <a:endParaRPr lang="es-AR" sz="1200" dirty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  <a:p>
            <a:pPr algn="ctr"/>
            <a:r>
              <a:rPr lang="es-AR" b="1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99,78% </a:t>
            </a:r>
          </a:p>
          <a:p>
            <a:pPr algn="ctr"/>
            <a:r>
              <a:rPr lang="es-AR" sz="12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 de las cuentas abiertas a través de </a:t>
            </a:r>
            <a:r>
              <a:rPr lang="es-AR" sz="1200" dirty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ACDI </a:t>
            </a:r>
            <a:r>
              <a:rPr lang="es-AR" sz="12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corresponden </a:t>
            </a:r>
            <a:r>
              <a:rPr lang="es-AR" sz="1200" dirty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a cuentas de personas humanas </a:t>
            </a:r>
          </a:p>
        </p:txBody>
      </p:sp>
    </p:spTree>
    <p:extLst>
      <p:ext uri="{BB962C8B-B14F-4D97-AF65-F5344CB8AC3E}">
        <p14:creationId xmlns:p14="http://schemas.microsoft.com/office/powerpoint/2010/main" val="2556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685" y="106510"/>
            <a:ext cx="8973315" cy="666600"/>
          </a:xfrm>
        </p:spPr>
        <p:txBody>
          <a:bodyPr/>
          <a:lstStyle/>
          <a:p>
            <a:r>
              <a:rPr lang="es-AR" sz="1600" dirty="0" smtClean="0"/>
              <a:t>Evolución de Inversores FCI - modalidad tradicional -</a:t>
            </a:r>
            <a:endParaRPr lang="es-AR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A5048-469E-4C0B-8017-77C25B71C1B7}" type="slidenum">
              <a:rPr lang="es-A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1E6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4 Rectángulo"/>
          <p:cNvSpPr/>
          <p:nvPr/>
        </p:nvSpPr>
        <p:spPr>
          <a:xfrm>
            <a:off x="2443688" y="546601"/>
            <a:ext cx="4198360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8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Distribución entre Personas Humanas y Jurídicas </a:t>
            </a:r>
          </a:p>
          <a:p>
            <a:pPr algn="ctr"/>
            <a:r>
              <a:rPr lang="es-AR" sz="800" b="1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Cantidad de cuentas y montos</a:t>
            </a:r>
          </a:p>
          <a:p>
            <a:pPr algn="ctr"/>
            <a:r>
              <a:rPr lang="es-AR" sz="800" dirty="0" smtClean="0">
                <a:solidFill>
                  <a:srgbClr val="FFFFFF">
                    <a:lumMod val="50000"/>
                  </a:srgbClr>
                </a:solidFill>
                <a:latin typeface="Encode Sans" pitchFamily="2" charset="0"/>
              </a:rPr>
              <a:t>(dic 2019- jun 2022)</a:t>
            </a:r>
          </a:p>
        </p:txBody>
      </p:sp>
      <p:sp>
        <p:nvSpPr>
          <p:cNvPr id="14" name="211 CuadroTexto"/>
          <p:cNvSpPr txBox="1">
            <a:spLocks noChangeArrowheads="1"/>
          </p:cNvSpPr>
          <p:nvPr/>
        </p:nvSpPr>
        <p:spPr bwMode="auto">
          <a:xfrm>
            <a:off x="207694" y="4689621"/>
            <a:ext cx="4471988" cy="6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elaboración propia en base a </a:t>
            </a: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información de la CAFCI .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0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No se incluye a cuotapartistas que suscriben a través de los ACDIs</a:t>
            </a: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0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</a:rPr>
              <a:t>Se utiliza el tipo de cambio que surge de la normativa CNV RG Nro. 848.</a:t>
            </a:r>
            <a:endParaRPr lang="en-U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</a:endParaRPr>
          </a:p>
          <a:p>
            <a:pPr defTabSz="685701">
              <a:spcBef>
                <a:spcPct val="30000"/>
              </a:spcBef>
              <a:buClrTx/>
            </a:pPr>
            <a:endParaRPr lang="en-US" altLang="es-AR" sz="70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</p:txBody>
      </p:sp>
      <p:sp>
        <p:nvSpPr>
          <p:cNvPr id="11" name="11 Rectángulo redondeado"/>
          <p:cNvSpPr/>
          <p:nvPr/>
        </p:nvSpPr>
        <p:spPr>
          <a:xfrm>
            <a:off x="556252" y="3678382"/>
            <a:ext cx="3447307" cy="923768"/>
          </a:xfrm>
          <a:prstGeom prst="roundRect">
            <a:avLst>
              <a:gd name="adj" fmla="val 18510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+ 32 % </a:t>
            </a:r>
          </a:p>
          <a:p>
            <a:pPr algn="ctr"/>
            <a:r>
              <a:rPr lang="es-AR" sz="11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Crecieron las cuentas FCI Personas Humanas desde junio 2021</a:t>
            </a:r>
            <a:endParaRPr lang="es-AR" sz="1100" dirty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7162" y="3678382"/>
            <a:ext cx="3558894" cy="937823"/>
          </a:xfrm>
          <a:prstGeom prst="roundRect">
            <a:avLst>
              <a:gd name="adj" fmla="val 19025"/>
            </a:avLst>
          </a:prstGeom>
          <a:solidFill>
            <a:srgbClr val="F2F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+52%</a:t>
            </a:r>
          </a:p>
          <a:p>
            <a:pPr algn="ctr"/>
            <a:r>
              <a:rPr lang="es-AR" sz="1100" dirty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 </a:t>
            </a:r>
            <a:r>
              <a:rPr lang="es-AR" sz="1100" dirty="0" smtClean="0">
                <a:solidFill>
                  <a:schemeClr val="accent5">
                    <a:lumMod val="50000"/>
                  </a:schemeClr>
                </a:solidFill>
                <a:latin typeface="Encode Sans" panose="020B0604020202020204" charset="0"/>
              </a:rPr>
              <a:t>Crecieron las cuentas FCI Personas Jurídicas desde junio 2021</a:t>
            </a:r>
            <a:endParaRPr lang="es-AR" sz="1100" dirty="0">
              <a:solidFill>
                <a:schemeClr val="accent5">
                  <a:lumMod val="50000"/>
                </a:schemeClr>
              </a:solidFill>
              <a:latin typeface="Encode Sans" panose="020B060402020202020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58370"/>
              </p:ext>
            </p:extLst>
          </p:nvPr>
        </p:nvGraphicFramePr>
        <p:xfrm>
          <a:off x="52040" y="885155"/>
          <a:ext cx="4296936" cy="270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39677"/>
              </p:ext>
            </p:extLst>
          </p:nvPr>
        </p:nvGraphicFramePr>
        <p:xfrm>
          <a:off x="4348976" y="913132"/>
          <a:ext cx="4795024" cy="266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6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46"/>
          <p:cNvCxnSpPr/>
          <p:nvPr/>
        </p:nvCxnSpPr>
        <p:spPr>
          <a:xfrm rot="10800000" flipH="1">
            <a:off x="556208" y="3297593"/>
            <a:ext cx="783900" cy="300"/>
          </a:xfrm>
          <a:prstGeom prst="straightConnector1">
            <a:avLst/>
          </a:prstGeom>
          <a:noFill/>
          <a:ln w="19050" cap="flat" cmpd="sng">
            <a:solidFill>
              <a:srgbClr val="37B9EC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9" name="Google Shape;499;p46"/>
          <p:cNvGrpSpPr/>
          <p:nvPr/>
        </p:nvGrpSpPr>
        <p:grpSpPr>
          <a:xfrm>
            <a:off x="555100" y="3850864"/>
            <a:ext cx="2454493" cy="322991"/>
            <a:chOff x="665550" y="4210175"/>
            <a:chExt cx="2090175" cy="275050"/>
          </a:xfrm>
        </p:grpSpPr>
        <p:sp>
          <p:nvSpPr>
            <p:cNvPr id="500" name="Google Shape;500;p46"/>
            <p:cNvSpPr/>
            <p:nvPr/>
          </p:nvSpPr>
          <p:spPr>
            <a:xfrm>
              <a:off x="1567750" y="4237550"/>
              <a:ext cx="76825" cy="98550"/>
            </a:xfrm>
            <a:custGeom>
              <a:avLst/>
              <a:gdLst/>
              <a:ahLst/>
              <a:cxnLst/>
              <a:rect l="l" t="t" r="r" b="b"/>
              <a:pathLst>
                <a:path w="3073" h="3942" extrusionOk="0">
                  <a:moveTo>
                    <a:pt x="1858" y="1"/>
                  </a:moveTo>
                  <a:cubicBezTo>
                    <a:pt x="1286" y="1"/>
                    <a:pt x="834" y="167"/>
                    <a:pt x="500" y="525"/>
                  </a:cubicBezTo>
                  <a:cubicBezTo>
                    <a:pt x="167" y="882"/>
                    <a:pt x="0" y="1358"/>
                    <a:pt x="0" y="1977"/>
                  </a:cubicBezTo>
                  <a:cubicBezTo>
                    <a:pt x="0" y="2584"/>
                    <a:pt x="167" y="3061"/>
                    <a:pt x="500" y="3418"/>
                  </a:cubicBezTo>
                  <a:cubicBezTo>
                    <a:pt x="834" y="3763"/>
                    <a:pt x="1286" y="3942"/>
                    <a:pt x="1858" y="3942"/>
                  </a:cubicBezTo>
                  <a:cubicBezTo>
                    <a:pt x="2084" y="3942"/>
                    <a:pt x="2298" y="3918"/>
                    <a:pt x="2501" y="3858"/>
                  </a:cubicBezTo>
                  <a:cubicBezTo>
                    <a:pt x="2703" y="3787"/>
                    <a:pt x="2893" y="3704"/>
                    <a:pt x="3072" y="3573"/>
                  </a:cubicBezTo>
                  <a:lnTo>
                    <a:pt x="3072" y="3037"/>
                  </a:lnTo>
                  <a:cubicBezTo>
                    <a:pt x="2905" y="3203"/>
                    <a:pt x="2715" y="3323"/>
                    <a:pt x="2512" y="3406"/>
                  </a:cubicBezTo>
                  <a:cubicBezTo>
                    <a:pt x="2322" y="3477"/>
                    <a:pt x="2120" y="3525"/>
                    <a:pt x="1893" y="3525"/>
                  </a:cubicBezTo>
                  <a:cubicBezTo>
                    <a:pt x="1453" y="3525"/>
                    <a:pt x="1119" y="3394"/>
                    <a:pt x="893" y="3120"/>
                  </a:cubicBezTo>
                  <a:cubicBezTo>
                    <a:pt x="667" y="2858"/>
                    <a:pt x="548" y="2477"/>
                    <a:pt x="548" y="1977"/>
                  </a:cubicBezTo>
                  <a:cubicBezTo>
                    <a:pt x="548" y="1465"/>
                    <a:pt x="667" y="1084"/>
                    <a:pt x="893" y="822"/>
                  </a:cubicBezTo>
                  <a:cubicBezTo>
                    <a:pt x="1119" y="548"/>
                    <a:pt x="1453" y="417"/>
                    <a:pt x="1893" y="417"/>
                  </a:cubicBezTo>
                  <a:cubicBezTo>
                    <a:pt x="2120" y="417"/>
                    <a:pt x="2322" y="465"/>
                    <a:pt x="2512" y="536"/>
                  </a:cubicBezTo>
                  <a:cubicBezTo>
                    <a:pt x="2715" y="620"/>
                    <a:pt x="2905" y="739"/>
                    <a:pt x="3072" y="906"/>
                  </a:cubicBezTo>
                  <a:lnTo>
                    <a:pt x="3072" y="358"/>
                  </a:lnTo>
                  <a:cubicBezTo>
                    <a:pt x="2893" y="239"/>
                    <a:pt x="2703" y="144"/>
                    <a:pt x="2501" y="84"/>
                  </a:cubicBezTo>
                  <a:cubicBezTo>
                    <a:pt x="2310" y="25"/>
                    <a:pt x="2096" y="1"/>
                    <a:pt x="1858" y="1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659125" y="4261075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8" y="893"/>
                    <a:pt x="2120" y="1167"/>
                    <a:pt x="2120" y="1500"/>
                  </a:cubicBezTo>
                  <a:cubicBezTo>
                    <a:pt x="2120" y="1846"/>
                    <a:pt x="2048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43"/>
                    <a:pt x="346" y="405"/>
                  </a:cubicBezTo>
                  <a:cubicBezTo>
                    <a:pt x="108" y="667"/>
                    <a:pt x="0" y="1036"/>
                    <a:pt x="0" y="1500"/>
                  </a:cubicBezTo>
                  <a:cubicBezTo>
                    <a:pt x="0" y="1977"/>
                    <a:pt x="108" y="2334"/>
                    <a:pt x="346" y="2608"/>
                  </a:cubicBezTo>
                  <a:cubicBezTo>
                    <a:pt x="572" y="2870"/>
                    <a:pt x="893" y="3001"/>
                    <a:pt x="1310" y="3001"/>
                  </a:cubicBezTo>
                  <a:cubicBezTo>
                    <a:pt x="1715" y="3001"/>
                    <a:pt x="2036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6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743350" y="4261075"/>
              <a:ext cx="104225" cy="73250"/>
            </a:xfrm>
            <a:custGeom>
              <a:avLst/>
              <a:gdLst/>
              <a:ahLst/>
              <a:cxnLst/>
              <a:rect l="l" t="t" r="r" b="b"/>
              <a:pathLst>
                <a:path w="4169" h="2930" extrusionOk="0">
                  <a:moveTo>
                    <a:pt x="1394" y="0"/>
                  </a:moveTo>
                  <a:cubicBezTo>
                    <a:pt x="1192" y="0"/>
                    <a:pt x="1013" y="48"/>
                    <a:pt x="858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9" y="822"/>
                    <a:pt x="691" y="655"/>
                  </a:cubicBezTo>
                  <a:cubicBezTo>
                    <a:pt x="822" y="500"/>
                    <a:pt x="1013" y="417"/>
                    <a:pt x="1251" y="417"/>
                  </a:cubicBezTo>
                  <a:cubicBezTo>
                    <a:pt x="1453" y="417"/>
                    <a:pt x="1608" y="477"/>
                    <a:pt x="1704" y="608"/>
                  </a:cubicBezTo>
                  <a:cubicBezTo>
                    <a:pt x="1799" y="738"/>
                    <a:pt x="1846" y="941"/>
                    <a:pt x="1846" y="1227"/>
                  </a:cubicBezTo>
                  <a:lnTo>
                    <a:pt x="1846" y="2929"/>
                  </a:lnTo>
                  <a:lnTo>
                    <a:pt x="2323" y="2929"/>
                  </a:lnTo>
                  <a:lnTo>
                    <a:pt x="2323" y="1310"/>
                  </a:lnTo>
                  <a:cubicBezTo>
                    <a:pt x="2323" y="1036"/>
                    <a:pt x="2394" y="822"/>
                    <a:pt x="2537" y="655"/>
                  </a:cubicBezTo>
                  <a:cubicBezTo>
                    <a:pt x="2680" y="488"/>
                    <a:pt x="2870" y="417"/>
                    <a:pt x="3108" y="417"/>
                  </a:cubicBezTo>
                  <a:cubicBezTo>
                    <a:pt x="3311" y="417"/>
                    <a:pt x="3454" y="477"/>
                    <a:pt x="3549" y="608"/>
                  </a:cubicBezTo>
                  <a:cubicBezTo>
                    <a:pt x="3656" y="750"/>
                    <a:pt x="3704" y="953"/>
                    <a:pt x="3704" y="1227"/>
                  </a:cubicBezTo>
                  <a:lnTo>
                    <a:pt x="3704" y="2929"/>
                  </a:lnTo>
                  <a:lnTo>
                    <a:pt x="4168" y="2929"/>
                  </a:lnTo>
                  <a:lnTo>
                    <a:pt x="4168" y="1203"/>
                  </a:lnTo>
                  <a:cubicBezTo>
                    <a:pt x="4168" y="822"/>
                    <a:pt x="4085" y="524"/>
                    <a:pt x="3930" y="322"/>
                  </a:cubicBezTo>
                  <a:cubicBezTo>
                    <a:pt x="3763" y="107"/>
                    <a:pt x="3537" y="0"/>
                    <a:pt x="3239" y="0"/>
                  </a:cubicBezTo>
                  <a:cubicBezTo>
                    <a:pt x="3013" y="0"/>
                    <a:pt x="2823" y="60"/>
                    <a:pt x="2668" y="155"/>
                  </a:cubicBezTo>
                  <a:cubicBezTo>
                    <a:pt x="2501" y="262"/>
                    <a:pt x="2358" y="417"/>
                    <a:pt x="2239" y="619"/>
                  </a:cubicBezTo>
                  <a:cubicBezTo>
                    <a:pt x="2168" y="417"/>
                    <a:pt x="2061" y="274"/>
                    <a:pt x="1918" y="167"/>
                  </a:cubicBezTo>
                  <a:cubicBezTo>
                    <a:pt x="1775" y="60"/>
                    <a:pt x="1596" y="0"/>
                    <a:pt x="1394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871050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1902000" y="4261075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84"/>
                    <a:pt x="311" y="227"/>
                  </a:cubicBezTo>
                  <a:cubicBezTo>
                    <a:pt x="120" y="369"/>
                    <a:pt x="25" y="584"/>
                    <a:pt x="25" y="846"/>
                  </a:cubicBezTo>
                  <a:cubicBezTo>
                    <a:pt x="25" y="1072"/>
                    <a:pt x="84" y="1239"/>
                    <a:pt x="215" y="1370"/>
                  </a:cubicBezTo>
                  <a:cubicBezTo>
                    <a:pt x="346" y="1500"/>
                    <a:pt x="549" y="1584"/>
                    <a:pt x="846" y="1655"/>
                  </a:cubicBezTo>
                  <a:lnTo>
                    <a:pt x="1013" y="1691"/>
                  </a:lnTo>
                  <a:cubicBezTo>
                    <a:pt x="1299" y="1751"/>
                    <a:pt x="1489" y="1822"/>
                    <a:pt x="1573" y="1881"/>
                  </a:cubicBezTo>
                  <a:cubicBezTo>
                    <a:pt x="1656" y="1953"/>
                    <a:pt x="1704" y="2048"/>
                    <a:pt x="1704" y="2179"/>
                  </a:cubicBezTo>
                  <a:cubicBezTo>
                    <a:pt x="1704" y="2310"/>
                    <a:pt x="1644" y="2417"/>
                    <a:pt x="1525" y="2501"/>
                  </a:cubicBezTo>
                  <a:cubicBezTo>
                    <a:pt x="1406" y="2572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48"/>
                  </a:cubicBezTo>
                  <a:cubicBezTo>
                    <a:pt x="346" y="2501"/>
                    <a:pt x="180" y="2429"/>
                    <a:pt x="1" y="2346"/>
                  </a:cubicBezTo>
                  <a:lnTo>
                    <a:pt x="1" y="2822"/>
                  </a:lnTo>
                  <a:cubicBezTo>
                    <a:pt x="180" y="2882"/>
                    <a:pt x="358" y="2929"/>
                    <a:pt x="525" y="2953"/>
                  </a:cubicBezTo>
                  <a:cubicBezTo>
                    <a:pt x="692" y="2989"/>
                    <a:pt x="846" y="3001"/>
                    <a:pt x="1001" y="3001"/>
                  </a:cubicBezTo>
                  <a:cubicBezTo>
                    <a:pt x="1370" y="3001"/>
                    <a:pt x="1656" y="2929"/>
                    <a:pt x="1870" y="2774"/>
                  </a:cubicBezTo>
                  <a:cubicBezTo>
                    <a:pt x="2073" y="2620"/>
                    <a:pt x="2180" y="2405"/>
                    <a:pt x="2180" y="2143"/>
                  </a:cubicBezTo>
                  <a:cubicBezTo>
                    <a:pt x="2180" y="1905"/>
                    <a:pt x="2108" y="1727"/>
                    <a:pt x="1965" y="1596"/>
                  </a:cubicBezTo>
                  <a:cubicBezTo>
                    <a:pt x="1835" y="1465"/>
                    <a:pt x="1596" y="1370"/>
                    <a:pt x="1263" y="1298"/>
                  </a:cubicBezTo>
                  <a:lnTo>
                    <a:pt x="1096" y="1262"/>
                  </a:lnTo>
                  <a:cubicBezTo>
                    <a:pt x="846" y="1203"/>
                    <a:pt x="680" y="1143"/>
                    <a:pt x="596" y="1084"/>
                  </a:cubicBezTo>
                  <a:cubicBezTo>
                    <a:pt x="513" y="1024"/>
                    <a:pt x="477" y="941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2" y="393"/>
                    <a:pt x="1168" y="393"/>
                  </a:cubicBezTo>
                  <a:cubicBezTo>
                    <a:pt x="1323" y="393"/>
                    <a:pt x="1477" y="417"/>
                    <a:pt x="1620" y="453"/>
                  </a:cubicBezTo>
                  <a:cubicBezTo>
                    <a:pt x="1763" y="488"/>
                    <a:pt x="1894" y="536"/>
                    <a:pt x="2025" y="608"/>
                  </a:cubicBezTo>
                  <a:lnTo>
                    <a:pt x="2025" y="155"/>
                  </a:lnTo>
                  <a:cubicBezTo>
                    <a:pt x="1906" y="107"/>
                    <a:pt x="1763" y="72"/>
                    <a:pt x="1608" y="48"/>
                  </a:cubicBezTo>
                  <a:cubicBezTo>
                    <a:pt x="1454" y="24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1975225" y="4235175"/>
              <a:ext cx="11950" cy="99150"/>
            </a:xfrm>
            <a:custGeom>
              <a:avLst/>
              <a:gdLst/>
              <a:ahLst/>
              <a:cxnLst/>
              <a:rect l="l" t="t" r="r" b="b"/>
              <a:pathLst>
                <a:path w="478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77" y="596"/>
                  </a:lnTo>
                  <a:lnTo>
                    <a:pt x="477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77" y="3965"/>
                  </a:lnTo>
                  <a:lnTo>
                    <a:pt x="477" y="1108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006500" y="4229825"/>
              <a:ext cx="65500" cy="106275"/>
            </a:xfrm>
            <a:custGeom>
              <a:avLst/>
              <a:gdLst/>
              <a:ahLst/>
              <a:cxnLst/>
              <a:rect l="l" t="t" r="r" b="b"/>
              <a:pathLst>
                <a:path w="2620" h="4251" extrusionOk="0">
                  <a:moveTo>
                    <a:pt x="1655" y="0"/>
                  </a:moveTo>
                  <a:lnTo>
                    <a:pt x="953" y="965"/>
                  </a:lnTo>
                  <a:lnTo>
                    <a:pt x="1334" y="965"/>
                  </a:lnTo>
                  <a:lnTo>
                    <a:pt x="2167" y="0"/>
                  </a:lnTo>
                  <a:close/>
                  <a:moveTo>
                    <a:pt x="1310" y="1655"/>
                  </a:moveTo>
                  <a:cubicBezTo>
                    <a:pt x="1560" y="1655"/>
                    <a:pt x="1750" y="1750"/>
                    <a:pt x="1905" y="1953"/>
                  </a:cubicBezTo>
                  <a:cubicBezTo>
                    <a:pt x="2048" y="2143"/>
                    <a:pt x="2119" y="2417"/>
                    <a:pt x="2119" y="2750"/>
                  </a:cubicBezTo>
                  <a:cubicBezTo>
                    <a:pt x="2119" y="3096"/>
                    <a:pt x="2048" y="3358"/>
                    <a:pt x="1905" y="3560"/>
                  </a:cubicBezTo>
                  <a:cubicBezTo>
                    <a:pt x="1750" y="3763"/>
                    <a:pt x="1560" y="3858"/>
                    <a:pt x="1310" y="3858"/>
                  </a:cubicBezTo>
                  <a:cubicBezTo>
                    <a:pt x="1048" y="3858"/>
                    <a:pt x="857" y="3763"/>
                    <a:pt x="703" y="3560"/>
                  </a:cubicBezTo>
                  <a:cubicBezTo>
                    <a:pt x="560" y="3370"/>
                    <a:pt x="488" y="3096"/>
                    <a:pt x="488" y="2750"/>
                  </a:cubicBezTo>
                  <a:cubicBezTo>
                    <a:pt x="488" y="2417"/>
                    <a:pt x="560" y="2143"/>
                    <a:pt x="714" y="1953"/>
                  </a:cubicBezTo>
                  <a:cubicBezTo>
                    <a:pt x="857" y="1750"/>
                    <a:pt x="1060" y="1655"/>
                    <a:pt x="1310" y="1655"/>
                  </a:cubicBezTo>
                  <a:close/>
                  <a:moveTo>
                    <a:pt x="1310" y="1250"/>
                  </a:moveTo>
                  <a:cubicBezTo>
                    <a:pt x="893" y="1250"/>
                    <a:pt x="572" y="1393"/>
                    <a:pt x="345" y="1655"/>
                  </a:cubicBezTo>
                  <a:cubicBezTo>
                    <a:pt x="107" y="1917"/>
                    <a:pt x="0" y="2286"/>
                    <a:pt x="0" y="2750"/>
                  </a:cubicBezTo>
                  <a:cubicBezTo>
                    <a:pt x="0" y="3227"/>
                    <a:pt x="107" y="3584"/>
                    <a:pt x="345" y="3858"/>
                  </a:cubicBezTo>
                  <a:cubicBezTo>
                    <a:pt x="572" y="4120"/>
                    <a:pt x="893" y="4251"/>
                    <a:pt x="1310" y="4251"/>
                  </a:cubicBezTo>
                  <a:cubicBezTo>
                    <a:pt x="1715" y="4251"/>
                    <a:pt x="2036" y="4120"/>
                    <a:pt x="2262" y="3858"/>
                  </a:cubicBezTo>
                  <a:cubicBezTo>
                    <a:pt x="2500" y="3584"/>
                    <a:pt x="2619" y="3227"/>
                    <a:pt x="2619" y="2750"/>
                  </a:cubicBezTo>
                  <a:cubicBezTo>
                    <a:pt x="2619" y="2286"/>
                    <a:pt x="2500" y="1917"/>
                    <a:pt x="2262" y="1655"/>
                  </a:cubicBezTo>
                  <a:cubicBezTo>
                    <a:pt x="2036" y="1393"/>
                    <a:pt x="1715" y="1250"/>
                    <a:pt x="1310" y="125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09072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4" y="0"/>
                  </a:moveTo>
                  <a:cubicBezTo>
                    <a:pt x="1203" y="0"/>
                    <a:pt x="1024" y="48"/>
                    <a:pt x="870" y="131"/>
                  </a:cubicBezTo>
                  <a:cubicBezTo>
                    <a:pt x="715" y="215"/>
                    <a:pt x="584" y="346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29"/>
                  </a:lnTo>
                  <a:lnTo>
                    <a:pt x="477" y="2929"/>
                  </a:lnTo>
                  <a:lnTo>
                    <a:pt x="477" y="1310"/>
                  </a:lnTo>
                  <a:cubicBezTo>
                    <a:pt x="477" y="1036"/>
                    <a:pt x="548" y="822"/>
                    <a:pt x="691" y="655"/>
                  </a:cubicBezTo>
                  <a:cubicBezTo>
                    <a:pt x="846" y="488"/>
                    <a:pt x="1036" y="417"/>
                    <a:pt x="1298" y="417"/>
                  </a:cubicBezTo>
                  <a:cubicBezTo>
                    <a:pt x="1501" y="417"/>
                    <a:pt x="1667" y="477"/>
                    <a:pt x="1763" y="619"/>
                  </a:cubicBezTo>
                  <a:cubicBezTo>
                    <a:pt x="1870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4" y="2929"/>
                  </a:lnTo>
                  <a:lnTo>
                    <a:pt x="2394" y="1203"/>
                  </a:lnTo>
                  <a:cubicBezTo>
                    <a:pt x="2394" y="810"/>
                    <a:pt x="2310" y="512"/>
                    <a:pt x="2144" y="310"/>
                  </a:cubicBezTo>
                  <a:cubicBezTo>
                    <a:pt x="1977" y="107"/>
                    <a:pt x="1727" y="0"/>
                    <a:pt x="1394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216050" y="4239050"/>
              <a:ext cx="72050" cy="95275"/>
            </a:xfrm>
            <a:custGeom>
              <a:avLst/>
              <a:gdLst/>
              <a:ahLst/>
              <a:cxnLst/>
              <a:rect l="l" t="t" r="r" b="b"/>
              <a:pathLst>
                <a:path w="2882" h="3811" extrusionOk="0">
                  <a:moveTo>
                    <a:pt x="0" y="0"/>
                  </a:moveTo>
                  <a:lnTo>
                    <a:pt x="0" y="3810"/>
                  </a:lnTo>
                  <a:lnTo>
                    <a:pt x="500" y="3810"/>
                  </a:lnTo>
                  <a:lnTo>
                    <a:pt x="500" y="631"/>
                  </a:lnTo>
                  <a:lnTo>
                    <a:pt x="2191" y="3810"/>
                  </a:lnTo>
                  <a:lnTo>
                    <a:pt x="2881" y="3810"/>
                  </a:lnTo>
                  <a:lnTo>
                    <a:pt x="2881" y="0"/>
                  </a:lnTo>
                  <a:lnTo>
                    <a:pt x="2381" y="0"/>
                  </a:lnTo>
                  <a:lnTo>
                    <a:pt x="2381" y="3191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308900" y="4261075"/>
              <a:ext cx="60150" cy="75025"/>
            </a:xfrm>
            <a:custGeom>
              <a:avLst/>
              <a:gdLst/>
              <a:ahLst/>
              <a:cxnLst/>
              <a:rect l="l" t="t" r="r" b="b"/>
              <a:pathLst>
                <a:path w="2406" h="3001" extrusionOk="0">
                  <a:moveTo>
                    <a:pt x="1942" y="1489"/>
                  </a:moveTo>
                  <a:lnTo>
                    <a:pt x="1942" y="1596"/>
                  </a:lnTo>
                  <a:cubicBezTo>
                    <a:pt x="1942" y="1905"/>
                    <a:pt x="1858" y="2155"/>
                    <a:pt x="1703" y="2334"/>
                  </a:cubicBezTo>
                  <a:cubicBezTo>
                    <a:pt x="1549" y="2524"/>
                    <a:pt x="1334" y="2608"/>
                    <a:pt x="1072" y="2608"/>
                  </a:cubicBezTo>
                  <a:cubicBezTo>
                    <a:pt x="894" y="2608"/>
                    <a:pt x="739" y="2560"/>
                    <a:pt x="632" y="2465"/>
                  </a:cubicBezTo>
                  <a:cubicBezTo>
                    <a:pt x="525" y="2370"/>
                    <a:pt x="465" y="2239"/>
                    <a:pt x="465" y="2072"/>
                  </a:cubicBezTo>
                  <a:cubicBezTo>
                    <a:pt x="465" y="1858"/>
                    <a:pt x="537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80" y="0"/>
                  </a:moveTo>
                  <a:cubicBezTo>
                    <a:pt x="1025" y="0"/>
                    <a:pt x="870" y="24"/>
                    <a:pt x="703" y="60"/>
                  </a:cubicBezTo>
                  <a:cubicBezTo>
                    <a:pt x="548" y="84"/>
                    <a:pt x="382" y="143"/>
                    <a:pt x="203" y="203"/>
                  </a:cubicBezTo>
                  <a:lnTo>
                    <a:pt x="203" y="643"/>
                  </a:lnTo>
                  <a:cubicBezTo>
                    <a:pt x="346" y="560"/>
                    <a:pt x="501" y="500"/>
                    <a:pt x="656" y="465"/>
                  </a:cubicBezTo>
                  <a:cubicBezTo>
                    <a:pt x="810" y="417"/>
                    <a:pt x="965" y="405"/>
                    <a:pt x="1132" y="405"/>
                  </a:cubicBezTo>
                  <a:cubicBezTo>
                    <a:pt x="1382" y="405"/>
                    <a:pt x="1584" y="465"/>
                    <a:pt x="1727" y="584"/>
                  </a:cubicBezTo>
                  <a:cubicBezTo>
                    <a:pt x="1870" y="703"/>
                    <a:pt x="1942" y="869"/>
                    <a:pt x="1942" y="1084"/>
                  </a:cubicBezTo>
                  <a:lnTo>
                    <a:pt x="1942" y="1131"/>
                  </a:lnTo>
                  <a:lnTo>
                    <a:pt x="1287" y="1131"/>
                  </a:lnTo>
                  <a:cubicBezTo>
                    <a:pt x="858" y="1131"/>
                    <a:pt x="537" y="1215"/>
                    <a:pt x="322" y="1370"/>
                  </a:cubicBezTo>
                  <a:cubicBezTo>
                    <a:pt x="108" y="1536"/>
                    <a:pt x="1" y="1774"/>
                    <a:pt x="1" y="2096"/>
                  </a:cubicBezTo>
                  <a:cubicBezTo>
                    <a:pt x="1" y="2370"/>
                    <a:pt x="84" y="2596"/>
                    <a:pt x="251" y="2763"/>
                  </a:cubicBezTo>
                  <a:cubicBezTo>
                    <a:pt x="429" y="2917"/>
                    <a:pt x="656" y="3001"/>
                    <a:pt x="953" y="3001"/>
                  </a:cubicBezTo>
                  <a:cubicBezTo>
                    <a:pt x="1180" y="3001"/>
                    <a:pt x="1382" y="2965"/>
                    <a:pt x="1537" y="2882"/>
                  </a:cubicBezTo>
                  <a:cubicBezTo>
                    <a:pt x="1703" y="2798"/>
                    <a:pt x="1834" y="2667"/>
                    <a:pt x="1942" y="2501"/>
                  </a:cubicBezTo>
                  <a:lnTo>
                    <a:pt x="1942" y="2929"/>
                  </a:lnTo>
                  <a:lnTo>
                    <a:pt x="2406" y="2929"/>
                  </a:lnTo>
                  <a:lnTo>
                    <a:pt x="2406" y="1298"/>
                  </a:lnTo>
                  <a:cubicBezTo>
                    <a:pt x="2406" y="869"/>
                    <a:pt x="2311" y="536"/>
                    <a:pt x="2108" y="322"/>
                  </a:cubicBezTo>
                  <a:cubicBezTo>
                    <a:pt x="1894" y="107"/>
                    <a:pt x="1596" y="0"/>
                    <a:pt x="118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388075" y="4261075"/>
              <a:ext cx="56600" cy="75025"/>
            </a:xfrm>
            <a:custGeom>
              <a:avLst/>
              <a:gdLst/>
              <a:ahLst/>
              <a:cxnLst/>
              <a:rect l="l" t="t" r="r" b="b"/>
              <a:pathLst>
                <a:path w="2264" h="3001" extrusionOk="0">
                  <a:moveTo>
                    <a:pt x="1442" y="0"/>
                  </a:moveTo>
                  <a:cubicBezTo>
                    <a:pt x="1001" y="0"/>
                    <a:pt x="644" y="143"/>
                    <a:pt x="394" y="405"/>
                  </a:cubicBezTo>
                  <a:cubicBezTo>
                    <a:pt x="132" y="667"/>
                    <a:pt x="1" y="1036"/>
                    <a:pt x="1" y="1500"/>
                  </a:cubicBezTo>
                  <a:cubicBezTo>
                    <a:pt x="1" y="1965"/>
                    <a:pt x="132" y="2322"/>
                    <a:pt x="382" y="2596"/>
                  </a:cubicBezTo>
                  <a:cubicBezTo>
                    <a:pt x="644" y="2870"/>
                    <a:pt x="977" y="3001"/>
                    <a:pt x="1406" y="3001"/>
                  </a:cubicBezTo>
                  <a:cubicBezTo>
                    <a:pt x="1572" y="3001"/>
                    <a:pt x="1715" y="2989"/>
                    <a:pt x="1858" y="2953"/>
                  </a:cubicBezTo>
                  <a:cubicBezTo>
                    <a:pt x="2001" y="2929"/>
                    <a:pt x="2132" y="2882"/>
                    <a:pt x="2263" y="2822"/>
                  </a:cubicBezTo>
                  <a:lnTo>
                    <a:pt x="2263" y="2382"/>
                  </a:lnTo>
                  <a:cubicBezTo>
                    <a:pt x="2132" y="2465"/>
                    <a:pt x="2001" y="2513"/>
                    <a:pt x="1870" y="2548"/>
                  </a:cubicBezTo>
                  <a:cubicBezTo>
                    <a:pt x="1727" y="2584"/>
                    <a:pt x="1596" y="2608"/>
                    <a:pt x="1465" y="2608"/>
                  </a:cubicBezTo>
                  <a:cubicBezTo>
                    <a:pt x="1156" y="2608"/>
                    <a:pt x="918" y="2513"/>
                    <a:pt x="751" y="2322"/>
                  </a:cubicBezTo>
                  <a:cubicBezTo>
                    <a:pt x="584" y="2120"/>
                    <a:pt x="501" y="1858"/>
                    <a:pt x="501" y="1500"/>
                  </a:cubicBezTo>
                  <a:cubicBezTo>
                    <a:pt x="501" y="1155"/>
                    <a:pt x="584" y="881"/>
                    <a:pt x="751" y="691"/>
                  </a:cubicBezTo>
                  <a:cubicBezTo>
                    <a:pt x="918" y="500"/>
                    <a:pt x="1156" y="405"/>
                    <a:pt x="1465" y="405"/>
                  </a:cubicBezTo>
                  <a:cubicBezTo>
                    <a:pt x="1596" y="405"/>
                    <a:pt x="1727" y="417"/>
                    <a:pt x="1870" y="465"/>
                  </a:cubicBezTo>
                  <a:cubicBezTo>
                    <a:pt x="2001" y="500"/>
                    <a:pt x="2132" y="548"/>
                    <a:pt x="2263" y="619"/>
                  </a:cubicBezTo>
                  <a:lnTo>
                    <a:pt x="2263" y="179"/>
                  </a:lnTo>
                  <a:cubicBezTo>
                    <a:pt x="2132" y="119"/>
                    <a:pt x="2001" y="84"/>
                    <a:pt x="1870" y="48"/>
                  </a:cubicBezTo>
                  <a:cubicBezTo>
                    <a:pt x="1727" y="24"/>
                    <a:pt x="1584" y="0"/>
                    <a:pt x="1442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465175" y="4235175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1" y="0"/>
                  </a:moveTo>
                  <a:lnTo>
                    <a:pt x="1" y="596"/>
                  </a:lnTo>
                  <a:lnTo>
                    <a:pt x="465" y="596"/>
                  </a:lnTo>
                  <a:lnTo>
                    <a:pt x="465" y="0"/>
                  </a:lnTo>
                  <a:close/>
                  <a:moveTo>
                    <a:pt x="1" y="1108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1108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496425" y="4261075"/>
              <a:ext cx="65525" cy="75025"/>
            </a:xfrm>
            <a:custGeom>
              <a:avLst/>
              <a:gdLst/>
              <a:ahLst/>
              <a:cxnLst/>
              <a:rect l="l" t="t" r="r" b="b"/>
              <a:pathLst>
                <a:path w="2621" h="3001" extrusionOk="0">
                  <a:moveTo>
                    <a:pt x="1310" y="405"/>
                  </a:moveTo>
                  <a:cubicBezTo>
                    <a:pt x="1560" y="405"/>
                    <a:pt x="1751" y="500"/>
                    <a:pt x="1894" y="703"/>
                  </a:cubicBezTo>
                  <a:cubicBezTo>
                    <a:pt x="2049" y="893"/>
                    <a:pt x="2120" y="1167"/>
                    <a:pt x="2120" y="1500"/>
                  </a:cubicBezTo>
                  <a:cubicBezTo>
                    <a:pt x="2120" y="1846"/>
                    <a:pt x="2049" y="2108"/>
                    <a:pt x="1894" y="2310"/>
                  </a:cubicBezTo>
                  <a:cubicBezTo>
                    <a:pt x="1751" y="2513"/>
                    <a:pt x="1560" y="2608"/>
                    <a:pt x="1310" y="2608"/>
                  </a:cubicBezTo>
                  <a:cubicBezTo>
                    <a:pt x="1048" y="2608"/>
                    <a:pt x="858" y="2513"/>
                    <a:pt x="703" y="2310"/>
                  </a:cubicBezTo>
                  <a:cubicBezTo>
                    <a:pt x="560" y="2120"/>
                    <a:pt x="489" y="1846"/>
                    <a:pt x="489" y="1500"/>
                  </a:cubicBezTo>
                  <a:cubicBezTo>
                    <a:pt x="489" y="1167"/>
                    <a:pt x="560" y="893"/>
                    <a:pt x="703" y="703"/>
                  </a:cubicBezTo>
                  <a:cubicBezTo>
                    <a:pt x="858" y="500"/>
                    <a:pt x="1048" y="405"/>
                    <a:pt x="1310" y="405"/>
                  </a:cubicBezTo>
                  <a:close/>
                  <a:moveTo>
                    <a:pt x="1310" y="0"/>
                  </a:moveTo>
                  <a:cubicBezTo>
                    <a:pt x="894" y="0"/>
                    <a:pt x="572" y="143"/>
                    <a:pt x="346" y="405"/>
                  </a:cubicBezTo>
                  <a:cubicBezTo>
                    <a:pt x="108" y="667"/>
                    <a:pt x="1" y="1036"/>
                    <a:pt x="1" y="1500"/>
                  </a:cubicBezTo>
                  <a:cubicBezTo>
                    <a:pt x="1" y="1977"/>
                    <a:pt x="108" y="2334"/>
                    <a:pt x="346" y="2608"/>
                  </a:cubicBezTo>
                  <a:cubicBezTo>
                    <a:pt x="572" y="2870"/>
                    <a:pt x="894" y="3001"/>
                    <a:pt x="1310" y="3001"/>
                  </a:cubicBezTo>
                  <a:cubicBezTo>
                    <a:pt x="1715" y="3001"/>
                    <a:pt x="2037" y="2870"/>
                    <a:pt x="2263" y="2608"/>
                  </a:cubicBezTo>
                  <a:cubicBezTo>
                    <a:pt x="2501" y="2334"/>
                    <a:pt x="2620" y="1977"/>
                    <a:pt x="2620" y="1500"/>
                  </a:cubicBezTo>
                  <a:cubicBezTo>
                    <a:pt x="2620" y="1036"/>
                    <a:pt x="2501" y="667"/>
                    <a:pt x="2263" y="405"/>
                  </a:cubicBezTo>
                  <a:cubicBezTo>
                    <a:pt x="2037" y="143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580675" y="4261075"/>
              <a:ext cx="59850" cy="73250"/>
            </a:xfrm>
            <a:custGeom>
              <a:avLst/>
              <a:gdLst/>
              <a:ahLst/>
              <a:cxnLst/>
              <a:rect l="l" t="t" r="r" b="b"/>
              <a:pathLst>
                <a:path w="2394" h="2930" extrusionOk="0">
                  <a:moveTo>
                    <a:pt x="1393" y="0"/>
                  </a:moveTo>
                  <a:cubicBezTo>
                    <a:pt x="1203" y="0"/>
                    <a:pt x="1024" y="48"/>
                    <a:pt x="869" y="131"/>
                  </a:cubicBezTo>
                  <a:cubicBezTo>
                    <a:pt x="715" y="215"/>
                    <a:pt x="584" y="346"/>
                    <a:pt x="476" y="512"/>
                  </a:cubicBezTo>
                  <a:lnTo>
                    <a:pt x="476" y="72"/>
                  </a:lnTo>
                  <a:lnTo>
                    <a:pt x="0" y="72"/>
                  </a:lnTo>
                  <a:lnTo>
                    <a:pt x="0" y="2929"/>
                  </a:lnTo>
                  <a:lnTo>
                    <a:pt x="476" y="2929"/>
                  </a:lnTo>
                  <a:lnTo>
                    <a:pt x="476" y="1310"/>
                  </a:lnTo>
                  <a:cubicBezTo>
                    <a:pt x="476" y="1036"/>
                    <a:pt x="548" y="822"/>
                    <a:pt x="691" y="655"/>
                  </a:cubicBezTo>
                  <a:cubicBezTo>
                    <a:pt x="834" y="488"/>
                    <a:pt x="1036" y="417"/>
                    <a:pt x="1298" y="417"/>
                  </a:cubicBezTo>
                  <a:cubicBezTo>
                    <a:pt x="1500" y="417"/>
                    <a:pt x="1655" y="477"/>
                    <a:pt x="1762" y="619"/>
                  </a:cubicBezTo>
                  <a:cubicBezTo>
                    <a:pt x="1869" y="750"/>
                    <a:pt x="1929" y="953"/>
                    <a:pt x="1929" y="1227"/>
                  </a:cubicBezTo>
                  <a:lnTo>
                    <a:pt x="1929" y="2929"/>
                  </a:lnTo>
                  <a:lnTo>
                    <a:pt x="2393" y="2929"/>
                  </a:lnTo>
                  <a:lnTo>
                    <a:pt x="2393" y="1203"/>
                  </a:lnTo>
                  <a:cubicBezTo>
                    <a:pt x="2393" y="810"/>
                    <a:pt x="2310" y="512"/>
                    <a:pt x="2143" y="310"/>
                  </a:cubicBezTo>
                  <a:cubicBezTo>
                    <a:pt x="1977" y="107"/>
                    <a:pt x="1727" y="0"/>
                    <a:pt x="1393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659550" y="4261075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9"/>
                  </a:moveTo>
                  <a:lnTo>
                    <a:pt x="1941" y="1596"/>
                  </a:lnTo>
                  <a:cubicBezTo>
                    <a:pt x="1941" y="1905"/>
                    <a:pt x="1858" y="2155"/>
                    <a:pt x="1703" y="2334"/>
                  </a:cubicBezTo>
                  <a:cubicBezTo>
                    <a:pt x="1548" y="2524"/>
                    <a:pt x="1346" y="2608"/>
                    <a:pt x="1084" y="2608"/>
                  </a:cubicBezTo>
                  <a:cubicBezTo>
                    <a:pt x="893" y="2608"/>
                    <a:pt x="739" y="2560"/>
                    <a:pt x="631" y="2465"/>
                  </a:cubicBezTo>
                  <a:cubicBezTo>
                    <a:pt x="524" y="2370"/>
                    <a:pt x="465" y="2239"/>
                    <a:pt x="465" y="2072"/>
                  </a:cubicBezTo>
                  <a:cubicBezTo>
                    <a:pt x="465" y="1858"/>
                    <a:pt x="548" y="1715"/>
                    <a:pt x="691" y="1620"/>
                  </a:cubicBezTo>
                  <a:cubicBezTo>
                    <a:pt x="834" y="1536"/>
                    <a:pt x="1096" y="1489"/>
                    <a:pt x="1477" y="1489"/>
                  </a:cubicBezTo>
                  <a:close/>
                  <a:moveTo>
                    <a:pt x="1179" y="0"/>
                  </a:moveTo>
                  <a:cubicBezTo>
                    <a:pt x="1024" y="0"/>
                    <a:pt x="870" y="24"/>
                    <a:pt x="715" y="60"/>
                  </a:cubicBezTo>
                  <a:cubicBezTo>
                    <a:pt x="548" y="84"/>
                    <a:pt x="381" y="143"/>
                    <a:pt x="215" y="203"/>
                  </a:cubicBezTo>
                  <a:lnTo>
                    <a:pt x="215" y="643"/>
                  </a:lnTo>
                  <a:cubicBezTo>
                    <a:pt x="358" y="560"/>
                    <a:pt x="500" y="500"/>
                    <a:pt x="655" y="465"/>
                  </a:cubicBezTo>
                  <a:cubicBezTo>
                    <a:pt x="810" y="417"/>
                    <a:pt x="965" y="405"/>
                    <a:pt x="1131" y="405"/>
                  </a:cubicBezTo>
                  <a:cubicBezTo>
                    <a:pt x="1393" y="405"/>
                    <a:pt x="1584" y="465"/>
                    <a:pt x="1727" y="584"/>
                  </a:cubicBezTo>
                  <a:cubicBezTo>
                    <a:pt x="1870" y="703"/>
                    <a:pt x="1941" y="869"/>
                    <a:pt x="1941" y="1084"/>
                  </a:cubicBezTo>
                  <a:lnTo>
                    <a:pt x="1941" y="1131"/>
                  </a:lnTo>
                  <a:lnTo>
                    <a:pt x="1286" y="1131"/>
                  </a:lnTo>
                  <a:cubicBezTo>
                    <a:pt x="858" y="1131"/>
                    <a:pt x="536" y="1215"/>
                    <a:pt x="322" y="1370"/>
                  </a:cubicBezTo>
                  <a:cubicBezTo>
                    <a:pt x="108" y="1536"/>
                    <a:pt x="0" y="1774"/>
                    <a:pt x="0" y="2096"/>
                  </a:cubicBezTo>
                  <a:cubicBezTo>
                    <a:pt x="0" y="2370"/>
                    <a:pt x="84" y="2596"/>
                    <a:pt x="262" y="2763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1" y="2965"/>
                    <a:pt x="1548" y="2882"/>
                  </a:cubicBezTo>
                  <a:cubicBezTo>
                    <a:pt x="1703" y="2798"/>
                    <a:pt x="1834" y="2667"/>
                    <a:pt x="1941" y="2501"/>
                  </a:cubicBezTo>
                  <a:lnTo>
                    <a:pt x="1941" y="2929"/>
                  </a:lnTo>
                  <a:lnTo>
                    <a:pt x="2417" y="2929"/>
                  </a:lnTo>
                  <a:lnTo>
                    <a:pt x="2417" y="1298"/>
                  </a:lnTo>
                  <a:cubicBezTo>
                    <a:pt x="2417" y="869"/>
                    <a:pt x="2310" y="536"/>
                    <a:pt x="2108" y="322"/>
                  </a:cubicBezTo>
                  <a:cubicBezTo>
                    <a:pt x="1905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744075" y="4235175"/>
              <a:ext cx="11650" cy="99150"/>
            </a:xfrm>
            <a:custGeom>
              <a:avLst/>
              <a:gdLst/>
              <a:ahLst/>
              <a:cxnLst/>
              <a:rect l="l" t="t" r="r" b="b"/>
              <a:pathLst>
                <a:path w="466" h="3966" extrusionOk="0">
                  <a:moveTo>
                    <a:pt x="1" y="0"/>
                  </a:moveTo>
                  <a:lnTo>
                    <a:pt x="1" y="3965"/>
                  </a:lnTo>
                  <a:lnTo>
                    <a:pt x="465" y="39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1567750" y="4365550"/>
              <a:ext cx="63725" cy="101225"/>
            </a:xfrm>
            <a:custGeom>
              <a:avLst/>
              <a:gdLst/>
              <a:ahLst/>
              <a:cxnLst/>
              <a:rect l="l" t="t" r="r" b="b"/>
              <a:pathLst>
                <a:path w="2549" h="4049" extrusionOk="0">
                  <a:moveTo>
                    <a:pt x="1286" y="1441"/>
                  </a:moveTo>
                  <a:cubicBezTo>
                    <a:pt x="1524" y="1441"/>
                    <a:pt x="1727" y="1536"/>
                    <a:pt x="1870" y="1739"/>
                  </a:cubicBezTo>
                  <a:cubicBezTo>
                    <a:pt x="2012" y="1929"/>
                    <a:pt x="2084" y="2203"/>
                    <a:pt x="2084" y="2548"/>
                  </a:cubicBezTo>
                  <a:cubicBezTo>
                    <a:pt x="2084" y="2894"/>
                    <a:pt x="2012" y="3156"/>
                    <a:pt x="1870" y="3358"/>
                  </a:cubicBezTo>
                  <a:cubicBezTo>
                    <a:pt x="1727" y="3548"/>
                    <a:pt x="1524" y="3656"/>
                    <a:pt x="1286" y="3656"/>
                  </a:cubicBezTo>
                  <a:cubicBezTo>
                    <a:pt x="1036" y="3656"/>
                    <a:pt x="834" y="3548"/>
                    <a:pt x="691" y="3358"/>
                  </a:cubicBezTo>
                  <a:cubicBezTo>
                    <a:pt x="560" y="3156"/>
                    <a:pt x="488" y="2894"/>
                    <a:pt x="488" y="2548"/>
                  </a:cubicBezTo>
                  <a:cubicBezTo>
                    <a:pt x="488" y="2203"/>
                    <a:pt x="560" y="1929"/>
                    <a:pt x="691" y="1739"/>
                  </a:cubicBezTo>
                  <a:cubicBezTo>
                    <a:pt x="834" y="1536"/>
                    <a:pt x="1036" y="1441"/>
                    <a:pt x="1286" y="1441"/>
                  </a:cubicBezTo>
                  <a:close/>
                  <a:moveTo>
                    <a:pt x="2084" y="0"/>
                  </a:moveTo>
                  <a:lnTo>
                    <a:pt x="2084" y="1548"/>
                  </a:lnTo>
                  <a:cubicBezTo>
                    <a:pt x="1989" y="1382"/>
                    <a:pt x="1858" y="1251"/>
                    <a:pt x="1703" y="1167"/>
                  </a:cubicBezTo>
                  <a:cubicBezTo>
                    <a:pt x="1560" y="1084"/>
                    <a:pt x="1381" y="1048"/>
                    <a:pt x="1167" y="1048"/>
                  </a:cubicBezTo>
                  <a:cubicBezTo>
                    <a:pt x="822" y="1048"/>
                    <a:pt x="536" y="1179"/>
                    <a:pt x="322" y="1465"/>
                  </a:cubicBezTo>
                  <a:cubicBezTo>
                    <a:pt x="107" y="1739"/>
                    <a:pt x="0" y="2096"/>
                    <a:pt x="0" y="2548"/>
                  </a:cubicBezTo>
                  <a:cubicBezTo>
                    <a:pt x="0" y="2989"/>
                    <a:pt x="107" y="3358"/>
                    <a:pt x="322" y="3632"/>
                  </a:cubicBezTo>
                  <a:cubicBezTo>
                    <a:pt x="536" y="3906"/>
                    <a:pt x="822" y="4049"/>
                    <a:pt x="1167" y="4049"/>
                  </a:cubicBezTo>
                  <a:cubicBezTo>
                    <a:pt x="1381" y="4049"/>
                    <a:pt x="1560" y="4001"/>
                    <a:pt x="1703" y="3918"/>
                  </a:cubicBezTo>
                  <a:cubicBezTo>
                    <a:pt x="1858" y="3834"/>
                    <a:pt x="1989" y="3715"/>
                    <a:pt x="2084" y="3537"/>
                  </a:cubicBezTo>
                  <a:lnTo>
                    <a:pt x="2084" y="3965"/>
                  </a:lnTo>
                  <a:lnTo>
                    <a:pt x="2548" y="3965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1650500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43" y="393"/>
                    <a:pt x="1822" y="476"/>
                    <a:pt x="1965" y="631"/>
                  </a:cubicBezTo>
                  <a:cubicBezTo>
                    <a:pt x="2108" y="774"/>
                    <a:pt x="2179" y="988"/>
                    <a:pt x="2179" y="1238"/>
                  </a:cubicBezTo>
                  <a:lnTo>
                    <a:pt x="512" y="1238"/>
                  </a:lnTo>
                  <a:cubicBezTo>
                    <a:pt x="536" y="976"/>
                    <a:pt x="619" y="762"/>
                    <a:pt x="774" y="619"/>
                  </a:cubicBezTo>
                  <a:cubicBezTo>
                    <a:pt x="941" y="464"/>
                    <a:pt x="1143" y="393"/>
                    <a:pt x="1405" y="393"/>
                  </a:cubicBezTo>
                  <a:close/>
                  <a:moveTo>
                    <a:pt x="1405" y="0"/>
                  </a:moveTo>
                  <a:cubicBezTo>
                    <a:pt x="976" y="0"/>
                    <a:pt x="631" y="131"/>
                    <a:pt x="381" y="417"/>
                  </a:cubicBezTo>
                  <a:cubicBezTo>
                    <a:pt x="131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405" y="2596"/>
                  </a:cubicBezTo>
                  <a:cubicBezTo>
                    <a:pt x="667" y="2858"/>
                    <a:pt x="1024" y="3001"/>
                    <a:pt x="1488" y="3001"/>
                  </a:cubicBezTo>
                  <a:cubicBezTo>
                    <a:pt x="1667" y="3001"/>
                    <a:pt x="1846" y="2977"/>
                    <a:pt x="2024" y="2941"/>
                  </a:cubicBezTo>
                  <a:cubicBezTo>
                    <a:pt x="2203" y="2905"/>
                    <a:pt x="2370" y="2846"/>
                    <a:pt x="2536" y="2774"/>
                  </a:cubicBezTo>
                  <a:lnTo>
                    <a:pt x="2536" y="2334"/>
                  </a:lnTo>
                  <a:cubicBezTo>
                    <a:pt x="2370" y="2417"/>
                    <a:pt x="2203" y="2489"/>
                    <a:pt x="2036" y="2536"/>
                  </a:cubicBezTo>
                  <a:cubicBezTo>
                    <a:pt x="1869" y="2572"/>
                    <a:pt x="1691" y="2596"/>
                    <a:pt x="1512" y="2596"/>
                  </a:cubicBezTo>
                  <a:cubicBezTo>
                    <a:pt x="1203" y="2596"/>
                    <a:pt x="953" y="2512"/>
                    <a:pt x="786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96" y="119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1766275" y="4369725"/>
              <a:ext cx="87250" cy="94975"/>
            </a:xfrm>
            <a:custGeom>
              <a:avLst/>
              <a:gdLst/>
              <a:ahLst/>
              <a:cxnLst/>
              <a:rect l="l" t="t" r="r" b="b"/>
              <a:pathLst>
                <a:path w="3490" h="3799" extrusionOk="0">
                  <a:moveTo>
                    <a:pt x="1" y="0"/>
                  </a:moveTo>
                  <a:lnTo>
                    <a:pt x="1453" y="3798"/>
                  </a:lnTo>
                  <a:lnTo>
                    <a:pt x="2037" y="3798"/>
                  </a:lnTo>
                  <a:lnTo>
                    <a:pt x="3489" y="0"/>
                  </a:lnTo>
                  <a:lnTo>
                    <a:pt x="2953" y="0"/>
                  </a:lnTo>
                  <a:lnTo>
                    <a:pt x="1739" y="32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1852000" y="4391750"/>
              <a:ext cx="60450" cy="75025"/>
            </a:xfrm>
            <a:custGeom>
              <a:avLst/>
              <a:gdLst/>
              <a:ahLst/>
              <a:cxnLst/>
              <a:rect l="l" t="t" r="r" b="b"/>
              <a:pathLst>
                <a:path w="2418" h="3001" extrusionOk="0">
                  <a:moveTo>
                    <a:pt x="1941" y="1488"/>
                  </a:moveTo>
                  <a:lnTo>
                    <a:pt x="1941" y="1596"/>
                  </a:lnTo>
                  <a:cubicBezTo>
                    <a:pt x="1941" y="1893"/>
                    <a:pt x="1870" y="2143"/>
                    <a:pt x="1703" y="2334"/>
                  </a:cubicBezTo>
                  <a:cubicBezTo>
                    <a:pt x="1549" y="2512"/>
                    <a:pt x="1346" y="2608"/>
                    <a:pt x="1084" y="2608"/>
                  </a:cubicBezTo>
                  <a:cubicBezTo>
                    <a:pt x="894" y="2608"/>
                    <a:pt x="751" y="2560"/>
                    <a:pt x="632" y="2453"/>
                  </a:cubicBezTo>
                  <a:cubicBezTo>
                    <a:pt x="525" y="2358"/>
                    <a:pt x="477" y="2227"/>
                    <a:pt x="477" y="2060"/>
                  </a:cubicBezTo>
                  <a:cubicBezTo>
                    <a:pt x="477" y="1846"/>
                    <a:pt x="548" y="1703"/>
                    <a:pt x="691" y="1619"/>
                  </a:cubicBezTo>
                  <a:cubicBezTo>
                    <a:pt x="834" y="1524"/>
                    <a:pt x="1096" y="1488"/>
                    <a:pt x="1477" y="1488"/>
                  </a:cubicBezTo>
                  <a:close/>
                  <a:moveTo>
                    <a:pt x="1179" y="0"/>
                  </a:moveTo>
                  <a:cubicBezTo>
                    <a:pt x="1025" y="0"/>
                    <a:pt x="870" y="12"/>
                    <a:pt x="715" y="48"/>
                  </a:cubicBezTo>
                  <a:cubicBezTo>
                    <a:pt x="548" y="83"/>
                    <a:pt x="382" y="131"/>
                    <a:pt x="215" y="203"/>
                  </a:cubicBezTo>
                  <a:lnTo>
                    <a:pt x="215" y="631"/>
                  </a:lnTo>
                  <a:cubicBezTo>
                    <a:pt x="358" y="548"/>
                    <a:pt x="501" y="488"/>
                    <a:pt x="656" y="453"/>
                  </a:cubicBezTo>
                  <a:cubicBezTo>
                    <a:pt x="810" y="417"/>
                    <a:pt x="977" y="393"/>
                    <a:pt x="1132" y="393"/>
                  </a:cubicBezTo>
                  <a:cubicBezTo>
                    <a:pt x="1394" y="393"/>
                    <a:pt x="1584" y="453"/>
                    <a:pt x="1727" y="572"/>
                  </a:cubicBezTo>
                  <a:cubicBezTo>
                    <a:pt x="1870" y="691"/>
                    <a:pt x="1941" y="857"/>
                    <a:pt x="1941" y="1072"/>
                  </a:cubicBezTo>
                  <a:lnTo>
                    <a:pt x="1941" y="1119"/>
                  </a:lnTo>
                  <a:lnTo>
                    <a:pt x="1287" y="1119"/>
                  </a:lnTo>
                  <a:cubicBezTo>
                    <a:pt x="858" y="1119"/>
                    <a:pt x="536" y="1203"/>
                    <a:pt x="322" y="1369"/>
                  </a:cubicBezTo>
                  <a:cubicBezTo>
                    <a:pt x="108" y="1524"/>
                    <a:pt x="1" y="1774"/>
                    <a:pt x="1" y="2096"/>
                  </a:cubicBezTo>
                  <a:cubicBezTo>
                    <a:pt x="1" y="2369"/>
                    <a:pt x="84" y="2584"/>
                    <a:pt x="263" y="2750"/>
                  </a:cubicBezTo>
                  <a:cubicBezTo>
                    <a:pt x="429" y="2917"/>
                    <a:pt x="667" y="3001"/>
                    <a:pt x="953" y="3001"/>
                  </a:cubicBezTo>
                  <a:cubicBezTo>
                    <a:pt x="1191" y="3001"/>
                    <a:pt x="1382" y="2953"/>
                    <a:pt x="1549" y="2870"/>
                  </a:cubicBezTo>
                  <a:cubicBezTo>
                    <a:pt x="1703" y="2786"/>
                    <a:pt x="1834" y="2667"/>
                    <a:pt x="1941" y="2489"/>
                  </a:cubicBezTo>
                  <a:lnTo>
                    <a:pt x="1941" y="2917"/>
                  </a:lnTo>
                  <a:lnTo>
                    <a:pt x="2418" y="2917"/>
                  </a:lnTo>
                  <a:lnTo>
                    <a:pt x="2418" y="1298"/>
                  </a:lnTo>
                  <a:cubicBezTo>
                    <a:pt x="2418" y="857"/>
                    <a:pt x="2311" y="536"/>
                    <a:pt x="2108" y="322"/>
                  </a:cubicBezTo>
                  <a:cubicBezTo>
                    <a:pt x="1906" y="107"/>
                    <a:pt x="1596" y="0"/>
                    <a:pt x="1179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1936550" y="4365550"/>
              <a:ext cx="11625" cy="99150"/>
            </a:xfrm>
            <a:custGeom>
              <a:avLst/>
              <a:gdLst/>
              <a:ahLst/>
              <a:cxnLst/>
              <a:rect l="l" t="t" r="r" b="b"/>
              <a:pathLst>
                <a:path w="465" h="3966" extrusionOk="0">
                  <a:moveTo>
                    <a:pt x="0" y="0"/>
                  </a:moveTo>
                  <a:lnTo>
                    <a:pt x="0" y="3965"/>
                  </a:lnTo>
                  <a:lnTo>
                    <a:pt x="464" y="3965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1967800" y="4391750"/>
              <a:ext cx="65500" cy="75025"/>
            </a:xfrm>
            <a:custGeom>
              <a:avLst/>
              <a:gdLst/>
              <a:ahLst/>
              <a:cxnLst/>
              <a:rect l="l" t="t" r="r" b="b"/>
              <a:pathLst>
                <a:path w="2620" h="3001" extrusionOk="0">
                  <a:moveTo>
                    <a:pt x="1310" y="393"/>
                  </a:moveTo>
                  <a:cubicBezTo>
                    <a:pt x="1560" y="393"/>
                    <a:pt x="1750" y="500"/>
                    <a:pt x="1893" y="691"/>
                  </a:cubicBezTo>
                  <a:cubicBezTo>
                    <a:pt x="2048" y="893"/>
                    <a:pt x="2120" y="1155"/>
                    <a:pt x="2120" y="1500"/>
                  </a:cubicBezTo>
                  <a:cubicBezTo>
                    <a:pt x="2120" y="1834"/>
                    <a:pt x="2048" y="2108"/>
                    <a:pt x="1893" y="2298"/>
                  </a:cubicBezTo>
                  <a:cubicBezTo>
                    <a:pt x="1750" y="2500"/>
                    <a:pt x="1560" y="2596"/>
                    <a:pt x="1310" y="2596"/>
                  </a:cubicBezTo>
                  <a:cubicBezTo>
                    <a:pt x="1048" y="2596"/>
                    <a:pt x="857" y="2500"/>
                    <a:pt x="703" y="2310"/>
                  </a:cubicBezTo>
                  <a:cubicBezTo>
                    <a:pt x="560" y="2108"/>
                    <a:pt x="488" y="1834"/>
                    <a:pt x="488" y="1500"/>
                  </a:cubicBezTo>
                  <a:cubicBezTo>
                    <a:pt x="488" y="1155"/>
                    <a:pt x="560" y="881"/>
                    <a:pt x="703" y="691"/>
                  </a:cubicBezTo>
                  <a:cubicBezTo>
                    <a:pt x="857" y="500"/>
                    <a:pt x="1048" y="393"/>
                    <a:pt x="1310" y="393"/>
                  </a:cubicBezTo>
                  <a:close/>
                  <a:moveTo>
                    <a:pt x="1310" y="0"/>
                  </a:moveTo>
                  <a:cubicBezTo>
                    <a:pt x="893" y="0"/>
                    <a:pt x="572" y="131"/>
                    <a:pt x="346" y="393"/>
                  </a:cubicBezTo>
                  <a:cubicBezTo>
                    <a:pt x="107" y="655"/>
                    <a:pt x="0" y="1024"/>
                    <a:pt x="0" y="1500"/>
                  </a:cubicBezTo>
                  <a:cubicBezTo>
                    <a:pt x="0" y="1965"/>
                    <a:pt x="107" y="2334"/>
                    <a:pt x="346" y="2596"/>
                  </a:cubicBezTo>
                  <a:cubicBezTo>
                    <a:pt x="572" y="2858"/>
                    <a:pt x="893" y="3001"/>
                    <a:pt x="1310" y="3001"/>
                  </a:cubicBezTo>
                  <a:cubicBezTo>
                    <a:pt x="1715" y="3001"/>
                    <a:pt x="2036" y="2858"/>
                    <a:pt x="2262" y="2596"/>
                  </a:cubicBezTo>
                  <a:cubicBezTo>
                    <a:pt x="2501" y="2334"/>
                    <a:pt x="2620" y="1965"/>
                    <a:pt x="2620" y="1500"/>
                  </a:cubicBezTo>
                  <a:cubicBezTo>
                    <a:pt x="2620" y="1024"/>
                    <a:pt x="2501" y="655"/>
                    <a:pt x="2262" y="393"/>
                  </a:cubicBezTo>
                  <a:cubicBezTo>
                    <a:pt x="2036" y="131"/>
                    <a:pt x="1715" y="0"/>
                    <a:pt x="131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052025" y="4391750"/>
              <a:ext cx="42000" cy="72950"/>
            </a:xfrm>
            <a:custGeom>
              <a:avLst/>
              <a:gdLst/>
              <a:ahLst/>
              <a:cxnLst/>
              <a:rect l="l" t="t" r="r" b="b"/>
              <a:pathLst>
                <a:path w="1680" h="2918" extrusionOk="0">
                  <a:moveTo>
                    <a:pt x="1429" y="0"/>
                  </a:moveTo>
                  <a:cubicBezTo>
                    <a:pt x="1215" y="0"/>
                    <a:pt x="1013" y="36"/>
                    <a:pt x="858" y="131"/>
                  </a:cubicBezTo>
                  <a:cubicBezTo>
                    <a:pt x="703" y="214"/>
                    <a:pt x="572" y="334"/>
                    <a:pt x="477" y="512"/>
                  </a:cubicBezTo>
                  <a:lnTo>
                    <a:pt x="477" y="72"/>
                  </a:lnTo>
                  <a:lnTo>
                    <a:pt x="1" y="72"/>
                  </a:lnTo>
                  <a:lnTo>
                    <a:pt x="1" y="2917"/>
                  </a:lnTo>
                  <a:lnTo>
                    <a:pt x="477" y="2917"/>
                  </a:lnTo>
                  <a:lnTo>
                    <a:pt x="477" y="1417"/>
                  </a:lnTo>
                  <a:cubicBezTo>
                    <a:pt x="477" y="1096"/>
                    <a:pt x="548" y="845"/>
                    <a:pt x="691" y="679"/>
                  </a:cubicBezTo>
                  <a:cubicBezTo>
                    <a:pt x="834" y="500"/>
                    <a:pt x="1037" y="417"/>
                    <a:pt x="1298" y="417"/>
                  </a:cubicBezTo>
                  <a:cubicBezTo>
                    <a:pt x="1370" y="417"/>
                    <a:pt x="1441" y="429"/>
                    <a:pt x="1501" y="441"/>
                  </a:cubicBezTo>
                  <a:cubicBezTo>
                    <a:pt x="1560" y="453"/>
                    <a:pt x="1620" y="476"/>
                    <a:pt x="1679" y="500"/>
                  </a:cubicBezTo>
                  <a:lnTo>
                    <a:pt x="1668" y="24"/>
                  </a:lnTo>
                  <a:cubicBezTo>
                    <a:pt x="1620" y="12"/>
                    <a:pt x="1584" y="12"/>
                    <a:pt x="1537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098475" y="4391750"/>
              <a:ext cx="66100" cy="75025"/>
            </a:xfrm>
            <a:custGeom>
              <a:avLst/>
              <a:gdLst/>
              <a:ahLst/>
              <a:cxnLst/>
              <a:rect l="l" t="t" r="r" b="b"/>
              <a:pathLst>
                <a:path w="2644" h="3001" extrusionOk="0">
                  <a:moveTo>
                    <a:pt x="1405" y="393"/>
                  </a:moveTo>
                  <a:cubicBezTo>
                    <a:pt x="1631" y="393"/>
                    <a:pt x="1822" y="476"/>
                    <a:pt x="1953" y="631"/>
                  </a:cubicBezTo>
                  <a:cubicBezTo>
                    <a:pt x="2096" y="774"/>
                    <a:pt x="2167" y="988"/>
                    <a:pt x="2179" y="1238"/>
                  </a:cubicBezTo>
                  <a:lnTo>
                    <a:pt x="500" y="1238"/>
                  </a:lnTo>
                  <a:cubicBezTo>
                    <a:pt x="524" y="976"/>
                    <a:pt x="619" y="762"/>
                    <a:pt x="774" y="619"/>
                  </a:cubicBezTo>
                  <a:cubicBezTo>
                    <a:pt x="929" y="464"/>
                    <a:pt x="1143" y="393"/>
                    <a:pt x="1405" y="393"/>
                  </a:cubicBezTo>
                  <a:close/>
                  <a:moveTo>
                    <a:pt x="1393" y="0"/>
                  </a:moveTo>
                  <a:cubicBezTo>
                    <a:pt x="964" y="0"/>
                    <a:pt x="631" y="131"/>
                    <a:pt x="369" y="417"/>
                  </a:cubicBezTo>
                  <a:cubicBezTo>
                    <a:pt x="119" y="679"/>
                    <a:pt x="0" y="1060"/>
                    <a:pt x="0" y="1524"/>
                  </a:cubicBezTo>
                  <a:cubicBezTo>
                    <a:pt x="0" y="1977"/>
                    <a:pt x="131" y="2334"/>
                    <a:pt x="393" y="2596"/>
                  </a:cubicBezTo>
                  <a:cubicBezTo>
                    <a:pt x="667" y="2858"/>
                    <a:pt x="1024" y="3001"/>
                    <a:pt x="1476" y="3001"/>
                  </a:cubicBezTo>
                  <a:cubicBezTo>
                    <a:pt x="1655" y="3001"/>
                    <a:pt x="1846" y="2977"/>
                    <a:pt x="2012" y="2941"/>
                  </a:cubicBezTo>
                  <a:cubicBezTo>
                    <a:pt x="2191" y="2905"/>
                    <a:pt x="2369" y="2846"/>
                    <a:pt x="2536" y="2774"/>
                  </a:cubicBezTo>
                  <a:lnTo>
                    <a:pt x="2536" y="2334"/>
                  </a:lnTo>
                  <a:cubicBezTo>
                    <a:pt x="2369" y="2417"/>
                    <a:pt x="2203" y="2489"/>
                    <a:pt x="2024" y="2536"/>
                  </a:cubicBezTo>
                  <a:cubicBezTo>
                    <a:pt x="1857" y="2572"/>
                    <a:pt x="1691" y="2596"/>
                    <a:pt x="1512" y="2596"/>
                  </a:cubicBezTo>
                  <a:cubicBezTo>
                    <a:pt x="1191" y="2596"/>
                    <a:pt x="953" y="2512"/>
                    <a:pt x="774" y="2346"/>
                  </a:cubicBezTo>
                  <a:cubicBezTo>
                    <a:pt x="607" y="2179"/>
                    <a:pt x="512" y="1929"/>
                    <a:pt x="488" y="1607"/>
                  </a:cubicBezTo>
                  <a:lnTo>
                    <a:pt x="2643" y="1607"/>
                  </a:lnTo>
                  <a:lnTo>
                    <a:pt x="2643" y="1381"/>
                  </a:lnTo>
                  <a:cubicBezTo>
                    <a:pt x="2643" y="953"/>
                    <a:pt x="2536" y="619"/>
                    <a:pt x="2310" y="369"/>
                  </a:cubicBezTo>
                  <a:cubicBezTo>
                    <a:pt x="2084" y="119"/>
                    <a:pt x="1786" y="0"/>
                    <a:pt x="1393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178525" y="4391750"/>
              <a:ext cx="54500" cy="75025"/>
            </a:xfrm>
            <a:custGeom>
              <a:avLst/>
              <a:gdLst/>
              <a:ahLst/>
              <a:cxnLst/>
              <a:rect l="l" t="t" r="r" b="b"/>
              <a:pathLst>
                <a:path w="2180" h="3001" extrusionOk="0">
                  <a:moveTo>
                    <a:pt x="1120" y="0"/>
                  </a:moveTo>
                  <a:cubicBezTo>
                    <a:pt x="763" y="0"/>
                    <a:pt x="501" y="72"/>
                    <a:pt x="310" y="214"/>
                  </a:cubicBezTo>
                  <a:cubicBezTo>
                    <a:pt x="120" y="369"/>
                    <a:pt x="25" y="572"/>
                    <a:pt x="25" y="834"/>
                  </a:cubicBezTo>
                  <a:cubicBezTo>
                    <a:pt x="25" y="1060"/>
                    <a:pt x="84" y="1238"/>
                    <a:pt x="215" y="1357"/>
                  </a:cubicBezTo>
                  <a:cubicBezTo>
                    <a:pt x="346" y="1488"/>
                    <a:pt x="560" y="1584"/>
                    <a:pt x="846" y="1643"/>
                  </a:cubicBezTo>
                  <a:lnTo>
                    <a:pt x="1013" y="1679"/>
                  </a:lnTo>
                  <a:cubicBezTo>
                    <a:pt x="1299" y="1738"/>
                    <a:pt x="1489" y="1810"/>
                    <a:pt x="1572" y="1881"/>
                  </a:cubicBezTo>
                  <a:cubicBezTo>
                    <a:pt x="1656" y="1941"/>
                    <a:pt x="1703" y="2048"/>
                    <a:pt x="1703" y="2167"/>
                  </a:cubicBezTo>
                  <a:cubicBezTo>
                    <a:pt x="1703" y="2310"/>
                    <a:pt x="1644" y="2417"/>
                    <a:pt x="1525" y="2489"/>
                  </a:cubicBezTo>
                  <a:cubicBezTo>
                    <a:pt x="1406" y="2560"/>
                    <a:pt x="1239" y="2608"/>
                    <a:pt x="1013" y="2608"/>
                  </a:cubicBezTo>
                  <a:cubicBezTo>
                    <a:pt x="846" y="2608"/>
                    <a:pt x="680" y="2584"/>
                    <a:pt x="513" y="2536"/>
                  </a:cubicBezTo>
                  <a:cubicBezTo>
                    <a:pt x="346" y="2489"/>
                    <a:pt x="179" y="2417"/>
                    <a:pt x="1" y="2334"/>
                  </a:cubicBezTo>
                  <a:lnTo>
                    <a:pt x="1" y="2822"/>
                  </a:lnTo>
                  <a:cubicBezTo>
                    <a:pt x="191" y="2881"/>
                    <a:pt x="358" y="2917"/>
                    <a:pt x="525" y="2953"/>
                  </a:cubicBezTo>
                  <a:cubicBezTo>
                    <a:pt x="691" y="2977"/>
                    <a:pt x="846" y="3001"/>
                    <a:pt x="1001" y="3001"/>
                  </a:cubicBezTo>
                  <a:cubicBezTo>
                    <a:pt x="1370" y="3001"/>
                    <a:pt x="1656" y="2917"/>
                    <a:pt x="1870" y="2762"/>
                  </a:cubicBezTo>
                  <a:cubicBezTo>
                    <a:pt x="2084" y="2608"/>
                    <a:pt x="2180" y="2405"/>
                    <a:pt x="2180" y="2131"/>
                  </a:cubicBezTo>
                  <a:cubicBezTo>
                    <a:pt x="2180" y="1905"/>
                    <a:pt x="2108" y="1715"/>
                    <a:pt x="1977" y="1596"/>
                  </a:cubicBezTo>
                  <a:cubicBezTo>
                    <a:pt x="1834" y="1465"/>
                    <a:pt x="1596" y="1357"/>
                    <a:pt x="1263" y="1286"/>
                  </a:cubicBezTo>
                  <a:lnTo>
                    <a:pt x="1108" y="1250"/>
                  </a:lnTo>
                  <a:cubicBezTo>
                    <a:pt x="846" y="1191"/>
                    <a:pt x="680" y="1143"/>
                    <a:pt x="596" y="1072"/>
                  </a:cubicBezTo>
                  <a:cubicBezTo>
                    <a:pt x="513" y="1012"/>
                    <a:pt x="477" y="929"/>
                    <a:pt x="477" y="822"/>
                  </a:cubicBezTo>
                  <a:cubicBezTo>
                    <a:pt x="477" y="679"/>
                    <a:pt x="537" y="572"/>
                    <a:pt x="644" y="500"/>
                  </a:cubicBezTo>
                  <a:cubicBezTo>
                    <a:pt x="763" y="429"/>
                    <a:pt x="941" y="393"/>
                    <a:pt x="1180" y="393"/>
                  </a:cubicBezTo>
                  <a:cubicBezTo>
                    <a:pt x="1322" y="393"/>
                    <a:pt x="1477" y="405"/>
                    <a:pt x="1620" y="441"/>
                  </a:cubicBezTo>
                  <a:cubicBezTo>
                    <a:pt x="1763" y="476"/>
                    <a:pt x="1894" y="524"/>
                    <a:pt x="2037" y="595"/>
                  </a:cubicBezTo>
                  <a:lnTo>
                    <a:pt x="2037" y="155"/>
                  </a:lnTo>
                  <a:cubicBezTo>
                    <a:pt x="1906" y="95"/>
                    <a:pt x="1763" y="60"/>
                    <a:pt x="1608" y="36"/>
                  </a:cubicBezTo>
                  <a:cubicBezTo>
                    <a:pt x="1453" y="12"/>
                    <a:pt x="1287" y="0"/>
                    <a:pt x="1120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665550" y="4210175"/>
              <a:ext cx="249150" cy="275050"/>
            </a:xfrm>
            <a:custGeom>
              <a:avLst/>
              <a:gdLst/>
              <a:ahLst/>
              <a:cxnLst/>
              <a:rect l="l" t="t" r="r" b="b"/>
              <a:pathLst>
                <a:path w="9966" h="11002" extrusionOk="0">
                  <a:moveTo>
                    <a:pt x="5584" y="0"/>
                  </a:moveTo>
                  <a:cubicBezTo>
                    <a:pt x="4025" y="0"/>
                    <a:pt x="2703" y="524"/>
                    <a:pt x="1620" y="1584"/>
                  </a:cubicBezTo>
                  <a:cubicBezTo>
                    <a:pt x="536" y="2644"/>
                    <a:pt x="0" y="3953"/>
                    <a:pt x="0" y="5537"/>
                  </a:cubicBezTo>
                  <a:cubicBezTo>
                    <a:pt x="0" y="7108"/>
                    <a:pt x="524" y="8418"/>
                    <a:pt x="1584" y="9454"/>
                  </a:cubicBezTo>
                  <a:cubicBezTo>
                    <a:pt x="2655" y="10490"/>
                    <a:pt x="4001" y="11002"/>
                    <a:pt x="5644" y="11002"/>
                  </a:cubicBezTo>
                  <a:cubicBezTo>
                    <a:pt x="7275" y="11002"/>
                    <a:pt x="8704" y="10323"/>
                    <a:pt x="9906" y="8966"/>
                  </a:cubicBezTo>
                  <a:lnTo>
                    <a:pt x="8382" y="7394"/>
                  </a:lnTo>
                  <a:cubicBezTo>
                    <a:pt x="7644" y="8323"/>
                    <a:pt x="6692" y="8787"/>
                    <a:pt x="5525" y="8787"/>
                  </a:cubicBezTo>
                  <a:cubicBezTo>
                    <a:pt x="4668" y="8787"/>
                    <a:pt x="3953" y="8489"/>
                    <a:pt x="3346" y="7882"/>
                  </a:cubicBezTo>
                  <a:cubicBezTo>
                    <a:pt x="2751" y="7287"/>
                    <a:pt x="2453" y="6489"/>
                    <a:pt x="2453" y="5501"/>
                  </a:cubicBezTo>
                  <a:cubicBezTo>
                    <a:pt x="2453" y="4513"/>
                    <a:pt x="2763" y="3727"/>
                    <a:pt x="3394" y="3144"/>
                  </a:cubicBezTo>
                  <a:cubicBezTo>
                    <a:pt x="4037" y="2560"/>
                    <a:pt x="4799" y="2263"/>
                    <a:pt x="5692" y="2263"/>
                  </a:cubicBezTo>
                  <a:cubicBezTo>
                    <a:pt x="6811" y="2263"/>
                    <a:pt x="7739" y="2739"/>
                    <a:pt x="8490" y="3667"/>
                  </a:cubicBezTo>
                  <a:lnTo>
                    <a:pt x="9966" y="1989"/>
                  </a:lnTo>
                  <a:cubicBezTo>
                    <a:pt x="8787" y="667"/>
                    <a:pt x="7323" y="0"/>
                    <a:pt x="5584" y="0"/>
                  </a:cubicBez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959925" y="4216425"/>
              <a:ext cx="245600" cy="265825"/>
            </a:xfrm>
            <a:custGeom>
              <a:avLst/>
              <a:gdLst/>
              <a:ahLst/>
              <a:cxnLst/>
              <a:rect l="l" t="t" r="r" b="b"/>
              <a:pathLst>
                <a:path w="9824" h="10633" extrusionOk="0">
                  <a:moveTo>
                    <a:pt x="1" y="0"/>
                  </a:moveTo>
                  <a:lnTo>
                    <a:pt x="1" y="10633"/>
                  </a:lnTo>
                  <a:lnTo>
                    <a:pt x="2382" y="10633"/>
                  </a:lnTo>
                  <a:lnTo>
                    <a:pt x="2382" y="3965"/>
                  </a:lnTo>
                  <a:lnTo>
                    <a:pt x="7442" y="10633"/>
                  </a:lnTo>
                  <a:lnTo>
                    <a:pt x="9823" y="10633"/>
                  </a:lnTo>
                  <a:lnTo>
                    <a:pt x="9823" y="0"/>
                  </a:lnTo>
                  <a:lnTo>
                    <a:pt x="7442" y="0"/>
                  </a:lnTo>
                  <a:lnTo>
                    <a:pt x="7442" y="6846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1237050" y="4216425"/>
              <a:ext cx="126225" cy="238150"/>
            </a:xfrm>
            <a:custGeom>
              <a:avLst/>
              <a:gdLst/>
              <a:ahLst/>
              <a:cxnLst/>
              <a:rect l="l" t="t" r="r" b="b"/>
              <a:pathLst>
                <a:path w="5049" h="9526" extrusionOk="0">
                  <a:moveTo>
                    <a:pt x="0" y="0"/>
                  </a:moveTo>
                  <a:lnTo>
                    <a:pt x="3822" y="9525"/>
                  </a:lnTo>
                  <a:lnTo>
                    <a:pt x="5049" y="6180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1338850" y="4216425"/>
              <a:ext cx="162250" cy="265825"/>
            </a:xfrm>
            <a:custGeom>
              <a:avLst/>
              <a:gdLst/>
              <a:ahLst/>
              <a:cxnLst/>
              <a:rect l="l" t="t" r="r" b="b"/>
              <a:pathLst>
                <a:path w="6490" h="10633" extrusionOk="0">
                  <a:moveTo>
                    <a:pt x="3917" y="0"/>
                  </a:moveTo>
                  <a:lnTo>
                    <a:pt x="1381" y="6323"/>
                  </a:lnTo>
                  <a:lnTo>
                    <a:pt x="429" y="8918"/>
                  </a:lnTo>
                  <a:lnTo>
                    <a:pt x="0" y="10121"/>
                  </a:lnTo>
                  <a:lnTo>
                    <a:pt x="203" y="10633"/>
                  </a:lnTo>
                  <a:lnTo>
                    <a:pt x="2215" y="10633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37B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90" y="-231007"/>
            <a:ext cx="6543079" cy="4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1;p31"/>
          <p:cNvSpPr txBox="1">
            <a:spLocks/>
          </p:cNvSpPr>
          <p:nvPr/>
        </p:nvSpPr>
        <p:spPr>
          <a:xfrm>
            <a:off x="461675" y="139539"/>
            <a:ext cx="8201062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s-AR" sz="2200" b="1" dirty="0" smtClean="0">
                <a:solidFill>
                  <a:srgbClr val="37B9EC"/>
                </a:solidFill>
                <a:latin typeface="Encode Sans" pitchFamily="2" charset="0"/>
              </a:rPr>
              <a:t>Novedades</a:t>
            </a:r>
            <a:endParaRPr lang="es-AR" sz="2200" b="1" dirty="0">
              <a:solidFill>
                <a:srgbClr val="37B9EC"/>
              </a:solidFill>
              <a:latin typeface="Encode Sans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1675" y="586371"/>
            <a:ext cx="8205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Aprobación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de las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  <a:hlinkClick r:id="rId3"/>
              </a:rPr>
              <a:t>RG 932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y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  <a:hlinkClick r:id="rId4"/>
              </a:rPr>
              <a:t>933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 para profundizar el acceso al mercado de capitales de las pymes y empresas tecnológicas y del conocimiento, a consulta pública.</a:t>
            </a: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Acuerdo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inédito para formar docentes de escuelas secundarias en todo el país, junto al Ministerio de Educación de la Nación, la Dirección Nacional de Inclusión Financiera y Financiamiento Social y el Banco Central de la República Argentina (BCRA).</a:t>
            </a: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Lanzamiento de la c</a:t>
            </a: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onsulta pública (</a:t>
            </a: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  <a:hlinkClick r:id="rId5"/>
              </a:rPr>
              <a:t>RG 934</a:t>
            </a: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) para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crear un régimen simplificado y garantizado de emisiones de obligaciones negociables con impacto </a:t>
            </a: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social, aprobado recientemente por la </a:t>
            </a: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  <a:hlinkClick r:id="rId6"/>
              </a:rPr>
              <a:t>RG 940</a:t>
            </a: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.</a:t>
            </a: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Convenio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de colaboración con la Confederación Argentina de la Mediana Empresa (CAME) para impulsar el financiamiento de las Micros, Pequeñas y Medianas empresas (</a:t>
            </a:r>
            <a:r>
              <a:rPr lang="es-MX" sz="1200" dirty="0" err="1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Mypymes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) y la inclusión financiera.</a:t>
            </a: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Cambios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en el régimen de los FCIC que potencien el desarrollo inmobiliario. La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  <a:hlinkClick r:id="rId7"/>
              </a:rPr>
              <a:t>RG 927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reglamenta las operaciones a celebrar con entidades del mismo grupo económico de la sociedad gerente y/o de la sociedad depositaria.</a:t>
            </a: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  <a:sym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Doble listado: Apertura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del mercado de capitales a emisores extranjeros con la aprobación de la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  <a:hlinkClick r:id="rId8"/>
              </a:rPr>
              <a:t>RG 930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sym typeface="Roboto"/>
              </a:rPr>
              <a:t>, que flexibiliza los requisitos a empresas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</a:rPr>
              <a:t>extranjeras listadas en otros mercados.</a:t>
            </a: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endParaRPr lang="es-MX" sz="1200" dirty="0">
              <a:solidFill>
                <a:schemeClr val="tx2">
                  <a:lumMod val="10000"/>
                </a:schemeClr>
              </a:solidFill>
              <a:latin typeface="Encode Sans" pitchFamily="2" charset="0"/>
              <a:ea typeface="Roboto"/>
              <a:cs typeface="Roboto"/>
            </a:endParaRPr>
          </a:p>
          <a:p>
            <a:pPr marL="171450" indent="-171450" algn="just">
              <a:buClr>
                <a:srgbClr val="51545D"/>
              </a:buClr>
              <a:buSzPts val="1200"/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</a:rPr>
              <a:t>Modificaciones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</a:rPr>
              <a:t>en la operatoria de los FCI para más transparencia. La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  <a:hlinkClick r:id="rId9"/>
              </a:rPr>
              <a:t>RG 931 </a:t>
            </a:r>
            <a:r>
              <a:rPr lang="es-MX" sz="1200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  <a:ea typeface="Roboto"/>
                <a:cs typeface="Roboto"/>
              </a:rPr>
              <a:t>apunta a contar con información estandarizada en pos de controlar esas entidades con mayor eficacia.</a:t>
            </a:r>
          </a:p>
        </p:txBody>
      </p:sp>
    </p:spTree>
    <p:extLst>
      <p:ext uri="{BB962C8B-B14F-4D97-AF65-F5344CB8AC3E}">
        <p14:creationId xmlns:p14="http://schemas.microsoft.com/office/powerpoint/2010/main" val="1686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935" y="107374"/>
            <a:ext cx="5330100" cy="666600"/>
          </a:xfrm>
        </p:spPr>
        <p:txBody>
          <a:bodyPr/>
          <a:lstStyle/>
          <a:p>
            <a:r>
              <a:rPr lang="es-MX" sz="2200" dirty="0" smtClean="0"/>
              <a:t>Resumen Ejecutivo</a:t>
            </a:r>
            <a:endParaRPr lang="es-AR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180192" y="653658"/>
            <a:ext cx="8522650" cy="4297221"/>
          </a:xfrm>
        </p:spPr>
        <p:txBody>
          <a:bodyPr/>
          <a:lstStyle/>
          <a:p>
            <a:pPr marL="133350" indent="0" algn="just">
              <a:buNone/>
            </a:pPr>
            <a:r>
              <a:rPr lang="es-MX" b="1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Mercado Primario</a:t>
            </a:r>
          </a:p>
          <a:p>
            <a:pPr marL="304800" indent="-1714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financiamiento acumulado durante el segundo trimestre de 2022 ascendió a $298.590 millones, 43% mayor al monto registrado el trimestre anterior y 36% mayor </a:t>
            </a:r>
            <a:r>
              <a:rPr lang="es-MX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al segundo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trimestre de 2021. </a:t>
            </a:r>
          </a:p>
          <a:p>
            <a:pPr marL="133350" indent="0" algn="just">
              <a:buNone/>
            </a:pPr>
            <a:endParaRPr lang="es-MX" sz="800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acumulado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 los últimos 12 meses alcanzó los $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991.120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millones,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un 9% mayor al período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anterior. Medido en dólares estadounidenses –según Com. A 3500 BCRA-, la variación es negativa en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12%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(USD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9.189 millones vs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. USD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10.481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millones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).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AR" sz="700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financiamiento </a:t>
            </a:r>
            <a:r>
              <a:rPr lang="es-AR" dirty="0" err="1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PyME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 acumulado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durante a junio 2022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alcanzó los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$198.393 millones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, monto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60%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mayor al del período enero -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junio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 2021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. 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AR" sz="700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En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los últimos doce meses el financiamiento </a:t>
            </a:r>
            <a:r>
              <a:rPr lang="es-AR" dirty="0" err="1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PyME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 alcanzó los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$340.466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millones, valor 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80%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superior a los $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188.843 de los </a:t>
            </a:r>
            <a:r>
              <a:rPr lang="es-AR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12 meses anteriores.</a:t>
            </a:r>
            <a:endParaRPr lang="es-MX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FF0000"/>
              </a:solidFill>
              <a:latin typeface="Encode Sans" pitchFamily="2" charset="0"/>
            </a:endParaRPr>
          </a:p>
          <a:p>
            <a:pPr marL="133350" indent="0" algn="just">
              <a:buNone/>
            </a:pPr>
            <a:r>
              <a:rPr lang="es-MX" b="1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Mercado Secundario</a:t>
            </a:r>
          </a:p>
          <a:p>
            <a:pPr marL="133350" indent="0" algn="just">
              <a:buNone/>
            </a:pPr>
            <a:endParaRPr lang="es-MX" dirty="0">
              <a:solidFill>
                <a:srgbClr val="FF0000"/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Los Títulos Públicos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concentraron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alrededor del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70%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 la negociación en los mercados institucionales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durante el segundo trimestre de 2022.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MX" sz="600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88% de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la negociación de futuros en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segundo trimestre fue realizado sobre moneda.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MX" sz="700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En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relación a las cuentas abiertas de comitentes, se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registraron 29.947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nuevas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durante 2022, se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destaca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crecimiento del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60%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en las nuevas cuentas con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saldo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desde diciembre 2019.</a:t>
            </a:r>
            <a:endParaRPr lang="es-MX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133350" indent="0" algn="just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05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flipH="1">
            <a:off x="286655" y="346364"/>
            <a:ext cx="8539844" cy="3952961"/>
          </a:xfrm>
        </p:spPr>
        <p:txBody>
          <a:bodyPr/>
          <a:lstStyle/>
          <a:p>
            <a:pPr marL="133350" indent="0">
              <a:buNone/>
            </a:pPr>
            <a:r>
              <a:rPr lang="es-MX" b="1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Mercado de Acciones</a:t>
            </a:r>
          </a:p>
          <a:p>
            <a:pPr marL="133350" indent="0">
              <a:buNone/>
            </a:pPr>
            <a:endParaRPr lang="es-MX" dirty="0" smtClean="0">
              <a:solidFill>
                <a:srgbClr val="FF0000"/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80%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 las operaciones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realizadas a plazo durante el II trimestre de 2022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,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correspondieron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Futuros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y el restante  a Opciones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MX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$ 8.001 millones es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volumen promedio mensual de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operaciones realizadas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 plazo durante 2022</a:t>
            </a:r>
            <a:r>
              <a:rPr lang="es-MX" dirty="0" smtClean="0">
                <a:solidFill>
                  <a:schemeClr val="bg2">
                    <a:lumMod val="75000"/>
                  </a:schemeClr>
                </a:solidFill>
                <a:latin typeface="Encode Sans" pitchFamily="2" charset="0"/>
              </a:rPr>
              <a:t>.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chemeClr val="bg2">
                  <a:lumMod val="75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En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relación a los valores operados en Spot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en el II trimestre de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2022, 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72%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está compuesto por Certificados de Depósitos Argentinos que representan acciones extranjeras (</a:t>
            </a:r>
            <a:r>
              <a:rPr lang="es-MX" dirty="0" err="1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Cedears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), y 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28%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Acciones locales.</a:t>
            </a:r>
          </a:p>
          <a:p>
            <a:pPr marL="133350" indent="0" algn="just">
              <a:buNone/>
            </a:pPr>
            <a:endParaRPr lang="es-MX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volumen promedio diario de negociación de </a:t>
            </a:r>
            <a:r>
              <a:rPr lang="es-MX" dirty="0" err="1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Cedears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 durante 2022, fue de $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3.357 millones mientras que el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 Acciones argentinas fue de $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1.214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millones.</a:t>
            </a:r>
          </a:p>
          <a:p>
            <a:pPr marL="304800" indent="-1714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FF0000"/>
              </a:solidFill>
              <a:latin typeface="Encode Sans" pitchFamily="2" charset="0"/>
            </a:endParaRPr>
          </a:p>
          <a:p>
            <a:pPr marL="133350" indent="0" algn="just">
              <a:buNone/>
            </a:pPr>
            <a:r>
              <a:rPr lang="es-MX" b="1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Fondos Comunes de Inversión Abiertos</a:t>
            </a:r>
          </a:p>
          <a:p>
            <a:pPr marL="133350" indent="0" algn="just">
              <a:buNone/>
            </a:pPr>
            <a:endParaRPr lang="es-MX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Durante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II trimestre de 2022 el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patrimonio gestionado total se incrementó un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26%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en relación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 2021.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49%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está representado por los llamados FCI Money </a:t>
            </a:r>
            <a:r>
              <a:rPr lang="es-MX" dirty="0" err="1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Market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, mientras el 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45% </a:t>
            </a: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distribuido entre los Fondos de Renta Fija y Mixta; 3% en Fondos Pymes, y el resto entre  FCI de Infraestructura y Renta Variable.</a:t>
            </a:r>
          </a:p>
          <a:p>
            <a:pPr marL="133350" indent="0" algn="just">
              <a:buNone/>
            </a:pPr>
            <a:endParaRPr lang="es-MX" dirty="0" smtClean="0">
              <a:solidFill>
                <a:srgbClr val="FF0000"/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De los 661 FCI, 6  FCI corresponden a FCI Ambientales, Sociales y de Gobernanza (ASG)</a:t>
            </a:r>
            <a:endParaRPr lang="es-AR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254000" y="640975"/>
            <a:ext cx="8674100" cy="3842125"/>
          </a:xfrm>
        </p:spPr>
        <p:txBody>
          <a:bodyPr/>
          <a:lstStyle/>
          <a:p>
            <a:pPr marL="133350" indent="0" algn="just">
              <a:buNone/>
            </a:pPr>
            <a:r>
              <a:rPr lang="es-MX" b="1" dirty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Fondos Comunes de Inversión </a:t>
            </a:r>
            <a:r>
              <a:rPr lang="es-MX" b="1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Abiertos (continuación)</a:t>
            </a:r>
            <a:endParaRPr lang="es-MX" b="1" dirty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133350" indent="0" algn="just">
              <a:buNone/>
            </a:pPr>
            <a:endParaRPr lang="es-MX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133350" indent="0" algn="just">
              <a:buNone/>
            </a:pPr>
            <a:endParaRPr lang="es-MX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32.111 son las nuevas cuentas abiertas de </a:t>
            </a:r>
            <a:r>
              <a:rPr lang="es-MX" dirty="0" err="1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cuotapartistas</a:t>
            </a: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 durante último trimestre; y 313.848 cuentas desde diciembre de 2019, según surge de datos suministrados por los  órganos administrativos de los FCI, a través de la Cámara que los representa (CAFCI).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6.426.281. de cuentas son de inversores que acceden al mercado de FCI a través de billeteras digitales, con apertura de cuentas a distancia llevada a cabo por colocadores integrales de FC al II trimestre de 2022. El 99,77% corresponde a Personas Humanas con un promedio de inversión de $16.645 por cuenta. </a:t>
            </a:r>
          </a:p>
          <a:p>
            <a:pPr marL="304800" indent="-1714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chemeClr val="tx2">
                  <a:lumMod val="10000"/>
                </a:schemeClr>
              </a:solidFill>
              <a:latin typeface="Encode Sans" pitchFamily="2" charset="0"/>
            </a:endParaRPr>
          </a:p>
          <a:p>
            <a:pPr marL="304800" indent="-171450" algn="just"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  <a:latin typeface="Encode Sans" pitchFamily="2" charset="0"/>
              </a:rPr>
              <a:t>A junio de 2022 los inversores de FCI incorporados bajo la distintas modalidades de captación autorizadas por la Comisión Nacional de Valores, asciende a 7,13 millones, un aumento del 21% comparado con diciembre 2021.</a:t>
            </a:r>
            <a:endParaRPr lang="es-MX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9"/>
          <p:cNvCxnSpPr/>
          <p:nvPr/>
        </p:nvCxnSpPr>
        <p:spPr>
          <a:xfrm rot="10800000" flipH="1">
            <a:off x="3237296" y="1384925"/>
            <a:ext cx="783900" cy="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29"/>
          <p:cNvSpPr txBox="1">
            <a:spLocks noGrp="1"/>
          </p:cNvSpPr>
          <p:nvPr>
            <p:ph type="ctrTitle"/>
          </p:nvPr>
        </p:nvSpPr>
        <p:spPr>
          <a:xfrm>
            <a:off x="3161100" y="3494600"/>
            <a:ext cx="58824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4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02</a:t>
            </a: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4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dirty="0">
                <a:solidFill>
                  <a:srgbClr val="FFFFFF"/>
                </a:solidFill>
              </a:rPr>
              <a:t>Mercado </a:t>
            </a:r>
            <a:r>
              <a:rPr lang="en-US" dirty="0" err="1">
                <a:solidFill>
                  <a:srgbClr val="FFFFFF"/>
                </a:solidFill>
              </a:rPr>
              <a:t>Primario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31908" y="931378"/>
            <a:ext cx="3007984" cy="373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8958" rIns="77916" bIns="38958" rtlCol="0" anchor="ctr"/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1200" b="1" kern="0" dirty="0" smtClean="0">
                <a:solidFill>
                  <a:srgbClr val="FFFFFF"/>
                </a:solidFill>
                <a:latin typeface="Encode Sans" pitchFamily="2" charset="0"/>
                <a:sym typeface="Arial"/>
              </a:rPr>
              <a:t>INVERSORES</a:t>
            </a:r>
            <a:endParaRPr lang="es-AR" sz="1200" b="1" kern="0" dirty="0">
              <a:solidFill>
                <a:srgbClr val="FFFFFF"/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1624233" y="1365036"/>
            <a:ext cx="3062739" cy="4941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Cuentas con saldo en CVSA 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Cuentas en FCI vía </a:t>
            </a: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tradicional</a:t>
            </a:r>
            <a:endParaRPr lang="es-AR" sz="900" dirty="0">
              <a:solidFill>
                <a:schemeClr val="accent6">
                  <a:lumMod val="75000"/>
                </a:schemeClr>
              </a:solidFill>
              <a:latin typeface="Encode Sans" pitchFamily="2" charset="0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Cuentas FCI suscripción vía </a:t>
            </a: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billeteras virtuales </a:t>
            </a:r>
            <a:r>
              <a:rPr lang="es-AR" sz="7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(</a:t>
            </a:r>
            <a:r>
              <a:rPr lang="es-AR" sz="700" dirty="0" err="1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ACDI’s</a:t>
            </a:r>
            <a:r>
              <a:rPr lang="es-AR" sz="7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)</a:t>
            </a:r>
            <a:endParaRPr lang="es-AR" sz="700" dirty="0">
              <a:solidFill>
                <a:schemeClr val="accent6">
                  <a:lumMod val="75000"/>
                </a:schemeClr>
              </a:solidFill>
              <a:latin typeface="Encode Sans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49443" y="1988359"/>
            <a:ext cx="3007984" cy="373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8958" rIns="77916" bIns="38958" rtlCol="0" anchor="ctr"/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1200" b="1" kern="0" dirty="0" smtClean="0">
                <a:solidFill>
                  <a:srgbClr val="FFFFFF"/>
                </a:solidFill>
                <a:latin typeface="Encode Sans" pitchFamily="2" charset="0"/>
                <a:sym typeface="Arial"/>
              </a:rPr>
              <a:t>INFRAESTRUCTURA</a:t>
            </a:r>
            <a:endParaRPr lang="es-AR" sz="1200" b="1" kern="0" dirty="0">
              <a:solidFill>
                <a:srgbClr val="FFFFFF"/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885676" y="2374157"/>
            <a:ext cx="830920" cy="90967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3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1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1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endParaRPr lang="es-AR" sz="900" b="1" dirty="0">
              <a:solidFill>
                <a:schemeClr val="accent6">
                  <a:lumMod val="75000"/>
                </a:schemeClr>
              </a:solidFill>
              <a:latin typeface="Encode Sans" pitchFamily="2" charset="0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10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5</a:t>
            </a:r>
            <a:endParaRPr lang="es-AR" sz="900" b="1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13" name="4 CuadroTexto"/>
          <p:cNvSpPr txBox="1"/>
          <p:nvPr/>
        </p:nvSpPr>
        <p:spPr>
          <a:xfrm>
            <a:off x="1647875" y="2368541"/>
            <a:ext cx="2713765" cy="90967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Mercados con cámara compensadora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Mercado sin cámara compensadora	</a:t>
            </a:r>
            <a:endParaRPr lang="es-AR" sz="900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defTabSz="779051"/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Agente </a:t>
            </a: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Depósito Colectivo y </a:t>
            </a:r>
          </a:p>
          <a:p>
            <a:pPr defTabSz="779051"/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Custodia, Registro </a:t>
            </a: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y </a:t>
            </a: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Pago</a:t>
            </a:r>
          </a:p>
          <a:p>
            <a:pPr defTabSz="779051"/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Calificadoras de riesgo</a:t>
            </a:r>
          </a:p>
          <a:p>
            <a:pPr defTabSz="779051"/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Entidades Representativas Regionales (ERR)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49443" y="3327365"/>
            <a:ext cx="3007984" cy="373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8958" rIns="77916" bIns="38958" rtlCol="0" anchor="ctr"/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1200" b="1" kern="0" dirty="0" smtClean="0">
                <a:solidFill>
                  <a:srgbClr val="FFFFFF"/>
                </a:solidFill>
                <a:latin typeface="Encode Sans" pitchFamily="2" charset="0"/>
                <a:sym typeface="Arial"/>
              </a:rPr>
              <a:t>AGENTES</a:t>
            </a:r>
            <a:endParaRPr lang="es-AR" sz="1200" b="1" kern="0" dirty="0">
              <a:solidFill>
                <a:srgbClr val="FFFFFF"/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909693" y="3814576"/>
            <a:ext cx="830920" cy="909674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 defTabSz="779051"/>
            <a:r>
              <a:rPr lang="es-AR" sz="900" b="1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282</a:t>
            </a:r>
          </a:p>
          <a:p>
            <a:pPr algn="r" defTabSz="779051"/>
            <a:r>
              <a:rPr lang="es-AR" sz="900" b="1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933</a:t>
            </a:r>
            <a:endParaRPr lang="es-AR" sz="900" b="1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29</a:t>
            </a:r>
            <a:endParaRPr lang="es-AR" sz="900" b="1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71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9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1</a:t>
            </a:r>
            <a:endParaRPr lang="es-AR" sz="900" b="1" dirty="0" smtClean="0">
              <a:solidFill>
                <a:schemeClr val="accent6">
                  <a:lumMod val="75000"/>
                </a:schemeClr>
              </a:solidFill>
              <a:latin typeface="Encode Sans" pitchFamily="2" charset="0"/>
            </a:endParaRPr>
          </a:p>
        </p:txBody>
      </p:sp>
      <p:sp>
        <p:nvSpPr>
          <p:cNvPr id="16" name="4 CuadroTexto"/>
          <p:cNvSpPr txBox="1"/>
          <p:nvPr/>
        </p:nvSpPr>
        <p:spPr>
          <a:xfrm>
            <a:off x="1682930" y="3796814"/>
            <a:ext cx="2681074" cy="1048173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Agentes de Liquidación y Compensación </a:t>
            </a:r>
            <a:endParaRPr lang="es-AR" sz="900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Agentes Productores </a:t>
            </a:r>
            <a:endParaRPr lang="es-AR" sz="900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Agentes Asesores Globales de Inversiones</a:t>
            </a:r>
            <a:endParaRPr lang="es-AR" sz="900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Agentes de Negociación</a:t>
            </a:r>
            <a:endParaRPr lang="es-AR" sz="900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Agentes de Corretajes de Valores Negociables</a:t>
            </a:r>
          </a:p>
          <a:p>
            <a:pPr defTabSz="779051"/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Plataforma de Financiamiento Colectivo</a:t>
            </a:r>
            <a:endParaRPr lang="es-AR" sz="900" dirty="0">
              <a:solidFill>
                <a:schemeClr val="accent6">
                  <a:lumMod val="75000"/>
                </a:schemeClr>
              </a:solidFill>
              <a:latin typeface="Encode Sans" pitchFamily="2" charset="0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endParaRPr lang="es-AR" sz="900" kern="0" dirty="0">
              <a:solidFill>
                <a:srgbClr val="001E62"/>
              </a:solidFill>
              <a:latin typeface="Abadi" panose="020B0604020202020204" charset="0"/>
              <a:sym typeface="Arial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108862" y="924680"/>
            <a:ext cx="3035335" cy="373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8958" rIns="77916" bIns="38958" rtlCol="0" anchor="ctr"/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1100" b="1" kern="0" dirty="0" smtClean="0">
                <a:solidFill>
                  <a:schemeClr val="accent1"/>
                </a:solidFill>
                <a:latin typeface="Encode Sans" pitchFamily="2" charset="0"/>
                <a:sym typeface="Arial"/>
              </a:rPr>
              <a:t>EMISORAS EN LA OFERTA PÚBLICA</a:t>
            </a:r>
            <a:endParaRPr lang="es-AR" sz="1100" b="1" kern="0" dirty="0">
              <a:solidFill>
                <a:schemeClr val="accent1"/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108862" y="1988359"/>
            <a:ext cx="3078665" cy="373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8958" rIns="77916" bIns="38958" rtlCol="0" anchor="ctr"/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1200" b="1" kern="0" dirty="0" smtClean="0">
                <a:solidFill>
                  <a:srgbClr val="FFFFFF"/>
                </a:solidFill>
                <a:latin typeface="Encode Sans" pitchFamily="2" charset="0"/>
                <a:sym typeface="Arial"/>
              </a:rPr>
              <a:t>IDÓNEOS</a:t>
            </a:r>
            <a:endParaRPr lang="es-AR" sz="1200" b="1" kern="0" dirty="0">
              <a:solidFill>
                <a:srgbClr val="FFFFFF"/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136213" y="3334366"/>
            <a:ext cx="3007984" cy="3738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8958" rIns="77916" bIns="38958" rtlCol="0" anchor="ctr"/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1100" b="1" kern="0" dirty="0" smtClean="0">
                <a:solidFill>
                  <a:srgbClr val="FFFFFF"/>
                </a:solidFill>
                <a:latin typeface="Encode Sans" pitchFamily="2" charset="0"/>
                <a:sym typeface="Arial"/>
              </a:rPr>
              <a:t>AGENTES DE PRODUCTOS DE INVERSIÓN COLECTIVA</a:t>
            </a:r>
            <a:endParaRPr lang="es-AR" sz="1100" b="1" kern="0" dirty="0">
              <a:solidFill>
                <a:srgbClr val="FFFFFF"/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788717" y="1335148"/>
            <a:ext cx="830920" cy="4941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 defTabSz="779051"/>
            <a:r>
              <a:rPr lang="es-AR" sz="900" b="1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366</a:t>
            </a:r>
            <a:endParaRPr lang="es-AR" sz="900" b="1" dirty="0">
              <a:solidFill>
                <a:schemeClr val="accent1">
                  <a:lumMod val="50000"/>
                </a:schemeClr>
              </a:solidFill>
              <a:latin typeface="Encode Sans" pitchFamily="2" charset="0"/>
            </a:endParaRPr>
          </a:p>
          <a:p>
            <a:pPr algn="r" defTabSz="779051"/>
            <a:r>
              <a:rPr lang="es-AR" sz="900" b="1" dirty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181</a:t>
            </a:r>
          </a:p>
          <a:p>
            <a:pPr algn="r" defTabSz="779051"/>
            <a:r>
              <a:rPr lang="es-AR" sz="900" b="1" dirty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186</a:t>
            </a:r>
          </a:p>
        </p:txBody>
      </p:sp>
      <p:sp>
        <p:nvSpPr>
          <p:cNvPr id="23" name="4 CuadroTexto"/>
          <p:cNvSpPr txBox="1"/>
          <p:nvPr/>
        </p:nvSpPr>
        <p:spPr>
          <a:xfrm>
            <a:off x="5634505" y="1330099"/>
            <a:ext cx="2353425" cy="6326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779051">
              <a:buNone/>
              <a:defRPr sz="90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defRPr>
            </a:lvl1pPr>
          </a:lstStyle>
          <a:p>
            <a:r>
              <a:rPr lang="es-AR" dirty="0" smtClean="0"/>
              <a:t>Emisoras</a:t>
            </a:r>
            <a:r>
              <a:rPr lang="es-AR" sz="700" dirty="0" smtClean="0"/>
              <a:t>*</a:t>
            </a:r>
            <a:endParaRPr lang="es-AR" dirty="0"/>
          </a:p>
          <a:p>
            <a:r>
              <a:rPr lang="es-AR" dirty="0"/>
              <a:t>Régimen General</a:t>
            </a:r>
          </a:p>
          <a:p>
            <a:r>
              <a:rPr lang="es-AR" dirty="0"/>
              <a:t>Régimen </a:t>
            </a:r>
            <a:r>
              <a:rPr lang="es-AR" dirty="0" err="1" smtClean="0"/>
              <a:t>PyME</a:t>
            </a:r>
            <a:endParaRPr lang="es-AR" dirty="0" smtClean="0"/>
          </a:p>
          <a:p>
            <a:r>
              <a:rPr lang="es-AR" dirty="0" smtClean="0"/>
              <a:t>      </a:t>
            </a:r>
            <a:endParaRPr lang="es-AR" dirty="0"/>
          </a:p>
        </p:txBody>
      </p:sp>
      <p:sp>
        <p:nvSpPr>
          <p:cNvPr id="29" name="4 CuadroTexto"/>
          <p:cNvSpPr txBox="1"/>
          <p:nvPr/>
        </p:nvSpPr>
        <p:spPr>
          <a:xfrm>
            <a:off x="4887477" y="2545221"/>
            <a:ext cx="830920" cy="4941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 defTabSz="779051"/>
            <a:r>
              <a:rPr lang="es-AR" sz="900" b="1" dirty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11.823</a:t>
            </a:r>
          </a:p>
          <a:p>
            <a:pPr algn="r" defTabSz="779051"/>
            <a:r>
              <a:rPr lang="es-AR" sz="900" b="1" dirty="0" smtClean="0">
                <a:solidFill>
                  <a:srgbClr val="FF0000"/>
                </a:solidFill>
                <a:latin typeface="Abadi" panose="020B0604020202020204" charset="0"/>
              </a:rPr>
              <a:t> </a:t>
            </a:r>
            <a:endParaRPr lang="es-AR" sz="900" b="1" kern="0" dirty="0">
              <a:solidFill>
                <a:srgbClr val="FF0000"/>
              </a:solidFill>
              <a:latin typeface="Abadi" panose="020B0604020202020204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endParaRPr lang="es-AR" sz="900" b="1" kern="0" dirty="0">
              <a:solidFill>
                <a:srgbClr val="FF0000"/>
              </a:solidFill>
              <a:latin typeface="Abadi" panose="020B0604020202020204" charset="0"/>
              <a:sym typeface="Arial"/>
            </a:endParaRPr>
          </a:p>
        </p:txBody>
      </p:sp>
      <p:sp>
        <p:nvSpPr>
          <p:cNvPr id="30" name="4 CuadroTexto"/>
          <p:cNvSpPr txBox="1"/>
          <p:nvPr/>
        </p:nvSpPr>
        <p:spPr>
          <a:xfrm>
            <a:off x="5644057" y="2535586"/>
            <a:ext cx="2353425" cy="4941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Personas inscriptas en el Registro de Idóneos 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endParaRPr lang="es-AR" sz="900" kern="0" dirty="0">
              <a:solidFill>
                <a:srgbClr val="001E62"/>
              </a:solidFill>
              <a:latin typeface="Abadi" panose="020B0604020202020204" charset="0"/>
              <a:sym typeface="Arial"/>
            </a:endParaRPr>
          </a:p>
        </p:txBody>
      </p:sp>
      <p:sp>
        <p:nvSpPr>
          <p:cNvPr id="31" name="4 CuadroTexto"/>
          <p:cNvSpPr txBox="1"/>
          <p:nvPr/>
        </p:nvSpPr>
        <p:spPr>
          <a:xfrm>
            <a:off x="4940495" y="3757952"/>
            <a:ext cx="830920" cy="1186673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  <a:sym typeface="Arial"/>
              </a:rPr>
              <a:t>661</a:t>
            </a:r>
            <a:endParaRPr lang="es-AR" sz="900" b="1" kern="0" dirty="0">
              <a:solidFill>
                <a:schemeClr val="accent1">
                  <a:lumMod val="50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17</a:t>
            </a:r>
            <a:endParaRPr lang="es-AR" sz="900" b="1" kern="0" dirty="0">
              <a:solidFill>
                <a:schemeClr val="accent1">
                  <a:lumMod val="50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  <a:sym typeface="Arial"/>
              </a:rPr>
              <a:t>59</a:t>
            </a:r>
            <a:endParaRPr lang="es-AR" sz="900" b="1" kern="0" dirty="0">
              <a:solidFill>
                <a:schemeClr val="accent1">
                  <a:lumMod val="50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  <a:sym typeface="Arial"/>
              </a:rPr>
              <a:t>24</a:t>
            </a:r>
            <a:endParaRPr lang="es-AR" sz="900" b="1" kern="0" dirty="0">
              <a:solidFill>
                <a:schemeClr val="accent1">
                  <a:lumMod val="50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  <a:sym typeface="Arial"/>
              </a:rPr>
              <a:t>45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  <a:sym typeface="Arial"/>
              </a:rPr>
              <a:t>164</a:t>
            </a: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230</a:t>
            </a:r>
            <a:endParaRPr lang="es-AR" sz="900" b="1" dirty="0">
              <a:solidFill>
                <a:schemeClr val="accent1">
                  <a:lumMod val="50000"/>
                </a:schemeClr>
              </a:solidFill>
              <a:latin typeface="Encode Sans" pitchFamily="2" charset="0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kern="0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  <a:sym typeface="Arial"/>
              </a:rPr>
              <a:t>28</a:t>
            </a:r>
            <a:endParaRPr lang="es-AR" sz="900" b="1" kern="0" dirty="0">
              <a:solidFill>
                <a:schemeClr val="accent1">
                  <a:lumMod val="50000"/>
                </a:schemeClr>
              </a:solidFill>
              <a:latin typeface="Encode Sans" pitchFamily="2" charset="0"/>
              <a:sym typeface="Arial"/>
            </a:endParaRPr>
          </a:p>
        </p:txBody>
      </p:sp>
      <p:sp>
        <p:nvSpPr>
          <p:cNvPr id="32" name="4 CuadroTexto"/>
          <p:cNvSpPr txBox="1"/>
          <p:nvPr/>
        </p:nvSpPr>
        <p:spPr>
          <a:xfrm>
            <a:off x="5740204" y="3757952"/>
            <a:ext cx="2620509" cy="1186673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FCI abiertos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FCI cerrados</a:t>
            </a:r>
            <a:endParaRPr lang="es-AR" sz="900" kern="0" dirty="0">
              <a:solidFill>
                <a:schemeClr val="accent6">
                  <a:lumMod val="75000"/>
                </a:schemeClr>
              </a:solidFill>
              <a:latin typeface="Encode Sans" pitchFamily="2" charset="0"/>
              <a:sym typeface="Arial"/>
            </a:endParaRP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Sociedades Gerentes activas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Depositarias de FCI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kern="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  <a:sym typeface="Arial"/>
              </a:rPr>
              <a:t>Agentes colocadores de FCI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 smtClean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Agentes colocadores integrales de FCI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Fideicomisos financieros vigentes</a:t>
            </a:r>
          </a:p>
          <a:p>
            <a:pPr defTabSz="779051">
              <a:buClr>
                <a:srgbClr val="000000"/>
              </a:buClr>
              <a:buFont typeface="Arial"/>
              <a:buNone/>
            </a:pPr>
            <a:r>
              <a:rPr lang="es-AR" sz="900" dirty="0">
                <a:solidFill>
                  <a:schemeClr val="accent6">
                    <a:lumMod val="75000"/>
                  </a:schemeClr>
                </a:solidFill>
                <a:latin typeface="Encode Sans" pitchFamily="2" charset="0"/>
              </a:rPr>
              <a:t>Fiduciarios regulados</a:t>
            </a:r>
          </a:p>
        </p:txBody>
      </p:sp>
      <p:sp>
        <p:nvSpPr>
          <p:cNvPr id="37" name="4 CuadroTexto"/>
          <p:cNvSpPr txBox="1"/>
          <p:nvPr/>
        </p:nvSpPr>
        <p:spPr>
          <a:xfrm>
            <a:off x="831986" y="1370652"/>
            <a:ext cx="898023" cy="4941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algn="r" defTabSz="779051"/>
            <a:r>
              <a:rPr lang="es-AR" sz="900" b="1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534.086</a:t>
            </a:r>
            <a:endParaRPr lang="es-AR" sz="900" b="1" kern="0" dirty="0">
              <a:solidFill>
                <a:schemeClr val="accent1">
                  <a:lumMod val="50000"/>
                </a:schemeClr>
              </a:solidFill>
              <a:latin typeface="Encode Sans" pitchFamily="2" charset="0"/>
              <a:sym typeface="Arial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709.585</a:t>
            </a:r>
            <a:endParaRPr lang="es-AR" sz="900" b="1" dirty="0">
              <a:solidFill>
                <a:schemeClr val="accent1">
                  <a:lumMod val="50000"/>
                </a:schemeClr>
              </a:solidFill>
              <a:latin typeface="Encode Sans" pitchFamily="2" charset="0"/>
            </a:endParaRPr>
          </a:p>
          <a:p>
            <a:pPr algn="r" defTabSz="779051">
              <a:buClr>
                <a:srgbClr val="000000"/>
              </a:buClr>
              <a:buFont typeface="Arial"/>
              <a:buNone/>
            </a:pPr>
            <a:r>
              <a:rPr lang="es-AR" sz="900" b="1" dirty="0" smtClean="0">
                <a:solidFill>
                  <a:schemeClr val="accent1">
                    <a:lumMod val="50000"/>
                  </a:schemeClr>
                </a:solidFill>
                <a:latin typeface="Encode Sans" pitchFamily="2" charset="0"/>
              </a:rPr>
              <a:t>6.440.523</a:t>
            </a:r>
            <a:endParaRPr lang="es-AR" sz="900" b="1" dirty="0">
              <a:solidFill>
                <a:schemeClr val="accent1">
                  <a:lumMod val="50000"/>
                </a:schemeClr>
              </a:solidFill>
              <a:latin typeface="Encode Sans" pitchFamily="2" charset="0"/>
            </a:endParaRPr>
          </a:p>
        </p:txBody>
      </p:sp>
      <p:sp>
        <p:nvSpPr>
          <p:cNvPr id="35" name="Google Shape;211;p31"/>
          <p:cNvSpPr txBox="1">
            <a:spLocks noGrp="1"/>
          </p:cNvSpPr>
          <p:nvPr>
            <p:ph type="title"/>
          </p:nvPr>
        </p:nvSpPr>
        <p:spPr>
          <a:xfrm>
            <a:off x="895848" y="110439"/>
            <a:ext cx="6965036" cy="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800"/>
            </a:pPr>
            <a:r>
              <a:rPr lang="en-US" sz="2200" dirty="0" smtClean="0">
                <a:solidFill>
                  <a:srgbClr val="00B0F0"/>
                </a:solidFill>
              </a:rPr>
              <a:t>Ecosistema del Mercado de </a:t>
            </a:r>
            <a:r>
              <a:rPr lang="en-US" sz="2200" dirty="0" err="1" smtClean="0">
                <a:solidFill>
                  <a:srgbClr val="00B0F0"/>
                </a:solidFill>
              </a:rPr>
              <a:t>Capitales</a:t>
            </a:r>
            <a:endParaRPr lang="en-US" sz="2200" dirty="0">
              <a:solidFill>
                <a:srgbClr val="00B0F0"/>
              </a:solidFill>
            </a:endParaRPr>
          </a:p>
        </p:txBody>
      </p:sp>
      <p:sp>
        <p:nvSpPr>
          <p:cNvPr id="38" name="Google Shape;11444;p56"/>
          <p:cNvSpPr/>
          <p:nvPr/>
        </p:nvSpPr>
        <p:spPr>
          <a:xfrm>
            <a:off x="4645975" y="2052867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10508;p54"/>
          <p:cNvGrpSpPr/>
          <p:nvPr/>
        </p:nvGrpSpPr>
        <p:grpSpPr>
          <a:xfrm>
            <a:off x="4644133" y="938225"/>
            <a:ext cx="352840" cy="354718"/>
            <a:chOff x="3095745" y="3805393"/>
            <a:chExt cx="352840" cy="354718"/>
          </a:xfrm>
          <a:solidFill>
            <a:schemeClr val="tx2">
              <a:lumMod val="50000"/>
            </a:schemeClr>
          </a:solidFill>
        </p:grpSpPr>
        <p:sp>
          <p:nvSpPr>
            <p:cNvPr id="40" name="Google Shape;10509;p54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510;p54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511;p54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512;p54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513;p54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514;p54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10543;p54"/>
          <p:cNvGrpSpPr/>
          <p:nvPr/>
        </p:nvGrpSpPr>
        <p:grpSpPr>
          <a:xfrm>
            <a:off x="751479" y="963863"/>
            <a:ext cx="349052" cy="313056"/>
            <a:chOff x="5778676" y="3826972"/>
            <a:chExt cx="349052" cy="313056"/>
          </a:xfrm>
          <a:solidFill>
            <a:schemeClr val="tx2">
              <a:lumMod val="50000"/>
            </a:schemeClr>
          </a:solidFill>
        </p:grpSpPr>
        <p:sp>
          <p:nvSpPr>
            <p:cNvPr id="47" name="Google Shape;10544;p54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545;p54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546;p54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547;p54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548;p54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0376;p54"/>
          <p:cNvSpPr/>
          <p:nvPr/>
        </p:nvSpPr>
        <p:spPr>
          <a:xfrm>
            <a:off x="772260" y="2011418"/>
            <a:ext cx="341813" cy="337381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10080;p54"/>
          <p:cNvGrpSpPr/>
          <p:nvPr/>
        </p:nvGrpSpPr>
        <p:grpSpPr>
          <a:xfrm>
            <a:off x="788063" y="3319817"/>
            <a:ext cx="355099" cy="355481"/>
            <a:chOff x="3539102" y="2427549"/>
            <a:chExt cx="355099" cy="355481"/>
          </a:xfrm>
          <a:solidFill>
            <a:schemeClr val="tx2">
              <a:lumMod val="50000"/>
            </a:schemeClr>
          </a:solidFill>
        </p:grpSpPr>
        <p:sp>
          <p:nvSpPr>
            <p:cNvPr id="54" name="Google Shape;10081;p54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082;p54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10247;p54"/>
          <p:cNvGrpSpPr/>
          <p:nvPr/>
        </p:nvGrpSpPr>
        <p:grpSpPr>
          <a:xfrm>
            <a:off x="4662339" y="3366559"/>
            <a:ext cx="334634" cy="334634"/>
            <a:chOff x="4891198" y="2925108"/>
            <a:chExt cx="334634" cy="334634"/>
          </a:xfrm>
          <a:solidFill>
            <a:schemeClr val="tx2">
              <a:lumMod val="50000"/>
            </a:schemeClr>
          </a:solidFill>
        </p:grpSpPr>
        <p:sp>
          <p:nvSpPr>
            <p:cNvPr id="57" name="Google Shape;10248;p54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0249;p54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0250;p54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0251;p54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0252;p54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0253;p54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0254;p54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0255;p54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211 CuadroTexto"/>
          <p:cNvSpPr txBox="1">
            <a:spLocks noChangeArrowheads="1"/>
          </p:cNvSpPr>
          <p:nvPr/>
        </p:nvSpPr>
        <p:spPr bwMode="auto">
          <a:xfrm>
            <a:off x="450875" y="4793845"/>
            <a:ext cx="4471988" cy="3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276" tIns="37139" rIns="74276" bIns="3713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1" charset="-128"/>
              </a:defRPr>
            </a:lvl9pPr>
          </a:lstStyle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Fuente</a:t>
            </a:r>
            <a:r>
              <a:rPr lang="es-ES" altLang="es-AR" sz="750" i="1" kern="1200" dirty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: </a:t>
            </a: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elaboración propia en base a información de CNV.</a:t>
            </a:r>
            <a:endParaRPr lang="en-US" altLang="es-AR" sz="750" i="1" kern="1200" dirty="0">
              <a:solidFill>
                <a:schemeClr val="tx2">
                  <a:lumMod val="50000"/>
                </a:schemeClr>
              </a:solidFill>
              <a:latin typeface="Encode Sans" panose="020B0604020202020204" charset="0"/>
              <a:cs typeface="+mn-cs"/>
            </a:endParaRPr>
          </a:p>
          <a:p>
            <a:pPr defTabSz="685701">
              <a:spcBef>
                <a:spcPct val="30000"/>
              </a:spcBef>
              <a:buClrTx/>
            </a:pPr>
            <a:r>
              <a:rPr lang="es-ES" altLang="es-AR" sz="750" i="1" kern="1200" dirty="0" smtClean="0">
                <a:solidFill>
                  <a:schemeClr val="tx2">
                    <a:lumMod val="50000"/>
                  </a:schemeClr>
                </a:solidFill>
                <a:latin typeface="Encode Sans" panose="020B0604020202020204" charset="0"/>
                <a:cs typeface="+mn-cs"/>
              </a:rPr>
              <a:t>* Una (1) emisora se encuentra en ambos regímenes. </a:t>
            </a:r>
          </a:p>
        </p:txBody>
      </p:sp>
    </p:spTree>
    <p:extLst>
      <p:ext uri="{BB962C8B-B14F-4D97-AF65-F5344CB8AC3E}">
        <p14:creationId xmlns:p14="http://schemas.microsoft.com/office/powerpoint/2010/main" val="7337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 CNV #2">
  <a:themeElements>
    <a:clrScheme name="CNV">
      <a:dk1>
        <a:srgbClr val="001E62"/>
      </a:dk1>
      <a:lt1>
        <a:srgbClr val="FFFFFF"/>
      </a:lt1>
      <a:dk2>
        <a:srgbClr val="00A9E0"/>
      </a:dk2>
      <a:lt2>
        <a:srgbClr val="027AB3"/>
      </a:lt2>
      <a:accent1>
        <a:srgbClr val="FFC600"/>
      </a:accent1>
      <a:accent2>
        <a:srgbClr val="7F7F7F"/>
      </a:accent2>
      <a:accent3>
        <a:srgbClr val="067BB3"/>
      </a:accent3>
      <a:accent4>
        <a:srgbClr val="001E62"/>
      </a:accent4>
      <a:accent5>
        <a:srgbClr val="4BACC6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lantilla CNV #2">
  <a:themeElements>
    <a:clrScheme name="CNV">
      <a:dk1>
        <a:srgbClr val="001E62"/>
      </a:dk1>
      <a:lt1>
        <a:srgbClr val="FFFFFF"/>
      </a:lt1>
      <a:dk2>
        <a:srgbClr val="00A9E0"/>
      </a:dk2>
      <a:lt2>
        <a:srgbClr val="027AB3"/>
      </a:lt2>
      <a:accent1>
        <a:srgbClr val="FFC600"/>
      </a:accent1>
      <a:accent2>
        <a:srgbClr val="7F7F7F"/>
      </a:accent2>
      <a:accent3>
        <a:srgbClr val="067BB3"/>
      </a:accent3>
      <a:accent4>
        <a:srgbClr val="001E62"/>
      </a:accent4>
      <a:accent5>
        <a:srgbClr val="4BACC6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lantilla CNV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CNV">
  <a:themeElements>
    <a:clrScheme name="Simple Light">
      <a:dk1>
        <a:srgbClr val="B2CFEB"/>
      </a:dk1>
      <a:lt1>
        <a:srgbClr val="3D85C6"/>
      </a:lt1>
      <a:dk2>
        <a:srgbClr val="0B5394"/>
      </a:dk2>
      <a:lt2>
        <a:srgbClr val="EEEEEE"/>
      </a:lt2>
      <a:accent1>
        <a:srgbClr val="FFFFFF"/>
      </a:accent1>
      <a:accent2>
        <a:srgbClr val="B2CFEB"/>
      </a:accent2>
      <a:accent3>
        <a:srgbClr val="3D85C6"/>
      </a:accent3>
      <a:accent4>
        <a:srgbClr val="0B5394"/>
      </a:accent4>
      <a:accent5>
        <a:srgbClr val="B7B7B7"/>
      </a:accent5>
      <a:accent6>
        <a:srgbClr val="9E9E9E"/>
      </a:accent6>
      <a:hlink>
        <a:srgbClr val="0B53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CNV" id="{7424292C-81F3-4E3B-8298-E3B736002625}" vid="{75625455-8FDD-4CAE-B7E1-4CB0C44526D6}"/>
    </a:ext>
  </a:extLst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leta 2021">
    <a:dk1>
      <a:srgbClr val="50535C"/>
    </a:dk1>
    <a:lt1>
      <a:srgbClr val="FFFFFF"/>
    </a:lt1>
    <a:dk2>
      <a:srgbClr val="37BBED"/>
    </a:dk2>
    <a:lt2>
      <a:srgbClr val="37BBED"/>
    </a:lt2>
    <a:accent1>
      <a:srgbClr val="0085C7"/>
    </a:accent1>
    <a:accent2>
      <a:srgbClr val="D7DF23"/>
    </a:accent2>
    <a:accent3>
      <a:srgbClr val="B2B2B2"/>
    </a:accent3>
    <a:accent4>
      <a:srgbClr val="00A9E0"/>
    </a:accent4>
    <a:accent5>
      <a:srgbClr val="0085C7"/>
    </a:accent5>
    <a:accent6>
      <a:srgbClr val="B2B2B2"/>
    </a:accent6>
    <a:hlink>
      <a:srgbClr val="5F5F5F"/>
    </a:hlink>
    <a:folHlink>
      <a:srgbClr val="001E6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20490</TotalTime>
  <Words>2850</Words>
  <Application>Microsoft Office PowerPoint</Application>
  <PresentationFormat>Presentación en pantalla (16:9)</PresentationFormat>
  <Paragraphs>441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35</vt:i4>
      </vt:variant>
    </vt:vector>
  </HeadingPairs>
  <TitlesOfParts>
    <vt:vector size="58" baseType="lpstr">
      <vt:lpstr>Encode Sans</vt:lpstr>
      <vt:lpstr>Wingdings</vt:lpstr>
      <vt:lpstr>Proxima Nova</vt:lpstr>
      <vt:lpstr>ヒラギノ角ゴ Pro W3</vt:lpstr>
      <vt:lpstr>Abadi</vt:lpstr>
      <vt:lpstr>Times New Roman</vt:lpstr>
      <vt:lpstr>Proxima Nova Semibold</vt:lpstr>
      <vt:lpstr>Arial</vt:lpstr>
      <vt:lpstr>Raleway</vt:lpstr>
      <vt:lpstr>Roboto Black</vt:lpstr>
      <vt:lpstr>Proxima Nova Extrabold</vt:lpstr>
      <vt:lpstr>Raleway Thin</vt:lpstr>
      <vt:lpstr>Roboto</vt:lpstr>
      <vt:lpstr>Roboto Thin</vt:lpstr>
      <vt:lpstr>Calibri</vt:lpstr>
      <vt:lpstr>1_Plantilla CNV #2</vt:lpstr>
      <vt:lpstr>2_Plantilla CNV #2</vt:lpstr>
      <vt:lpstr>3_Plantilla CNV #2</vt:lpstr>
      <vt:lpstr>TemaCNV</vt:lpstr>
      <vt:lpstr>Slidesgo Final Pages</vt:lpstr>
      <vt:lpstr>1_Slidesgo Final Pages</vt:lpstr>
      <vt:lpstr>2_Slidesgo Final Pages</vt:lpstr>
      <vt:lpstr>3_Slidesgo Final Pages</vt:lpstr>
      <vt:lpstr>Presentación de PowerPoint</vt:lpstr>
      <vt:lpstr>Índice</vt:lpstr>
      <vt:lpstr>01  Novedades</vt:lpstr>
      <vt:lpstr>Presentación de PowerPoint</vt:lpstr>
      <vt:lpstr>Resumen Ejecutivo</vt:lpstr>
      <vt:lpstr>Presentación de PowerPoint</vt:lpstr>
      <vt:lpstr>Presentación de PowerPoint</vt:lpstr>
      <vt:lpstr>02  Mercado Primario  </vt:lpstr>
      <vt:lpstr>Ecosistema del Mercado de Capitales</vt:lpstr>
      <vt:lpstr>Ecosistema del Mercado de Capitales</vt:lpstr>
      <vt:lpstr>Presentación de PowerPoint</vt:lpstr>
      <vt:lpstr>Presentación de PowerPoint</vt:lpstr>
      <vt:lpstr>Presentación de PowerPoint</vt:lpstr>
      <vt:lpstr>Stocks mercado de capitales &amp; sistema bancario (SPNF)</vt:lpstr>
      <vt:lpstr>Stock Financiamiento mercado de capitales &amp; sistema bancario (SPNF)</vt:lpstr>
      <vt:lpstr>03  Mercado Secundario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Cuentas Comitentes</vt:lpstr>
      <vt:lpstr>04  Mercado de Acciones</vt:lpstr>
      <vt:lpstr>MERCADO DE ACCIONES – Capitalización bursátil y Free Float </vt:lpstr>
      <vt:lpstr>Negociación Mercado de Contado – Renta Variable</vt:lpstr>
      <vt:lpstr>Acciones Mercado Local y ADRs</vt:lpstr>
      <vt:lpstr>Liquidez Mercado de Acciones</vt:lpstr>
      <vt:lpstr>05  Fondos Comunes de Inversión abiertos</vt:lpstr>
      <vt:lpstr>Fondos Comunes de Inversión Abiertos </vt:lpstr>
      <vt:lpstr>Fondos Comunes de Inversión Abiertos </vt:lpstr>
      <vt:lpstr>Fondos Comunes de Inversión Abiertos </vt:lpstr>
      <vt:lpstr>Fondos Comunes de Inversión Abiertos</vt:lpstr>
      <vt:lpstr>Evolución de Inversores de Fondos Comunes de Inversión</vt:lpstr>
      <vt:lpstr>Evolución de Inversores FCI - modalidad tradicional -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</dc:title>
  <dc:creator>CNVnotebook</dc:creator>
  <cp:lastModifiedBy>Anahí Alujas</cp:lastModifiedBy>
  <cp:revision>941</cp:revision>
  <cp:lastPrinted>2022-05-17T19:36:52Z</cp:lastPrinted>
  <dcterms:modified xsi:type="dcterms:W3CDTF">2022-09-05T13:50:51Z</dcterms:modified>
</cp:coreProperties>
</file>